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media/audio1.bin" ContentType="audio/unknown"/>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notesMasterIdLst>
    <p:notesMasterId r:id="rId203"/>
  </p:notesMasterIdLst>
  <p:handoutMasterIdLst>
    <p:handoutMasterId r:id="rId204"/>
  </p:handoutMasterIdLst>
  <p:sldIdLst>
    <p:sldId id="319" r:id="rId2"/>
    <p:sldId id="563" r:id="rId3"/>
    <p:sldId id="777" r:id="rId4"/>
    <p:sldId id="776" r:id="rId5"/>
    <p:sldId id="787" r:id="rId6"/>
    <p:sldId id="565" r:id="rId7"/>
    <p:sldId id="566" r:id="rId8"/>
    <p:sldId id="567" r:id="rId9"/>
    <p:sldId id="568" r:id="rId10"/>
    <p:sldId id="569" r:id="rId11"/>
    <p:sldId id="789" r:id="rId12"/>
    <p:sldId id="570" r:id="rId13"/>
    <p:sldId id="571" r:id="rId14"/>
    <p:sldId id="572" r:id="rId15"/>
    <p:sldId id="573" r:id="rId16"/>
    <p:sldId id="574" r:id="rId17"/>
    <p:sldId id="575" r:id="rId18"/>
    <p:sldId id="576" r:id="rId19"/>
    <p:sldId id="577" r:id="rId20"/>
    <p:sldId id="579" r:id="rId21"/>
    <p:sldId id="580" r:id="rId22"/>
    <p:sldId id="581" r:id="rId23"/>
    <p:sldId id="582" r:id="rId24"/>
    <p:sldId id="583" r:id="rId25"/>
    <p:sldId id="584" r:id="rId26"/>
    <p:sldId id="585" r:id="rId27"/>
    <p:sldId id="586" r:id="rId28"/>
    <p:sldId id="599" r:id="rId29"/>
    <p:sldId id="600" r:id="rId30"/>
    <p:sldId id="601" r:id="rId31"/>
    <p:sldId id="602" r:id="rId32"/>
    <p:sldId id="778" r:id="rId33"/>
    <p:sldId id="604" r:id="rId34"/>
    <p:sldId id="779" r:id="rId35"/>
    <p:sldId id="781" r:id="rId36"/>
    <p:sldId id="613" r:id="rId37"/>
    <p:sldId id="614" r:id="rId38"/>
    <p:sldId id="615" r:id="rId39"/>
    <p:sldId id="616" r:id="rId40"/>
    <p:sldId id="617" r:id="rId41"/>
    <p:sldId id="618" r:id="rId42"/>
    <p:sldId id="619" r:id="rId43"/>
    <p:sldId id="620" r:id="rId44"/>
    <p:sldId id="621" r:id="rId45"/>
    <p:sldId id="622" r:id="rId46"/>
    <p:sldId id="623" r:id="rId47"/>
    <p:sldId id="782" r:id="rId48"/>
    <p:sldId id="607" r:id="rId49"/>
    <p:sldId id="608" r:id="rId50"/>
    <p:sldId id="609" r:id="rId51"/>
    <p:sldId id="610" r:id="rId52"/>
    <p:sldId id="611" r:id="rId53"/>
    <p:sldId id="783" r:id="rId54"/>
    <p:sldId id="625" r:id="rId55"/>
    <p:sldId id="626" r:id="rId56"/>
    <p:sldId id="627" r:id="rId57"/>
    <p:sldId id="628" r:id="rId58"/>
    <p:sldId id="629" r:id="rId59"/>
    <p:sldId id="630" r:id="rId60"/>
    <p:sldId id="631" r:id="rId61"/>
    <p:sldId id="632" r:id="rId62"/>
    <p:sldId id="633" r:id="rId63"/>
    <p:sldId id="634" r:id="rId64"/>
    <p:sldId id="635" r:id="rId65"/>
    <p:sldId id="636" r:id="rId66"/>
    <p:sldId id="637" r:id="rId67"/>
    <p:sldId id="638" r:id="rId68"/>
    <p:sldId id="639" r:id="rId69"/>
    <p:sldId id="640" r:id="rId70"/>
    <p:sldId id="641" r:id="rId71"/>
    <p:sldId id="642" r:id="rId72"/>
    <p:sldId id="643" r:id="rId73"/>
    <p:sldId id="644" r:id="rId74"/>
    <p:sldId id="645" r:id="rId75"/>
    <p:sldId id="646" r:id="rId76"/>
    <p:sldId id="647" r:id="rId77"/>
    <p:sldId id="648" r:id="rId78"/>
    <p:sldId id="649" r:id="rId79"/>
    <p:sldId id="650" r:id="rId80"/>
    <p:sldId id="651" r:id="rId81"/>
    <p:sldId id="652" r:id="rId82"/>
    <p:sldId id="786" r:id="rId83"/>
    <p:sldId id="654" r:id="rId84"/>
    <p:sldId id="655" r:id="rId85"/>
    <p:sldId id="656" r:id="rId86"/>
    <p:sldId id="657" r:id="rId87"/>
    <p:sldId id="658" r:id="rId88"/>
    <p:sldId id="659" r:id="rId89"/>
    <p:sldId id="660" r:id="rId90"/>
    <p:sldId id="661" r:id="rId91"/>
    <p:sldId id="662" r:id="rId92"/>
    <p:sldId id="663" r:id="rId93"/>
    <p:sldId id="664" r:id="rId94"/>
    <p:sldId id="665" r:id="rId95"/>
    <p:sldId id="666" r:id="rId96"/>
    <p:sldId id="667" r:id="rId97"/>
    <p:sldId id="668" r:id="rId98"/>
    <p:sldId id="669" r:id="rId99"/>
    <p:sldId id="670" r:id="rId100"/>
    <p:sldId id="671" r:id="rId101"/>
    <p:sldId id="672" r:id="rId102"/>
    <p:sldId id="673" r:id="rId103"/>
    <p:sldId id="674" r:id="rId104"/>
    <p:sldId id="675" r:id="rId105"/>
    <p:sldId id="676" r:id="rId106"/>
    <p:sldId id="677" r:id="rId107"/>
    <p:sldId id="678" r:id="rId108"/>
    <p:sldId id="679" r:id="rId109"/>
    <p:sldId id="680" r:id="rId110"/>
    <p:sldId id="681" r:id="rId111"/>
    <p:sldId id="682" r:id="rId112"/>
    <p:sldId id="683" r:id="rId113"/>
    <p:sldId id="684" r:id="rId114"/>
    <p:sldId id="685" r:id="rId115"/>
    <p:sldId id="686" r:id="rId116"/>
    <p:sldId id="687" r:id="rId117"/>
    <p:sldId id="688" r:id="rId118"/>
    <p:sldId id="689" r:id="rId119"/>
    <p:sldId id="690" r:id="rId120"/>
    <p:sldId id="691" r:id="rId121"/>
    <p:sldId id="692" r:id="rId122"/>
    <p:sldId id="693" r:id="rId123"/>
    <p:sldId id="694" r:id="rId124"/>
    <p:sldId id="695" r:id="rId125"/>
    <p:sldId id="696" r:id="rId126"/>
    <p:sldId id="697" r:id="rId127"/>
    <p:sldId id="698" r:id="rId128"/>
    <p:sldId id="699" r:id="rId129"/>
    <p:sldId id="700" r:id="rId130"/>
    <p:sldId id="701" r:id="rId131"/>
    <p:sldId id="702" r:id="rId132"/>
    <p:sldId id="703" r:id="rId133"/>
    <p:sldId id="704" r:id="rId134"/>
    <p:sldId id="705" r:id="rId135"/>
    <p:sldId id="706" r:id="rId136"/>
    <p:sldId id="707" r:id="rId137"/>
    <p:sldId id="708" r:id="rId138"/>
    <p:sldId id="709" r:id="rId139"/>
    <p:sldId id="710" r:id="rId140"/>
    <p:sldId id="711" r:id="rId141"/>
    <p:sldId id="712" r:id="rId142"/>
    <p:sldId id="713" r:id="rId143"/>
    <p:sldId id="714" r:id="rId144"/>
    <p:sldId id="715" r:id="rId145"/>
    <p:sldId id="716" r:id="rId146"/>
    <p:sldId id="717" r:id="rId147"/>
    <p:sldId id="718" r:id="rId148"/>
    <p:sldId id="719" r:id="rId149"/>
    <p:sldId id="720" r:id="rId150"/>
    <p:sldId id="721" r:id="rId151"/>
    <p:sldId id="722" r:id="rId152"/>
    <p:sldId id="723" r:id="rId153"/>
    <p:sldId id="724" r:id="rId154"/>
    <p:sldId id="725" r:id="rId155"/>
    <p:sldId id="726" r:id="rId156"/>
    <p:sldId id="727" r:id="rId157"/>
    <p:sldId id="728" r:id="rId158"/>
    <p:sldId id="729" r:id="rId159"/>
    <p:sldId id="764" r:id="rId160"/>
    <p:sldId id="765" r:id="rId161"/>
    <p:sldId id="766" r:id="rId162"/>
    <p:sldId id="767" r:id="rId163"/>
    <p:sldId id="768" r:id="rId164"/>
    <p:sldId id="769" r:id="rId165"/>
    <p:sldId id="770" r:id="rId166"/>
    <p:sldId id="771" r:id="rId167"/>
    <p:sldId id="772" r:id="rId168"/>
    <p:sldId id="773" r:id="rId169"/>
    <p:sldId id="774" r:id="rId170"/>
    <p:sldId id="730" r:id="rId171"/>
    <p:sldId id="731" r:id="rId172"/>
    <p:sldId id="732" r:id="rId173"/>
    <p:sldId id="733" r:id="rId174"/>
    <p:sldId id="734" r:id="rId175"/>
    <p:sldId id="735" r:id="rId176"/>
    <p:sldId id="736" r:id="rId177"/>
    <p:sldId id="737" r:id="rId178"/>
    <p:sldId id="738" r:id="rId179"/>
    <p:sldId id="739" r:id="rId180"/>
    <p:sldId id="740" r:id="rId181"/>
    <p:sldId id="741" r:id="rId182"/>
    <p:sldId id="742" r:id="rId183"/>
    <p:sldId id="743" r:id="rId184"/>
    <p:sldId id="744" r:id="rId185"/>
    <p:sldId id="745" r:id="rId186"/>
    <p:sldId id="746" r:id="rId187"/>
    <p:sldId id="747" r:id="rId188"/>
    <p:sldId id="748" r:id="rId189"/>
    <p:sldId id="752" r:id="rId190"/>
    <p:sldId id="754" r:id="rId191"/>
    <p:sldId id="755" r:id="rId192"/>
    <p:sldId id="756" r:id="rId193"/>
    <p:sldId id="757" r:id="rId194"/>
    <p:sldId id="758" r:id="rId195"/>
    <p:sldId id="759" r:id="rId196"/>
    <p:sldId id="760" r:id="rId197"/>
    <p:sldId id="761" r:id="rId198"/>
    <p:sldId id="762" r:id="rId199"/>
    <p:sldId id="763" r:id="rId200"/>
    <p:sldId id="784" r:id="rId201"/>
    <p:sldId id="785" r:id="rId202"/>
  </p:sldIdLst>
  <p:sldSz cx="9144000" cy="6858000" type="screen4x3"/>
  <p:notesSz cx="6858000" cy="9144000"/>
  <p:defaultTextStyle>
    <a:defPPr>
      <a:defRPr lang="zh-CN"/>
    </a:defPPr>
    <a:lvl1pPr algn="l" rtl="0" eaLnBrk="0" fontAlgn="base" hangingPunct="0">
      <a:spcBef>
        <a:spcPct val="0"/>
      </a:spcBef>
      <a:spcAft>
        <a:spcPct val="0"/>
      </a:spcAft>
      <a:defRPr kumimoji="1" sz="2800" b="1" kern="1200">
        <a:solidFill>
          <a:schemeClr val="tx1"/>
        </a:solidFill>
        <a:latin typeface="Times New Roman" panose="02020603050405020304" pitchFamily="18" charset="0"/>
        <a:ea typeface="华文中宋" panose="02010600040101010101" pitchFamily="2" charset="-122"/>
        <a:cs typeface="+mn-cs"/>
      </a:defRPr>
    </a:lvl1pPr>
    <a:lvl2pPr marL="457200" algn="l" rtl="0" eaLnBrk="0" fontAlgn="base" hangingPunct="0">
      <a:spcBef>
        <a:spcPct val="0"/>
      </a:spcBef>
      <a:spcAft>
        <a:spcPct val="0"/>
      </a:spcAft>
      <a:defRPr kumimoji="1" sz="2800" b="1" kern="1200">
        <a:solidFill>
          <a:schemeClr val="tx1"/>
        </a:solidFill>
        <a:latin typeface="Times New Roman" panose="02020603050405020304" pitchFamily="18" charset="0"/>
        <a:ea typeface="华文中宋" panose="02010600040101010101" pitchFamily="2" charset="-122"/>
        <a:cs typeface="+mn-cs"/>
      </a:defRPr>
    </a:lvl2pPr>
    <a:lvl3pPr marL="914400" algn="l" rtl="0" eaLnBrk="0" fontAlgn="base" hangingPunct="0">
      <a:spcBef>
        <a:spcPct val="0"/>
      </a:spcBef>
      <a:spcAft>
        <a:spcPct val="0"/>
      </a:spcAft>
      <a:defRPr kumimoji="1" sz="2800" b="1" kern="1200">
        <a:solidFill>
          <a:schemeClr val="tx1"/>
        </a:solidFill>
        <a:latin typeface="Times New Roman" panose="02020603050405020304" pitchFamily="18" charset="0"/>
        <a:ea typeface="华文中宋" panose="02010600040101010101" pitchFamily="2" charset="-122"/>
        <a:cs typeface="+mn-cs"/>
      </a:defRPr>
    </a:lvl3pPr>
    <a:lvl4pPr marL="1371600" algn="l" rtl="0" eaLnBrk="0" fontAlgn="base" hangingPunct="0">
      <a:spcBef>
        <a:spcPct val="0"/>
      </a:spcBef>
      <a:spcAft>
        <a:spcPct val="0"/>
      </a:spcAft>
      <a:defRPr kumimoji="1" sz="2800" b="1" kern="1200">
        <a:solidFill>
          <a:schemeClr val="tx1"/>
        </a:solidFill>
        <a:latin typeface="Times New Roman" panose="02020603050405020304" pitchFamily="18" charset="0"/>
        <a:ea typeface="华文中宋" panose="02010600040101010101" pitchFamily="2" charset="-122"/>
        <a:cs typeface="+mn-cs"/>
      </a:defRPr>
    </a:lvl4pPr>
    <a:lvl5pPr marL="1828800" algn="l" rtl="0" eaLnBrk="0" fontAlgn="base" hangingPunct="0">
      <a:spcBef>
        <a:spcPct val="0"/>
      </a:spcBef>
      <a:spcAft>
        <a:spcPct val="0"/>
      </a:spcAft>
      <a:defRPr kumimoji="1" sz="2800" b="1" kern="1200">
        <a:solidFill>
          <a:schemeClr val="tx1"/>
        </a:solidFill>
        <a:latin typeface="Times New Roman" panose="02020603050405020304" pitchFamily="18" charset="0"/>
        <a:ea typeface="华文中宋" panose="02010600040101010101" pitchFamily="2" charset="-122"/>
        <a:cs typeface="+mn-cs"/>
      </a:defRPr>
    </a:lvl5pPr>
    <a:lvl6pPr marL="2286000" algn="l" defTabSz="914400" rtl="0" eaLnBrk="1" latinLnBrk="0" hangingPunct="1">
      <a:defRPr kumimoji="1" sz="2800" b="1" kern="1200">
        <a:solidFill>
          <a:schemeClr val="tx1"/>
        </a:solidFill>
        <a:latin typeface="Times New Roman" panose="02020603050405020304" pitchFamily="18" charset="0"/>
        <a:ea typeface="华文中宋" panose="02010600040101010101" pitchFamily="2" charset="-122"/>
        <a:cs typeface="+mn-cs"/>
      </a:defRPr>
    </a:lvl6pPr>
    <a:lvl7pPr marL="2743200" algn="l" defTabSz="914400" rtl="0" eaLnBrk="1" latinLnBrk="0" hangingPunct="1">
      <a:defRPr kumimoji="1" sz="2800" b="1" kern="1200">
        <a:solidFill>
          <a:schemeClr val="tx1"/>
        </a:solidFill>
        <a:latin typeface="Times New Roman" panose="02020603050405020304" pitchFamily="18" charset="0"/>
        <a:ea typeface="华文中宋" panose="02010600040101010101" pitchFamily="2" charset="-122"/>
        <a:cs typeface="+mn-cs"/>
      </a:defRPr>
    </a:lvl7pPr>
    <a:lvl8pPr marL="3200400" algn="l" defTabSz="914400" rtl="0" eaLnBrk="1" latinLnBrk="0" hangingPunct="1">
      <a:defRPr kumimoji="1" sz="2800" b="1" kern="1200">
        <a:solidFill>
          <a:schemeClr val="tx1"/>
        </a:solidFill>
        <a:latin typeface="Times New Roman" panose="02020603050405020304" pitchFamily="18" charset="0"/>
        <a:ea typeface="华文中宋" panose="02010600040101010101" pitchFamily="2" charset="-122"/>
        <a:cs typeface="+mn-cs"/>
      </a:defRPr>
    </a:lvl8pPr>
    <a:lvl9pPr marL="3657600" algn="l" defTabSz="914400" rtl="0" eaLnBrk="1" latinLnBrk="0" hangingPunct="1">
      <a:defRPr kumimoji="1" sz="2800" b="1" kern="1200">
        <a:solidFill>
          <a:schemeClr val="tx1"/>
        </a:solidFill>
        <a:latin typeface="Times New Roman" panose="02020603050405020304" pitchFamily="18" charset="0"/>
        <a:ea typeface="华文中宋" panose="0201060004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69"/>
    <p:restoredTop sz="78184"/>
  </p:normalViewPr>
  <p:slideViewPr>
    <p:cSldViewPr>
      <p:cViewPr varScale="1">
        <p:scale>
          <a:sx n="53" d="100"/>
          <a:sy n="53" d="100"/>
        </p:scale>
        <p:origin x="1304" y="184"/>
      </p:cViewPr>
      <p:guideLst>
        <p:guide orient="horz" pos="2160"/>
        <p:guide pos="2880"/>
      </p:guideLst>
    </p:cSldViewPr>
  </p:slideViewPr>
  <p:outlineViewPr>
    <p:cViewPr>
      <p:scale>
        <a:sx n="33" d="100"/>
        <a:sy n="33" d="100"/>
      </p:scale>
      <p:origin x="0" y="0"/>
    </p:cViewPr>
    <p:sldLst>
      <p:sld r:id="rId1" collapse="1"/>
      <p:sld r:id="rId2" collapse="1"/>
    </p:sldLst>
  </p:outlineViewPr>
  <p:notesTextViewPr>
    <p:cViewPr>
      <p:scale>
        <a:sx n="100" d="100"/>
        <a:sy n="100" d="100"/>
      </p:scale>
      <p:origin x="0" y="0"/>
    </p:cViewPr>
  </p:notesTextViewPr>
  <p:sorterViewPr>
    <p:cViewPr>
      <p:scale>
        <a:sx n="66" d="100"/>
        <a:sy n="66" d="100"/>
      </p:scale>
      <p:origin x="0" y="5910"/>
    </p:cViewPr>
  </p:sorterViewPr>
  <p:notesViewPr>
    <p:cSldViewPr>
      <p:cViewPr varScale="1">
        <p:scale>
          <a:sx n="57" d="100"/>
          <a:sy n="57" d="100"/>
        </p:scale>
        <p:origin x="-1752"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presProps" Target="presProp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viewProps" Target="viewProps.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theme" Target="theme/theme1.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notesMaster" Target="notesMasters/notesMaster1.xml"/><Relationship Id="rId208"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204" Type="http://schemas.openxmlformats.org/officeDocument/2006/relationships/handoutMaster" Target="handoutMasters/handout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_rels/viewProps.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slide" Target="slides/slide83.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21.v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image" Target="../media/image20.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43.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4.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45.v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image" Target="../media/image49.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47.v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image" Target="../media/image51.emf"/></Relationships>
</file>

<file path=ppt/drawings/_rels/vmlDrawing48.v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image" Target="../media/image52.emf"/></Relationships>
</file>

<file path=ppt/drawings/_rels/vmlDrawing49.v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54.emf"/><Relationship Id="rId1" Type="http://schemas.openxmlformats.org/officeDocument/2006/relationships/image" Target="../media/image5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55.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56.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57.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61.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6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63.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64.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65.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66.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72.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74.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0.vml.rels><?xml version="1.0" encoding="UTF-8" standalone="yes"?>
<Relationships xmlns="http://schemas.openxmlformats.org/package/2006/relationships"><Relationship Id="rId2" Type="http://schemas.openxmlformats.org/officeDocument/2006/relationships/image" Target="../media/image78.emf"/><Relationship Id="rId1" Type="http://schemas.openxmlformats.org/officeDocument/2006/relationships/image" Target="../media/image77.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79.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80.emf"/></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82.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C16B51B3-8EC9-0D4B-B590-48719D1F2F5F}"/>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b="0">
                <a:latin typeface="Times New Roman" pitchFamily="18" charset="0"/>
                <a:ea typeface="宋体" pitchFamily="2" charset="-122"/>
                <a:cs typeface="+mn-cs"/>
              </a:defRPr>
            </a:lvl1pPr>
          </a:lstStyle>
          <a:p>
            <a:pPr>
              <a:defRPr/>
            </a:pPr>
            <a:endParaRPr lang="en-US" altLang="zh-CN"/>
          </a:p>
        </p:txBody>
      </p:sp>
      <p:sp>
        <p:nvSpPr>
          <p:cNvPr id="5123" name="Rectangle 3">
            <a:extLst>
              <a:ext uri="{FF2B5EF4-FFF2-40B4-BE49-F238E27FC236}">
                <a16:creationId xmlns:a16="http://schemas.microsoft.com/office/drawing/2014/main" id="{BB73A045-4E44-EB4B-8B0C-5D9279BC8A0B}"/>
              </a:ext>
            </a:extLst>
          </p:cNvPr>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b="0">
                <a:latin typeface="Times New Roman" pitchFamily="18" charset="0"/>
                <a:ea typeface="宋体" pitchFamily="2" charset="-122"/>
                <a:cs typeface="+mn-cs"/>
              </a:defRPr>
            </a:lvl1pPr>
          </a:lstStyle>
          <a:p>
            <a:pPr>
              <a:defRPr/>
            </a:pPr>
            <a:endParaRPr lang="en-US" altLang="zh-CN"/>
          </a:p>
        </p:txBody>
      </p:sp>
      <p:sp>
        <p:nvSpPr>
          <p:cNvPr id="5124" name="Rectangle 4">
            <a:extLst>
              <a:ext uri="{FF2B5EF4-FFF2-40B4-BE49-F238E27FC236}">
                <a16:creationId xmlns:a16="http://schemas.microsoft.com/office/drawing/2014/main" id="{055CD999-C61A-EA4C-8562-3D58BA0C3BBD}"/>
              </a:ext>
            </a:extLst>
          </p:cNvPr>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b="0">
                <a:latin typeface="Times New Roman" pitchFamily="18" charset="0"/>
                <a:ea typeface="宋体" pitchFamily="2" charset="-122"/>
                <a:cs typeface="+mn-cs"/>
              </a:defRPr>
            </a:lvl1pPr>
          </a:lstStyle>
          <a:p>
            <a:pPr>
              <a:defRPr/>
            </a:pPr>
            <a:endParaRPr lang="en-US" altLang="zh-CN"/>
          </a:p>
        </p:txBody>
      </p:sp>
      <p:sp>
        <p:nvSpPr>
          <p:cNvPr id="5125" name="Rectangle 5">
            <a:extLst>
              <a:ext uri="{FF2B5EF4-FFF2-40B4-BE49-F238E27FC236}">
                <a16:creationId xmlns:a16="http://schemas.microsoft.com/office/drawing/2014/main" id="{37923058-6480-8C49-8E55-70E0C9742CA3}"/>
              </a:ext>
            </a:extLst>
          </p:cNvPr>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b="0">
                <a:ea typeface="宋体" panose="02010600030101010101" pitchFamily="2" charset="-122"/>
              </a:defRPr>
            </a:lvl1pPr>
          </a:lstStyle>
          <a:p>
            <a:pPr>
              <a:defRPr/>
            </a:pPr>
            <a:fld id="{00833870-5F6B-244C-B8A8-224BDB65BC36}"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hf hdr="0" ftr="0" dt="0"/>
</p:handoutMaster>
</file>

<file path=ppt/media/audio1.bin>
</file>

<file path=ppt/media/image1.png>
</file>

<file path=ppt/media/image11.png>
</file>

<file path=ppt/media/image2.png>
</file>

<file path=ppt/media/image21.png>
</file>

<file path=ppt/media/image22.png>
</file>

<file path=ppt/media/image25.png>
</file>

<file path=ppt/media/image26.png>
</file>

<file path=ppt/media/image27.png>
</file>

<file path=ppt/media/image28.png>
</file>

<file path=ppt/media/image3.jpeg>
</file>

<file path=ppt/media/image4.jpeg>
</file>

<file path=ppt/media/image5.jpeg>
</file>

<file path=ppt/media/image6.jpeg>
</file>

<file path=ppt/media/image7.jpeg>
</file>

<file path=ppt/media/image71.png>
</file>

<file path=ppt/media/image76.png>
</file>

<file path=ppt/media/image8.jpeg>
</file>

<file path=ppt/media/image8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8F8DBD4-2FF6-1B4D-B4C4-2460BF818755}"/>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b="0">
                <a:latin typeface="Times New Roman" pitchFamily="18" charset="0"/>
                <a:ea typeface="宋体" pitchFamily="2" charset="-122"/>
                <a:cs typeface="+mn-cs"/>
              </a:defRPr>
            </a:lvl1pPr>
          </a:lstStyle>
          <a:p>
            <a:pPr>
              <a:defRPr/>
            </a:pPr>
            <a:endParaRPr lang="en-US" altLang="zh-CN"/>
          </a:p>
        </p:txBody>
      </p:sp>
      <p:sp>
        <p:nvSpPr>
          <p:cNvPr id="1027" name="Rectangle 3">
            <a:extLst>
              <a:ext uri="{FF2B5EF4-FFF2-40B4-BE49-F238E27FC236}">
                <a16:creationId xmlns:a16="http://schemas.microsoft.com/office/drawing/2014/main" id="{86F4E0BA-6421-4943-B868-4E6845ACEC3F}"/>
              </a:ext>
            </a:extLst>
          </p:cNvPr>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b="0">
                <a:latin typeface="Times New Roman" pitchFamily="18" charset="0"/>
                <a:ea typeface="宋体" pitchFamily="2" charset="-122"/>
                <a:cs typeface="+mn-cs"/>
              </a:defRPr>
            </a:lvl1pPr>
          </a:lstStyle>
          <a:p>
            <a:pPr>
              <a:defRPr/>
            </a:pPr>
            <a:endParaRPr lang="en-US" altLang="zh-CN"/>
          </a:p>
        </p:txBody>
      </p:sp>
      <p:sp>
        <p:nvSpPr>
          <p:cNvPr id="9220" name="Rectangle 4">
            <a:extLst>
              <a:ext uri="{FF2B5EF4-FFF2-40B4-BE49-F238E27FC236}">
                <a16:creationId xmlns:a16="http://schemas.microsoft.com/office/drawing/2014/main" id="{625B800F-D99D-7B4B-8401-D6DDA41F05EB}"/>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9" name="Rectangle 5">
            <a:extLst>
              <a:ext uri="{FF2B5EF4-FFF2-40B4-BE49-F238E27FC236}">
                <a16:creationId xmlns:a16="http://schemas.microsoft.com/office/drawing/2014/main" id="{05456F26-4612-DB40-A656-71259D5C3CEB}"/>
              </a:ext>
            </a:extLst>
          </p:cNvPr>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1030" name="Rectangle 6">
            <a:extLst>
              <a:ext uri="{FF2B5EF4-FFF2-40B4-BE49-F238E27FC236}">
                <a16:creationId xmlns:a16="http://schemas.microsoft.com/office/drawing/2014/main" id="{B3395A95-E5CD-2546-A934-7589A826969D}"/>
              </a:ext>
            </a:extLst>
          </p:cNvPr>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b="0">
                <a:latin typeface="Times New Roman" pitchFamily="18" charset="0"/>
                <a:ea typeface="宋体" pitchFamily="2" charset="-122"/>
                <a:cs typeface="+mn-cs"/>
              </a:defRPr>
            </a:lvl1pPr>
          </a:lstStyle>
          <a:p>
            <a:pPr>
              <a:defRPr/>
            </a:pPr>
            <a:endParaRPr lang="en-US" altLang="zh-CN"/>
          </a:p>
        </p:txBody>
      </p:sp>
      <p:sp>
        <p:nvSpPr>
          <p:cNvPr id="1031" name="Rectangle 7">
            <a:extLst>
              <a:ext uri="{FF2B5EF4-FFF2-40B4-BE49-F238E27FC236}">
                <a16:creationId xmlns:a16="http://schemas.microsoft.com/office/drawing/2014/main" id="{45707FCE-0141-3044-8D63-CF74DFC6DC8F}"/>
              </a:ext>
            </a:extLst>
          </p:cNvPr>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b="0">
                <a:ea typeface="宋体" panose="02010600030101010101" pitchFamily="2" charset="-122"/>
              </a:defRPr>
            </a:lvl1pPr>
          </a:lstStyle>
          <a:p>
            <a:pPr>
              <a:defRPr/>
            </a:pPr>
            <a:fld id="{7348A98D-13BF-3D43-A200-886D61D0DEFA}"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宋体" charset="0"/>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7">
            <a:extLst>
              <a:ext uri="{FF2B5EF4-FFF2-40B4-BE49-F238E27FC236}">
                <a16:creationId xmlns:a16="http://schemas.microsoft.com/office/drawing/2014/main" id="{1441B93E-A9A6-4340-9D10-702267FD3D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65EB6D5-0FEE-DD4A-B0A8-9D7922315C55}" type="slidenum">
              <a:rPr lang="en-US" altLang="zh-CN" sz="1200" b="0" smtClean="0">
                <a:ea typeface="宋体" panose="02010600030101010101" pitchFamily="2" charset="-122"/>
              </a:rPr>
              <a:pPr/>
              <a:t>1</a:t>
            </a:fld>
            <a:endParaRPr lang="en-US" altLang="zh-CN" sz="1200" b="0">
              <a:ea typeface="宋体" panose="02010600030101010101" pitchFamily="2" charset="-122"/>
            </a:endParaRPr>
          </a:p>
        </p:txBody>
      </p:sp>
      <p:sp>
        <p:nvSpPr>
          <p:cNvPr id="12290" name="Rectangle 2">
            <a:extLst>
              <a:ext uri="{FF2B5EF4-FFF2-40B4-BE49-F238E27FC236}">
                <a16:creationId xmlns:a16="http://schemas.microsoft.com/office/drawing/2014/main" id="{8CD1580D-821F-8545-B4EF-2B7DDB435FBA}"/>
              </a:ext>
            </a:extLst>
          </p:cNvPr>
          <p:cNvSpPr>
            <a:spLocks noGrp="1" noRot="1" noChangeAspect="1" noChangeArrowheads="1" noTextEdit="1"/>
          </p:cNvSpPr>
          <p:nvPr>
            <p:ph type="sldImg"/>
          </p:nvPr>
        </p:nvSpPr>
        <p:spPr>
          <a:ln/>
        </p:spPr>
      </p:sp>
      <p:sp>
        <p:nvSpPr>
          <p:cNvPr id="12291" name="Rectangle 3">
            <a:extLst>
              <a:ext uri="{FF2B5EF4-FFF2-40B4-BE49-F238E27FC236}">
                <a16:creationId xmlns:a16="http://schemas.microsoft.com/office/drawing/2014/main" id="{886A1E00-ED32-7040-8195-379722AD326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44150CC7-C8F4-1F48-8E48-913684388CE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4F8AC1A-5B77-BB42-ADFA-26C7E79399F8}" type="slidenum">
              <a:rPr lang="en-US" altLang="zh-CN" sz="1200" b="0" smtClean="0">
                <a:ea typeface="宋体" panose="02010600030101010101" pitchFamily="2" charset="-122"/>
              </a:rPr>
              <a:pPr/>
              <a:t>10</a:t>
            </a:fld>
            <a:endParaRPr lang="en-US" altLang="zh-CN" sz="1200" b="0">
              <a:ea typeface="宋体" panose="02010600030101010101" pitchFamily="2" charset="-122"/>
            </a:endParaRPr>
          </a:p>
        </p:txBody>
      </p:sp>
      <p:sp>
        <p:nvSpPr>
          <p:cNvPr id="30722" name="Rectangle 2">
            <a:extLst>
              <a:ext uri="{FF2B5EF4-FFF2-40B4-BE49-F238E27FC236}">
                <a16:creationId xmlns:a16="http://schemas.microsoft.com/office/drawing/2014/main" id="{138C100D-B4F0-7746-8D6D-E777C0FDADB3}"/>
              </a:ext>
            </a:extLst>
          </p:cNvPr>
          <p:cNvSpPr>
            <a:spLocks noGrp="1" noRot="1" noChangeAspect="1" noChangeArrowheads="1" noTextEdit="1"/>
          </p:cNvSpPr>
          <p:nvPr>
            <p:ph type="sldImg"/>
          </p:nvPr>
        </p:nvSpPr>
        <p:spPr>
          <a:ln/>
        </p:spPr>
      </p:sp>
      <p:sp>
        <p:nvSpPr>
          <p:cNvPr id="30723" name="Rectangle 3">
            <a:extLst>
              <a:ext uri="{FF2B5EF4-FFF2-40B4-BE49-F238E27FC236}">
                <a16:creationId xmlns:a16="http://schemas.microsoft.com/office/drawing/2014/main" id="{A65F5770-5A74-0B45-A8C7-7BAC5AA0885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kumimoji="0" lang="zh-CN" altLang="en-US" b="1"/>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Rectangle 7">
            <a:extLst>
              <a:ext uri="{FF2B5EF4-FFF2-40B4-BE49-F238E27FC236}">
                <a16:creationId xmlns:a16="http://schemas.microsoft.com/office/drawing/2014/main" id="{B8F7EC23-0F4A-E44C-A33D-87AFDEFCE83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FEE08DE-A3CA-2D4C-8877-FC88E3F5E8F7}" type="slidenum">
              <a:rPr lang="en-US" altLang="zh-CN" sz="1200" b="0" smtClean="0">
                <a:ea typeface="宋体" panose="02010600030101010101" pitchFamily="2" charset="-122"/>
              </a:rPr>
              <a:pPr/>
              <a:t>100</a:t>
            </a:fld>
            <a:endParaRPr lang="en-US" altLang="zh-CN" sz="1200" b="0">
              <a:ea typeface="宋体" panose="02010600030101010101" pitchFamily="2" charset="-122"/>
            </a:endParaRPr>
          </a:p>
        </p:txBody>
      </p:sp>
      <p:sp>
        <p:nvSpPr>
          <p:cNvPr id="215042" name="Rectangle 2">
            <a:extLst>
              <a:ext uri="{FF2B5EF4-FFF2-40B4-BE49-F238E27FC236}">
                <a16:creationId xmlns:a16="http://schemas.microsoft.com/office/drawing/2014/main" id="{1493DCFC-1B69-394F-8D71-175C29FBD239}"/>
              </a:ext>
            </a:extLst>
          </p:cNvPr>
          <p:cNvSpPr>
            <a:spLocks noGrp="1" noRot="1" noChangeAspect="1" noChangeArrowheads="1" noTextEdit="1"/>
          </p:cNvSpPr>
          <p:nvPr>
            <p:ph type="sldImg"/>
          </p:nvPr>
        </p:nvSpPr>
        <p:spPr>
          <a:ln/>
        </p:spPr>
      </p:sp>
      <p:sp>
        <p:nvSpPr>
          <p:cNvPr id="215043" name="Rectangle 3">
            <a:extLst>
              <a:ext uri="{FF2B5EF4-FFF2-40B4-BE49-F238E27FC236}">
                <a16:creationId xmlns:a16="http://schemas.microsoft.com/office/drawing/2014/main" id="{B623C5EC-DD58-6B47-B93D-B94981DD58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89" name="Rectangle 7">
            <a:extLst>
              <a:ext uri="{FF2B5EF4-FFF2-40B4-BE49-F238E27FC236}">
                <a16:creationId xmlns:a16="http://schemas.microsoft.com/office/drawing/2014/main" id="{9158CF18-56A2-404F-9F4B-BDF9FF4C8A0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CB6DD29-4C94-1944-81E0-3A20EEB9CCCC}" type="slidenum">
              <a:rPr lang="en-US" altLang="zh-CN" sz="1200" b="0" smtClean="0">
                <a:ea typeface="宋体" panose="02010600030101010101" pitchFamily="2" charset="-122"/>
              </a:rPr>
              <a:pPr/>
              <a:t>101</a:t>
            </a:fld>
            <a:endParaRPr lang="en-US" altLang="zh-CN" sz="1200" b="0">
              <a:ea typeface="宋体" panose="02010600030101010101" pitchFamily="2" charset="-122"/>
            </a:endParaRPr>
          </a:p>
        </p:txBody>
      </p:sp>
      <p:sp>
        <p:nvSpPr>
          <p:cNvPr id="217090" name="Rectangle 2">
            <a:extLst>
              <a:ext uri="{FF2B5EF4-FFF2-40B4-BE49-F238E27FC236}">
                <a16:creationId xmlns:a16="http://schemas.microsoft.com/office/drawing/2014/main" id="{3FC4A255-A394-A940-AA05-89DC82F5874B}"/>
              </a:ext>
            </a:extLst>
          </p:cNvPr>
          <p:cNvSpPr>
            <a:spLocks noGrp="1" noRot="1" noChangeAspect="1" noChangeArrowheads="1" noTextEdit="1"/>
          </p:cNvSpPr>
          <p:nvPr>
            <p:ph type="sldImg"/>
          </p:nvPr>
        </p:nvSpPr>
        <p:spPr>
          <a:ln/>
        </p:spPr>
      </p:sp>
      <p:sp>
        <p:nvSpPr>
          <p:cNvPr id="217091" name="Rectangle 3">
            <a:extLst>
              <a:ext uri="{FF2B5EF4-FFF2-40B4-BE49-F238E27FC236}">
                <a16:creationId xmlns:a16="http://schemas.microsoft.com/office/drawing/2014/main" id="{CD682964-2135-DB45-813D-CC082D8B32A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Rectangle 7">
            <a:extLst>
              <a:ext uri="{FF2B5EF4-FFF2-40B4-BE49-F238E27FC236}">
                <a16:creationId xmlns:a16="http://schemas.microsoft.com/office/drawing/2014/main" id="{75366962-3526-BC4E-8A53-47B5EEAEC5A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A865FEF-920B-2A41-80AC-F853FCD8EC1F}" type="slidenum">
              <a:rPr lang="en-US" altLang="zh-CN" sz="1200" b="0" smtClean="0">
                <a:ea typeface="宋体" panose="02010600030101010101" pitchFamily="2" charset="-122"/>
              </a:rPr>
              <a:pPr/>
              <a:t>102</a:t>
            </a:fld>
            <a:endParaRPr lang="en-US" altLang="zh-CN" sz="1200" b="0">
              <a:ea typeface="宋体" panose="02010600030101010101" pitchFamily="2" charset="-122"/>
            </a:endParaRPr>
          </a:p>
        </p:txBody>
      </p:sp>
      <p:sp>
        <p:nvSpPr>
          <p:cNvPr id="219138" name="Rectangle 2">
            <a:extLst>
              <a:ext uri="{FF2B5EF4-FFF2-40B4-BE49-F238E27FC236}">
                <a16:creationId xmlns:a16="http://schemas.microsoft.com/office/drawing/2014/main" id="{87D8C289-D5A2-C643-9385-0BFD26DD915B}"/>
              </a:ext>
            </a:extLst>
          </p:cNvPr>
          <p:cNvSpPr>
            <a:spLocks noGrp="1" noRot="1" noChangeAspect="1" noChangeArrowheads="1" noTextEdit="1"/>
          </p:cNvSpPr>
          <p:nvPr>
            <p:ph type="sldImg"/>
          </p:nvPr>
        </p:nvSpPr>
        <p:spPr>
          <a:ln/>
        </p:spPr>
      </p:sp>
      <p:sp>
        <p:nvSpPr>
          <p:cNvPr id="219139" name="Rectangle 3">
            <a:extLst>
              <a:ext uri="{FF2B5EF4-FFF2-40B4-BE49-F238E27FC236}">
                <a16:creationId xmlns:a16="http://schemas.microsoft.com/office/drawing/2014/main" id="{E36578C2-E68E-F747-B64F-2DA93A409E4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5" name="Rectangle 7">
            <a:extLst>
              <a:ext uri="{FF2B5EF4-FFF2-40B4-BE49-F238E27FC236}">
                <a16:creationId xmlns:a16="http://schemas.microsoft.com/office/drawing/2014/main" id="{9C4E0938-C2B2-CA4C-A4FD-4B17EF7FF96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10B9242-726C-8A4C-AF2F-2CC90B76244A}" type="slidenum">
              <a:rPr lang="en-US" altLang="zh-CN" sz="1200" b="0" smtClean="0">
                <a:ea typeface="宋体" panose="02010600030101010101" pitchFamily="2" charset="-122"/>
              </a:rPr>
              <a:pPr/>
              <a:t>103</a:t>
            </a:fld>
            <a:endParaRPr lang="en-US" altLang="zh-CN" sz="1200" b="0">
              <a:ea typeface="宋体" panose="02010600030101010101" pitchFamily="2" charset="-122"/>
            </a:endParaRPr>
          </a:p>
        </p:txBody>
      </p:sp>
      <p:sp>
        <p:nvSpPr>
          <p:cNvPr id="221186" name="Rectangle 2">
            <a:extLst>
              <a:ext uri="{FF2B5EF4-FFF2-40B4-BE49-F238E27FC236}">
                <a16:creationId xmlns:a16="http://schemas.microsoft.com/office/drawing/2014/main" id="{0439F542-9E3B-F049-9E65-F98558753F9A}"/>
              </a:ext>
            </a:extLst>
          </p:cNvPr>
          <p:cNvSpPr>
            <a:spLocks noGrp="1" noRot="1" noChangeAspect="1" noChangeArrowheads="1" noTextEdit="1"/>
          </p:cNvSpPr>
          <p:nvPr>
            <p:ph type="sldImg"/>
          </p:nvPr>
        </p:nvSpPr>
        <p:spPr>
          <a:ln/>
        </p:spPr>
      </p:sp>
      <p:sp>
        <p:nvSpPr>
          <p:cNvPr id="221187" name="Rectangle 3">
            <a:extLst>
              <a:ext uri="{FF2B5EF4-FFF2-40B4-BE49-F238E27FC236}">
                <a16:creationId xmlns:a16="http://schemas.microsoft.com/office/drawing/2014/main" id="{FDBEFBD5-C14D-2B4D-B6DC-9BF39309592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3" name="Rectangle 7">
            <a:extLst>
              <a:ext uri="{FF2B5EF4-FFF2-40B4-BE49-F238E27FC236}">
                <a16:creationId xmlns:a16="http://schemas.microsoft.com/office/drawing/2014/main" id="{D3006D88-6A72-4049-A989-DAB4C71E570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B165489-95DD-C141-8218-A1802E20126E}" type="slidenum">
              <a:rPr lang="en-US" altLang="zh-CN" sz="1200" b="0" smtClean="0">
                <a:ea typeface="宋体" panose="02010600030101010101" pitchFamily="2" charset="-122"/>
              </a:rPr>
              <a:pPr/>
              <a:t>104</a:t>
            </a:fld>
            <a:endParaRPr lang="en-US" altLang="zh-CN" sz="1200" b="0">
              <a:ea typeface="宋体" panose="02010600030101010101" pitchFamily="2" charset="-122"/>
            </a:endParaRPr>
          </a:p>
        </p:txBody>
      </p:sp>
      <p:sp>
        <p:nvSpPr>
          <p:cNvPr id="223234" name="Rectangle 2">
            <a:extLst>
              <a:ext uri="{FF2B5EF4-FFF2-40B4-BE49-F238E27FC236}">
                <a16:creationId xmlns:a16="http://schemas.microsoft.com/office/drawing/2014/main" id="{777DD323-28C3-E142-9E3B-E906DDC5CE67}"/>
              </a:ext>
            </a:extLst>
          </p:cNvPr>
          <p:cNvSpPr>
            <a:spLocks noGrp="1" noRot="1" noChangeAspect="1" noChangeArrowheads="1" noTextEdit="1"/>
          </p:cNvSpPr>
          <p:nvPr>
            <p:ph type="sldImg"/>
          </p:nvPr>
        </p:nvSpPr>
        <p:spPr>
          <a:ln/>
        </p:spPr>
      </p:sp>
      <p:sp>
        <p:nvSpPr>
          <p:cNvPr id="223235" name="Rectangle 3">
            <a:extLst>
              <a:ext uri="{FF2B5EF4-FFF2-40B4-BE49-F238E27FC236}">
                <a16:creationId xmlns:a16="http://schemas.microsoft.com/office/drawing/2014/main" id="{14C73676-D299-F644-8E1B-83EEE9A6A7B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1" name="Rectangle 7">
            <a:extLst>
              <a:ext uri="{FF2B5EF4-FFF2-40B4-BE49-F238E27FC236}">
                <a16:creationId xmlns:a16="http://schemas.microsoft.com/office/drawing/2014/main" id="{7D301574-525B-CB46-A2BE-D914AFD8264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184C10D-7298-6F4A-94A9-D6DF0761068F}" type="slidenum">
              <a:rPr lang="en-US" altLang="zh-CN" sz="1200" b="0" smtClean="0">
                <a:ea typeface="宋体" panose="02010600030101010101" pitchFamily="2" charset="-122"/>
              </a:rPr>
              <a:pPr/>
              <a:t>105</a:t>
            </a:fld>
            <a:endParaRPr lang="en-US" altLang="zh-CN" sz="1200" b="0">
              <a:ea typeface="宋体" panose="02010600030101010101" pitchFamily="2" charset="-122"/>
            </a:endParaRPr>
          </a:p>
        </p:txBody>
      </p:sp>
      <p:sp>
        <p:nvSpPr>
          <p:cNvPr id="225282" name="Rectangle 2">
            <a:extLst>
              <a:ext uri="{FF2B5EF4-FFF2-40B4-BE49-F238E27FC236}">
                <a16:creationId xmlns:a16="http://schemas.microsoft.com/office/drawing/2014/main" id="{1CD61199-02D2-1A4B-86E5-4E479E7AB693}"/>
              </a:ext>
            </a:extLst>
          </p:cNvPr>
          <p:cNvSpPr>
            <a:spLocks noGrp="1" noRot="1" noChangeAspect="1" noChangeArrowheads="1" noTextEdit="1"/>
          </p:cNvSpPr>
          <p:nvPr>
            <p:ph type="sldImg"/>
          </p:nvPr>
        </p:nvSpPr>
        <p:spPr>
          <a:ln/>
        </p:spPr>
      </p:sp>
      <p:sp>
        <p:nvSpPr>
          <p:cNvPr id="225283" name="Rectangle 3">
            <a:extLst>
              <a:ext uri="{FF2B5EF4-FFF2-40B4-BE49-F238E27FC236}">
                <a16:creationId xmlns:a16="http://schemas.microsoft.com/office/drawing/2014/main" id="{4A4A138B-E723-9441-AD29-3887435CE0D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29" name="Rectangle 7">
            <a:extLst>
              <a:ext uri="{FF2B5EF4-FFF2-40B4-BE49-F238E27FC236}">
                <a16:creationId xmlns:a16="http://schemas.microsoft.com/office/drawing/2014/main" id="{0C6C4CB4-AB03-2A49-A59F-A46467B5BC0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7C0267C-9796-9B4A-97B2-7484D481F387}" type="slidenum">
              <a:rPr lang="en-US" altLang="zh-CN" sz="1200" b="0" smtClean="0">
                <a:ea typeface="宋体" panose="02010600030101010101" pitchFamily="2" charset="-122"/>
              </a:rPr>
              <a:pPr/>
              <a:t>106</a:t>
            </a:fld>
            <a:endParaRPr lang="en-US" altLang="zh-CN" sz="1200" b="0">
              <a:ea typeface="宋体" panose="02010600030101010101" pitchFamily="2" charset="-122"/>
            </a:endParaRPr>
          </a:p>
        </p:txBody>
      </p:sp>
      <p:sp>
        <p:nvSpPr>
          <p:cNvPr id="227330" name="Rectangle 2">
            <a:extLst>
              <a:ext uri="{FF2B5EF4-FFF2-40B4-BE49-F238E27FC236}">
                <a16:creationId xmlns:a16="http://schemas.microsoft.com/office/drawing/2014/main" id="{80560F60-930A-4447-B77C-3B45BAD415F5}"/>
              </a:ext>
            </a:extLst>
          </p:cNvPr>
          <p:cNvSpPr>
            <a:spLocks noGrp="1" noRot="1" noChangeAspect="1" noChangeArrowheads="1" noTextEdit="1"/>
          </p:cNvSpPr>
          <p:nvPr>
            <p:ph type="sldImg"/>
          </p:nvPr>
        </p:nvSpPr>
        <p:spPr>
          <a:ln/>
        </p:spPr>
      </p:sp>
      <p:sp>
        <p:nvSpPr>
          <p:cNvPr id="227331" name="Rectangle 3">
            <a:extLst>
              <a:ext uri="{FF2B5EF4-FFF2-40B4-BE49-F238E27FC236}">
                <a16:creationId xmlns:a16="http://schemas.microsoft.com/office/drawing/2014/main" id="{5E092BD2-2743-3944-B696-6A44E20C665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7" name="Rectangle 7">
            <a:extLst>
              <a:ext uri="{FF2B5EF4-FFF2-40B4-BE49-F238E27FC236}">
                <a16:creationId xmlns:a16="http://schemas.microsoft.com/office/drawing/2014/main" id="{BEB21749-D6E5-444B-9258-05621153995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0E7530D-3840-5641-8C27-56928F88B8E0}" type="slidenum">
              <a:rPr lang="en-US" altLang="zh-CN" sz="1200" b="0" smtClean="0">
                <a:ea typeface="宋体" panose="02010600030101010101" pitchFamily="2" charset="-122"/>
              </a:rPr>
              <a:pPr/>
              <a:t>107</a:t>
            </a:fld>
            <a:endParaRPr lang="en-US" altLang="zh-CN" sz="1200" b="0">
              <a:ea typeface="宋体" panose="02010600030101010101" pitchFamily="2" charset="-122"/>
            </a:endParaRPr>
          </a:p>
        </p:txBody>
      </p:sp>
      <p:sp>
        <p:nvSpPr>
          <p:cNvPr id="229378" name="Rectangle 2">
            <a:extLst>
              <a:ext uri="{FF2B5EF4-FFF2-40B4-BE49-F238E27FC236}">
                <a16:creationId xmlns:a16="http://schemas.microsoft.com/office/drawing/2014/main" id="{96868BA4-71DB-3B46-81E8-64566689336F}"/>
              </a:ext>
            </a:extLst>
          </p:cNvPr>
          <p:cNvSpPr>
            <a:spLocks noGrp="1" noRot="1" noChangeAspect="1" noChangeArrowheads="1" noTextEdit="1"/>
          </p:cNvSpPr>
          <p:nvPr>
            <p:ph type="sldImg"/>
          </p:nvPr>
        </p:nvSpPr>
        <p:spPr>
          <a:ln/>
        </p:spPr>
      </p:sp>
      <p:sp>
        <p:nvSpPr>
          <p:cNvPr id="229379" name="Rectangle 3">
            <a:extLst>
              <a:ext uri="{FF2B5EF4-FFF2-40B4-BE49-F238E27FC236}">
                <a16:creationId xmlns:a16="http://schemas.microsoft.com/office/drawing/2014/main" id="{F505EA72-4622-E146-B447-FBD887857A7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5" name="Rectangle 7">
            <a:extLst>
              <a:ext uri="{FF2B5EF4-FFF2-40B4-BE49-F238E27FC236}">
                <a16:creationId xmlns:a16="http://schemas.microsoft.com/office/drawing/2014/main" id="{99976F97-3D1D-1248-B5CC-EA89EFDFE4A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0CA4750-4958-C846-B8EF-AC87AF2CD424}" type="slidenum">
              <a:rPr lang="en-US" altLang="zh-CN" sz="1200" b="0" smtClean="0">
                <a:ea typeface="宋体" panose="02010600030101010101" pitchFamily="2" charset="-122"/>
              </a:rPr>
              <a:pPr/>
              <a:t>108</a:t>
            </a:fld>
            <a:endParaRPr lang="en-US" altLang="zh-CN" sz="1200" b="0">
              <a:ea typeface="宋体" panose="02010600030101010101" pitchFamily="2" charset="-122"/>
            </a:endParaRPr>
          </a:p>
        </p:txBody>
      </p:sp>
      <p:sp>
        <p:nvSpPr>
          <p:cNvPr id="231426" name="Rectangle 2">
            <a:extLst>
              <a:ext uri="{FF2B5EF4-FFF2-40B4-BE49-F238E27FC236}">
                <a16:creationId xmlns:a16="http://schemas.microsoft.com/office/drawing/2014/main" id="{1A9D50DE-672B-2948-8EB8-927640459FC8}"/>
              </a:ext>
            </a:extLst>
          </p:cNvPr>
          <p:cNvSpPr>
            <a:spLocks noGrp="1" noRot="1" noChangeAspect="1" noChangeArrowheads="1" noTextEdit="1"/>
          </p:cNvSpPr>
          <p:nvPr>
            <p:ph type="sldImg"/>
          </p:nvPr>
        </p:nvSpPr>
        <p:spPr>
          <a:ln/>
        </p:spPr>
      </p:sp>
      <p:sp>
        <p:nvSpPr>
          <p:cNvPr id="231427" name="Rectangle 3">
            <a:extLst>
              <a:ext uri="{FF2B5EF4-FFF2-40B4-BE49-F238E27FC236}">
                <a16:creationId xmlns:a16="http://schemas.microsoft.com/office/drawing/2014/main" id="{143DE577-FE00-AE46-B9C4-1633A42B96D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3" name="Rectangle 7">
            <a:extLst>
              <a:ext uri="{FF2B5EF4-FFF2-40B4-BE49-F238E27FC236}">
                <a16:creationId xmlns:a16="http://schemas.microsoft.com/office/drawing/2014/main" id="{3F7C2E06-DD85-A94E-B18B-897EE7929BF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B8762D1-9B3E-9647-B723-373F24AC109C}" type="slidenum">
              <a:rPr lang="en-US" altLang="zh-CN" sz="1200" b="0" smtClean="0">
                <a:ea typeface="宋体" panose="02010600030101010101" pitchFamily="2" charset="-122"/>
              </a:rPr>
              <a:pPr/>
              <a:t>109</a:t>
            </a:fld>
            <a:endParaRPr lang="en-US" altLang="zh-CN" sz="1200" b="0">
              <a:ea typeface="宋体" panose="02010600030101010101" pitchFamily="2" charset="-122"/>
            </a:endParaRPr>
          </a:p>
        </p:txBody>
      </p:sp>
      <p:sp>
        <p:nvSpPr>
          <p:cNvPr id="233474" name="Rectangle 2">
            <a:extLst>
              <a:ext uri="{FF2B5EF4-FFF2-40B4-BE49-F238E27FC236}">
                <a16:creationId xmlns:a16="http://schemas.microsoft.com/office/drawing/2014/main" id="{A54BB6D1-F3D9-0C4B-BBE9-C0163703A65F}"/>
              </a:ext>
            </a:extLst>
          </p:cNvPr>
          <p:cNvSpPr>
            <a:spLocks noGrp="1" noRot="1" noChangeAspect="1" noChangeArrowheads="1" noTextEdit="1"/>
          </p:cNvSpPr>
          <p:nvPr>
            <p:ph type="sldImg"/>
          </p:nvPr>
        </p:nvSpPr>
        <p:spPr>
          <a:ln/>
        </p:spPr>
      </p:sp>
      <p:sp>
        <p:nvSpPr>
          <p:cNvPr id="233475" name="Rectangle 3">
            <a:extLst>
              <a:ext uri="{FF2B5EF4-FFF2-40B4-BE49-F238E27FC236}">
                <a16:creationId xmlns:a16="http://schemas.microsoft.com/office/drawing/2014/main" id="{79AF0F13-B64E-DC4E-BCA6-C78822448EA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623705E0-7D48-B34C-B546-8E5D9312F8E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367BA6E-2C7B-1F45-BFD0-DDDE37F6835F}" type="slidenum">
              <a:rPr lang="en-US" altLang="zh-CN" sz="1200" b="0" smtClean="0">
                <a:ea typeface="宋体" panose="02010600030101010101" pitchFamily="2" charset="-122"/>
              </a:rPr>
              <a:pPr/>
              <a:t>11</a:t>
            </a:fld>
            <a:endParaRPr lang="en-US" altLang="zh-CN" sz="1200" b="0">
              <a:ea typeface="宋体" panose="02010600030101010101" pitchFamily="2" charset="-122"/>
            </a:endParaRPr>
          </a:p>
        </p:txBody>
      </p:sp>
      <p:sp>
        <p:nvSpPr>
          <p:cNvPr id="32770" name="Rectangle 2">
            <a:extLst>
              <a:ext uri="{FF2B5EF4-FFF2-40B4-BE49-F238E27FC236}">
                <a16:creationId xmlns:a16="http://schemas.microsoft.com/office/drawing/2014/main" id="{ACBEE213-D18D-CA47-A086-018E04556BC6}"/>
              </a:ext>
            </a:extLst>
          </p:cNvPr>
          <p:cNvSpPr>
            <a:spLocks noGrp="1" noRot="1" noChangeAspect="1" noChangeArrowheads="1" noTextEdit="1"/>
          </p:cNvSpPr>
          <p:nvPr>
            <p:ph type="sldImg"/>
          </p:nvPr>
        </p:nvSpPr>
        <p:spPr>
          <a:ln/>
        </p:spPr>
      </p:sp>
      <p:sp>
        <p:nvSpPr>
          <p:cNvPr id="32771" name="Rectangle 3">
            <a:extLst>
              <a:ext uri="{FF2B5EF4-FFF2-40B4-BE49-F238E27FC236}">
                <a16:creationId xmlns:a16="http://schemas.microsoft.com/office/drawing/2014/main" id="{FA55FF6A-A28C-AB42-8318-DDAE6C56A9C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kumimoji="0" lang="zh-CN" altLang="en-US" b="1"/>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1" name="Rectangle 7">
            <a:extLst>
              <a:ext uri="{FF2B5EF4-FFF2-40B4-BE49-F238E27FC236}">
                <a16:creationId xmlns:a16="http://schemas.microsoft.com/office/drawing/2014/main" id="{18A69373-DF3F-9C45-B5AB-E7F6135C532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ADF190C-1573-6644-A3E4-79D0240B4220}" type="slidenum">
              <a:rPr lang="en-US" altLang="zh-CN" sz="1200" b="0" smtClean="0">
                <a:ea typeface="宋体" panose="02010600030101010101" pitchFamily="2" charset="-122"/>
              </a:rPr>
              <a:pPr/>
              <a:t>110</a:t>
            </a:fld>
            <a:endParaRPr lang="en-US" altLang="zh-CN" sz="1200" b="0">
              <a:ea typeface="宋体" panose="02010600030101010101" pitchFamily="2" charset="-122"/>
            </a:endParaRPr>
          </a:p>
        </p:txBody>
      </p:sp>
      <p:sp>
        <p:nvSpPr>
          <p:cNvPr id="235522" name="Rectangle 2">
            <a:extLst>
              <a:ext uri="{FF2B5EF4-FFF2-40B4-BE49-F238E27FC236}">
                <a16:creationId xmlns:a16="http://schemas.microsoft.com/office/drawing/2014/main" id="{C9AAB46B-698A-2543-B3DD-F94D5DE41C99}"/>
              </a:ext>
            </a:extLst>
          </p:cNvPr>
          <p:cNvSpPr>
            <a:spLocks noGrp="1" noRot="1" noChangeAspect="1" noChangeArrowheads="1" noTextEdit="1"/>
          </p:cNvSpPr>
          <p:nvPr>
            <p:ph type="sldImg"/>
          </p:nvPr>
        </p:nvSpPr>
        <p:spPr>
          <a:ln/>
        </p:spPr>
      </p:sp>
      <p:sp>
        <p:nvSpPr>
          <p:cNvPr id="235523" name="Rectangle 3">
            <a:extLst>
              <a:ext uri="{FF2B5EF4-FFF2-40B4-BE49-F238E27FC236}">
                <a16:creationId xmlns:a16="http://schemas.microsoft.com/office/drawing/2014/main" id="{ED15A275-3F7B-CA43-BF82-A64BDD60004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69" name="Rectangle 7">
            <a:extLst>
              <a:ext uri="{FF2B5EF4-FFF2-40B4-BE49-F238E27FC236}">
                <a16:creationId xmlns:a16="http://schemas.microsoft.com/office/drawing/2014/main" id="{39DCA2A9-E06A-8F42-BEA0-45ADFC9431B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2CEE3E3-89A9-1C44-B094-C632C1C3F366}" type="slidenum">
              <a:rPr lang="en-US" altLang="zh-CN" sz="1200" b="0" smtClean="0">
                <a:ea typeface="宋体" panose="02010600030101010101" pitchFamily="2" charset="-122"/>
              </a:rPr>
              <a:pPr/>
              <a:t>111</a:t>
            </a:fld>
            <a:endParaRPr lang="en-US" altLang="zh-CN" sz="1200" b="0">
              <a:ea typeface="宋体" panose="02010600030101010101" pitchFamily="2" charset="-122"/>
            </a:endParaRPr>
          </a:p>
        </p:txBody>
      </p:sp>
      <p:sp>
        <p:nvSpPr>
          <p:cNvPr id="237570" name="Rectangle 2">
            <a:extLst>
              <a:ext uri="{FF2B5EF4-FFF2-40B4-BE49-F238E27FC236}">
                <a16:creationId xmlns:a16="http://schemas.microsoft.com/office/drawing/2014/main" id="{BA4FA5E0-B7AA-9245-BD0F-843DF220AAFD}"/>
              </a:ext>
            </a:extLst>
          </p:cNvPr>
          <p:cNvSpPr>
            <a:spLocks noGrp="1" noRot="1" noChangeAspect="1" noChangeArrowheads="1" noTextEdit="1"/>
          </p:cNvSpPr>
          <p:nvPr>
            <p:ph type="sldImg"/>
          </p:nvPr>
        </p:nvSpPr>
        <p:spPr>
          <a:ln/>
        </p:spPr>
      </p:sp>
      <p:sp>
        <p:nvSpPr>
          <p:cNvPr id="237571" name="Rectangle 3">
            <a:extLst>
              <a:ext uri="{FF2B5EF4-FFF2-40B4-BE49-F238E27FC236}">
                <a16:creationId xmlns:a16="http://schemas.microsoft.com/office/drawing/2014/main" id="{4629AB18-214B-6544-8252-D72AFD86E48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7" name="Rectangle 7">
            <a:extLst>
              <a:ext uri="{FF2B5EF4-FFF2-40B4-BE49-F238E27FC236}">
                <a16:creationId xmlns:a16="http://schemas.microsoft.com/office/drawing/2014/main" id="{76174BD1-9A88-E74E-9216-714DBFA852F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9AA7CA0-F334-5140-9492-561F69680C8F}" type="slidenum">
              <a:rPr lang="en-US" altLang="zh-CN" sz="1200" b="0" smtClean="0">
                <a:ea typeface="宋体" panose="02010600030101010101" pitchFamily="2" charset="-122"/>
              </a:rPr>
              <a:pPr/>
              <a:t>112</a:t>
            </a:fld>
            <a:endParaRPr lang="en-US" altLang="zh-CN" sz="1200" b="0">
              <a:ea typeface="宋体" panose="02010600030101010101" pitchFamily="2" charset="-122"/>
            </a:endParaRPr>
          </a:p>
        </p:txBody>
      </p:sp>
      <p:sp>
        <p:nvSpPr>
          <p:cNvPr id="239618" name="Rectangle 2">
            <a:extLst>
              <a:ext uri="{FF2B5EF4-FFF2-40B4-BE49-F238E27FC236}">
                <a16:creationId xmlns:a16="http://schemas.microsoft.com/office/drawing/2014/main" id="{C3C9C396-770E-424A-BE17-9750D5C60430}"/>
              </a:ext>
            </a:extLst>
          </p:cNvPr>
          <p:cNvSpPr>
            <a:spLocks noGrp="1" noRot="1" noChangeAspect="1" noChangeArrowheads="1" noTextEdit="1"/>
          </p:cNvSpPr>
          <p:nvPr>
            <p:ph type="sldImg"/>
          </p:nvPr>
        </p:nvSpPr>
        <p:spPr>
          <a:ln/>
        </p:spPr>
      </p:sp>
      <p:sp>
        <p:nvSpPr>
          <p:cNvPr id="239619" name="Rectangle 3">
            <a:extLst>
              <a:ext uri="{FF2B5EF4-FFF2-40B4-BE49-F238E27FC236}">
                <a16:creationId xmlns:a16="http://schemas.microsoft.com/office/drawing/2014/main" id="{4FD45179-ABCE-5340-90AB-42C80EE4434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5" name="Rectangle 7">
            <a:extLst>
              <a:ext uri="{FF2B5EF4-FFF2-40B4-BE49-F238E27FC236}">
                <a16:creationId xmlns:a16="http://schemas.microsoft.com/office/drawing/2014/main" id="{93264526-1DF4-FA43-9A24-A88C06B9EFE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9393BC7-6511-FA46-9C27-909C6CFB2F05}" type="slidenum">
              <a:rPr lang="en-US" altLang="zh-CN" sz="1200" b="0" smtClean="0">
                <a:ea typeface="宋体" panose="02010600030101010101" pitchFamily="2" charset="-122"/>
              </a:rPr>
              <a:pPr/>
              <a:t>113</a:t>
            </a:fld>
            <a:endParaRPr lang="en-US" altLang="zh-CN" sz="1200" b="0">
              <a:ea typeface="宋体" panose="02010600030101010101" pitchFamily="2" charset="-122"/>
            </a:endParaRPr>
          </a:p>
        </p:txBody>
      </p:sp>
      <p:sp>
        <p:nvSpPr>
          <p:cNvPr id="241666" name="Rectangle 2">
            <a:extLst>
              <a:ext uri="{FF2B5EF4-FFF2-40B4-BE49-F238E27FC236}">
                <a16:creationId xmlns:a16="http://schemas.microsoft.com/office/drawing/2014/main" id="{A2B57CEA-5F86-7945-BE49-5BBE39DD5A60}"/>
              </a:ext>
            </a:extLst>
          </p:cNvPr>
          <p:cNvSpPr>
            <a:spLocks noGrp="1" noRot="1" noChangeAspect="1" noChangeArrowheads="1" noTextEdit="1"/>
          </p:cNvSpPr>
          <p:nvPr>
            <p:ph type="sldImg"/>
          </p:nvPr>
        </p:nvSpPr>
        <p:spPr>
          <a:ln/>
        </p:spPr>
      </p:sp>
      <p:sp>
        <p:nvSpPr>
          <p:cNvPr id="241667" name="Rectangle 3">
            <a:extLst>
              <a:ext uri="{FF2B5EF4-FFF2-40B4-BE49-F238E27FC236}">
                <a16:creationId xmlns:a16="http://schemas.microsoft.com/office/drawing/2014/main" id="{EC58F3CB-6348-0B40-A21D-3B345876DF5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3" name="Rectangle 7">
            <a:extLst>
              <a:ext uri="{FF2B5EF4-FFF2-40B4-BE49-F238E27FC236}">
                <a16:creationId xmlns:a16="http://schemas.microsoft.com/office/drawing/2014/main" id="{862E2BC6-735E-3146-A220-B33912A2733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2569935-A9EE-EE49-B97F-A89CA721EE8F}" type="slidenum">
              <a:rPr lang="en-US" altLang="zh-CN" sz="1200" b="0" smtClean="0">
                <a:ea typeface="宋体" panose="02010600030101010101" pitchFamily="2" charset="-122"/>
              </a:rPr>
              <a:pPr/>
              <a:t>114</a:t>
            </a:fld>
            <a:endParaRPr lang="en-US" altLang="zh-CN" sz="1200" b="0">
              <a:ea typeface="宋体" panose="02010600030101010101" pitchFamily="2" charset="-122"/>
            </a:endParaRPr>
          </a:p>
        </p:txBody>
      </p:sp>
      <p:sp>
        <p:nvSpPr>
          <p:cNvPr id="243714" name="Rectangle 2">
            <a:extLst>
              <a:ext uri="{FF2B5EF4-FFF2-40B4-BE49-F238E27FC236}">
                <a16:creationId xmlns:a16="http://schemas.microsoft.com/office/drawing/2014/main" id="{ECFB5312-8944-2144-BBDF-A2AFE3C54C5B}"/>
              </a:ext>
            </a:extLst>
          </p:cNvPr>
          <p:cNvSpPr>
            <a:spLocks noGrp="1" noRot="1" noChangeAspect="1" noChangeArrowheads="1" noTextEdit="1"/>
          </p:cNvSpPr>
          <p:nvPr>
            <p:ph type="sldImg"/>
          </p:nvPr>
        </p:nvSpPr>
        <p:spPr>
          <a:ln/>
        </p:spPr>
      </p:sp>
      <p:sp>
        <p:nvSpPr>
          <p:cNvPr id="243715" name="Rectangle 3">
            <a:extLst>
              <a:ext uri="{FF2B5EF4-FFF2-40B4-BE49-F238E27FC236}">
                <a16:creationId xmlns:a16="http://schemas.microsoft.com/office/drawing/2014/main" id="{E174579C-8E50-4347-AC49-DE27A83658A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1" name="Rectangle 7">
            <a:extLst>
              <a:ext uri="{FF2B5EF4-FFF2-40B4-BE49-F238E27FC236}">
                <a16:creationId xmlns:a16="http://schemas.microsoft.com/office/drawing/2014/main" id="{EB802338-4190-A64F-974F-FB8E546658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DD536B0-0F32-BF4A-96F6-5A90E70A923B}" type="slidenum">
              <a:rPr lang="en-US" altLang="zh-CN" sz="1200" b="0" smtClean="0">
                <a:ea typeface="宋体" panose="02010600030101010101" pitchFamily="2" charset="-122"/>
              </a:rPr>
              <a:pPr/>
              <a:t>115</a:t>
            </a:fld>
            <a:endParaRPr lang="en-US" altLang="zh-CN" sz="1200" b="0">
              <a:ea typeface="宋体" panose="02010600030101010101" pitchFamily="2" charset="-122"/>
            </a:endParaRPr>
          </a:p>
        </p:txBody>
      </p:sp>
      <p:sp>
        <p:nvSpPr>
          <p:cNvPr id="245762" name="Rectangle 2">
            <a:extLst>
              <a:ext uri="{FF2B5EF4-FFF2-40B4-BE49-F238E27FC236}">
                <a16:creationId xmlns:a16="http://schemas.microsoft.com/office/drawing/2014/main" id="{E1005817-E753-D942-8262-513BA6EE7ACE}"/>
              </a:ext>
            </a:extLst>
          </p:cNvPr>
          <p:cNvSpPr>
            <a:spLocks noGrp="1" noRot="1" noChangeAspect="1" noChangeArrowheads="1" noTextEdit="1"/>
          </p:cNvSpPr>
          <p:nvPr>
            <p:ph type="sldImg"/>
          </p:nvPr>
        </p:nvSpPr>
        <p:spPr>
          <a:ln/>
        </p:spPr>
      </p:sp>
      <p:sp>
        <p:nvSpPr>
          <p:cNvPr id="245763" name="Rectangle 3">
            <a:extLst>
              <a:ext uri="{FF2B5EF4-FFF2-40B4-BE49-F238E27FC236}">
                <a16:creationId xmlns:a16="http://schemas.microsoft.com/office/drawing/2014/main" id="{8182C4D8-746A-564B-ABDD-2486F26B809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09" name="Rectangle 7">
            <a:extLst>
              <a:ext uri="{FF2B5EF4-FFF2-40B4-BE49-F238E27FC236}">
                <a16:creationId xmlns:a16="http://schemas.microsoft.com/office/drawing/2014/main" id="{50ECA7B9-688F-FB42-8A45-98970988DC8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E13E773-93B0-E841-9AEA-B2BD4399562C}" type="slidenum">
              <a:rPr lang="en-US" altLang="zh-CN" sz="1200" b="0" smtClean="0">
                <a:ea typeface="宋体" panose="02010600030101010101" pitchFamily="2" charset="-122"/>
              </a:rPr>
              <a:pPr/>
              <a:t>116</a:t>
            </a:fld>
            <a:endParaRPr lang="en-US" altLang="zh-CN" sz="1200" b="0">
              <a:ea typeface="宋体" panose="02010600030101010101" pitchFamily="2" charset="-122"/>
            </a:endParaRPr>
          </a:p>
        </p:txBody>
      </p:sp>
      <p:sp>
        <p:nvSpPr>
          <p:cNvPr id="247810" name="Rectangle 2">
            <a:extLst>
              <a:ext uri="{FF2B5EF4-FFF2-40B4-BE49-F238E27FC236}">
                <a16:creationId xmlns:a16="http://schemas.microsoft.com/office/drawing/2014/main" id="{B3D65AB7-975F-DB42-9CE8-206FD1DD9545}"/>
              </a:ext>
            </a:extLst>
          </p:cNvPr>
          <p:cNvSpPr>
            <a:spLocks noGrp="1" noRot="1" noChangeAspect="1" noChangeArrowheads="1" noTextEdit="1"/>
          </p:cNvSpPr>
          <p:nvPr>
            <p:ph type="sldImg"/>
          </p:nvPr>
        </p:nvSpPr>
        <p:spPr>
          <a:ln/>
        </p:spPr>
      </p:sp>
      <p:sp>
        <p:nvSpPr>
          <p:cNvPr id="247811" name="Rectangle 3">
            <a:extLst>
              <a:ext uri="{FF2B5EF4-FFF2-40B4-BE49-F238E27FC236}">
                <a16:creationId xmlns:a16="http://schemas.microsoft.com/office/drawing/2014/main" id="{69BA81EE-64E0-9F43-A676-462D9EBEF4E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7" name="Rectangle 7">
            <a:extLst>
              <a:ext uri="{FF2B5EF4-FFF2-40B4-BE49-F238E27FC236}">
                <a16:creationId xmlns:a16="http://schemas.microsoft.com/office/drawing/2014/main" id="{E25BFFB4-C42A-8544-A383-7C8F8B672C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E22960A-6EA3-E54A-95CF-62F04259151E}" type="slidenum">
              <a:rPr lang="en-US" altLang="zh-CN" sz="1200" b="0" smtClean="0">
                <a:ea typeface="宋体" panose="02010600030101010101" pitchFamily="2" charset="-122"/>
              </a:rPr>
              <a:pPr/>
              <a:t>117</a:t>
            </a:fld>
            <a:endParaRPr lang="en-US" altLang="zh-CN" sz="1200" b="0">
              <a:ea typeface="宋体" panose="02010600030101010101" pitchFamily="2" charset="-122"/>
            </a:endParaRPr>
          </a:p>
        </p:txBody>
      </p:sp>
      <p:sp>
        <p:nvSpPr>
          <p:cNvPr id="249858" name="Rectangle 2">
            <a:extLst>
              <a:ext uri="{FF2B5EF4-FFF2-40B4-BE49-F238E27FC236}">
                <a16:creationId xmlns:a16="http://schemas.microsoft.com/office/drawing/2014/main" id="{498EE896-EA80-F942-8E46-45CE86063527}"/>
              </a:ext>
            </a:extLst>
          </p:cNvPr>
          <p:cNvSpPr>
            <a:spLocks noGrp="1" noRot="1" noChangeAspect="1" noChangeArrowheads="1" noTextEdit="1"/>
          </p:cNvSpPr>
          <p:nvPr>
            <p:ph type="sldImg"/>
          </p:nvPr>
        </p:nvSpPr>
        <p:spPr>
          <a:ln/>
        </p:spPr>
      </p:sp>
      <p:sp>
        <p:nvSpPr>
          <p:cNvPr id="249859" name="Rectangle 3">
            <a:extLst>
              <a:ext uri="{FF2B5EF4-FFF2-40B4-BE49-F238E27FC236}">
                <a16:creationId xmlns:a16="http://schemas.microsoft.com/office/drawing/2014/main" id="{17AD2A6D-F2AD-7F48-9278-88BC040E4D3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BCD</a:t>
            </a:r>
            <a:r>
              <a:rPr kumimoji="0" lang="zh-CN" altLang="en-US"/>
              <a:t>码：用四个二进制位表示一个十进制数字；最常用的是</a:t>
            </a:r>
            <a:r>
              <a:rPr kumimoji="0" lang="en-US" altLang="zh-CN"/>
              <a:t>8421 BCD</a:t>
            </a:r>
            <a:r>
              <a:rPr kumimoji="0" lang="zh-CN" altLang="en-US"/>
              <a:t>码； </a:t>
            </a:r>
            <a:br>
              <a:rPr kumimoji="0" lang="zh-CN" altLang="en-US"/>
            </a:br>
            <a:br>
              <a:rPr kumimoji="0" lang="zh-CN" altLang="en-US"/>
            </a:br>
            <a:r>
              <a:rPr kumimoji="0" lang="zh-CN" altLang="en-US"/>
              <a:t>压缩型</a:t>
            </a:r>
            <a:r>
              <a:rPr kumimoji="0" lang="en-US" altLang="zh-CN"/>
              <a:t>BCD</a:t>
            </a:r>
            <a:r>
              <a:rPr kumimoji="0" lang="zh-CN" altLang="en-US"/>
              <a:t>码：一个字节可存放一个两位十进制数，其中高四位存放十位数字，低四位存放个位数字。如：</a:t>
            </a:r>
            <a:r>
              <a:rPr kumimoji="0" lang="en-US" altLang="zh-CN"/>
              <a:t>56</a:t>
            </a:r>
            <a:r>
              <a:rPr kumimoji="0" lang="zh-CN" altLang="en-US"/>
              <a:t>的压缩型</a:t>
            </a:r>
            <a:r>
              <a:rPr kumimoji="0" lang="en-US" altLang="zh-CN"/>
              <a:t>8421 BCD</a:t>
            </a:r>
            <a:r>
              <a:rPr kumimoji="0" lang="zh-CN" altLang="en-US"/>
              <a:t>码是</a:t>
            </a:r>
            <a:r>
              <a:rPr kumimoji="0" lang="en-US" altLang="zh-CN"/>
              <a:t>0101 0110</a:t>
            </a:r>
            <a:r>
              <a:rPr kumimoji="0" lang="zh-CN" altLang="en-US"/>
              <a:t>； </a:t>
            </a:r>
            <a:br>
              <a:rPr kumimoji="0" lang="zh-CN" altLang="en-US"/>
            </a:br>
            <a:br>
              <a:rPr kumimoji="0" lang="zh-CN" altLang="en-US"/>
            </a:br>
            <a:r>
              <a:rPr kumimoji="0" lang="zh-CN" altLang="en-US"/>
              <a:t>非压缩型</a:t>
            </a:r>
            <a:r>
              <a:rPr kumimoji="0" lang="en-US" altLang="zh-CN"/>
              <a:t>BCD</a:t>
            </a:r>
            <a:r>
              <a:rPr kumimoji="0" lang="zh-CN" altLang="en-US"/>
              <a:t>码：一个字节可存放一个一位十进制数，其中高字节为</a:t>
            </a:r>
            <a:r>
              <a:rPr kumimoji="0" lang="en-US" altLang="zh-CN"/>
              <a:t>0</a:t>
            </a:r>
            <a:r>
              <a:rPr kumimoji="0" lang="zh-CN" altLang="en-US"/>
              <a:t>，低字节的低四位存放个位 </a:t>
            </a:r>
            <a:endParaRPr kumimoji="0" lang="zh-CN" altLang="zh-CN"/>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5" name="Rectangle 7">
            <a:extLst>
              <a:ext uri="{FF2B5EF4-FFF2-40B4-BE49-F238E27FC236}">
                <a16:creationId xmlns:a16="http://schemas.microsoft.com/office/drawing/2014/main" id="{C77AF657-4EEA-AE4B-A1F9-AA17C00B527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FD40071-2254-AD47-BFC2-A6CBFABCFD50}" type="slidenum">
              <a:rPr lang="en-US" altLang="zh-CN" sz="1200" b="0" smtClean="0">
                <a:ea typeface="宋体" panose="02010600030101010101" pitchFamily="2" charset="-122"/>
              </a:rPr>
              <a:pPr/>
              <a:t>118</a:t>
            </a:fld>
            <a:endParaRPr lang="en-US" altLang="zh-CN" sz="1200" b="0">
              <a:ea typeface="宋体" panose="02010600030101010101" pitchFamily="2" charset="-122"/>
            </a:endParaRPr>
          </a:p>
        </p:txBody>
      </p:sp>
      <p:sp>
        <p:nvSpPr>
          <p:cNvPr id="251906" name="Rectangle 2">
            <a:extLst>
              <a:ext uri="{FF2B5EF4-FFF2-40B4-BE49-F238E27FC236}">
                <a16:creationId xmlns:a16="http://schemas.microsoft.com/office/drawing/2014/main" id="{95AE177B-D9B9-A749-9E10-ED3B7EA07610}"/>
              </a:ext>
            </a:extLst>
          </p:cNvPr>
          <p:cNvSpPr>
            <a:spLocks noGrp="1" noRot="1" noChangeAspect="1" noChangeArrowheads="1" noTextEdit="1"/>
          </p:cNvSpPr>
          <p:nvPr>
            <p:ph type="sldImg"/>
          </p:nvPr>
        </p:nvSpPr>
        <p:spPr>
          <a:ln/>
        </p:spPr>
      </p:sp>
      <p:sp>
        <p:nvSpPr>
          <p:cNvPr id="251907" name="Rectangle 3">
            <a:extLst>
              <a:ext uri="{FF2B5EF4-FFF2-40B4-BE49-F238E27FC236}">
                <a16:creationId xmlns:a16="http://schemas.microsoft.com/office/drawing/2014/main" id="{E17D5C52-78C3-D94A-A512-514B322DA40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3" name="Rectangle 7">
            <a:extLst>
              <a:ext uri="{FF2B5EF4-FFF2-40B4-BE49-F238E27FC236}">
                <a16:creationId xmlns:a16="http://schemas.microsoft.com/office/drawing/2014/main" id="{F0B3551B-AC9E-9842-A036-7B8AA44B9F8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F876E20-1612-7444-A61E-77B3F531F3D8}" type="slidenum">
              <a:rPr lang="en-US" altLang="zh-CN" sz="1200" b="0" smtClean="0">
                <a:ea typeface="宋体" panose="02010600030101010101" pitchFamily="2" charset="-122"/>
              </a:rPr>
              <a:pPr/>
              <a:t>119</a:t>
            </a:fld>
            <a:endParaRPr lang="en-US" altLang="zh-CN" sz="1200" b="0">
              <a:ea typeface="宋体" panose="02010600030101010101" pitchFamily="2" charset="-122"/>
            </a:endParaRPr>
          </a:p>
        </p:txBody>
      </p:sp>
      <p:sp>
        <p:nvSpPr>
          <p:cNvPr id="253954" name="Rectangle 2">
            <a:extLst>
              <a:ext uri="{FF2B5EF4-FFF2-40B4-BE49-F238E27FC236}">
                <a16:creationId xmlns:a16="http://schemas.microsoft.com/office/drawing/2014/main" id="{1F77D558-9D36-8945-845C-8DD68479D283}"/>
              </a:ext>
            </a:extLst>
          </p:cNvPr>
          <p:cNvSpPr>
            <a:spLocks noGrp="1" noRot="1" noChangeAspect="1" noChangeArrowheads="1" noTextEdit="1"/>
          </p:cNvSpPr>
          <p:nvPr>
            <p:ph type="sldImg"/>
          </p:nvPr>
        </p:nvSpPr>
        <p:spPr>
          <a:ln/>
        </p:spPr>
      </p:sp>
      <p:sp>
        <p:nvSpPr>
          <p:cNvPr id="253955" name="Rectangle 3">
            <a:extLst>
              <a:ext uri="{FF2B5EF4-FFF2-40B4-BE49-F238E27FC236}">
                <a16:creationId xmlns:a16="http://schemas.microsoft.com/office/drawing/2014/main" id="{75BFC8C1-3C3A-D343-8A4D-59EF675A50A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is-IS" b="1"/>
              <a:t>如果 </a:t>
            </a:r>
            <a:r>
              <a:rPr lang="is-IS" altLang="zh-CN" b="1"/>
              <a:t>(AL)∧0FH</a:t>
            </a:r>
            <a:r>
              <a:rPr lang="zh-CN" altLang="is-IS" b="1"/>
              <a:t>＞</a:t>
            </a:r>
            <a:r>
              <a:rPr lang="is-IS" altLang="zh-CN" b="1"/>
              <a:t>9</a:t>
            </a:r>
            <a:r>
              <a:rPr lang="zh-CN" altLang="is-IS" b="1"/>
              <a:t>，或</a:t>
            </a:r>
            <a:r>
              <a:rPr lang="is-IS" altLang="zh-CN" b="1"/>
              <a:t>(AF)</a:t>
            </a:r>
            <a:r>
              <a:rPr lang="zh-CN" altLang="is-IS" b="1"/>
              <a:t>＝</a:t>
            </a:r>
            <a:r>
              <a:rPr lang="is-IS" altLang="zh-CN" b="1"/>
              <a:t>1</a:t>
            </a:r>
          </a:p>
          <a:p>
            <a:r>
              <a:rPr lang="zh-TW" altLang="en-US" b="1"/>
              <a:t>则 </a:t>
            </a:r>
            <a:r>
              <a:rPr lang="en-US" altLang="zh-TW" b="1"/>
              <a:t>AL←(AL)</a:t>
            </a:r>
            <a:r>
              <a:rPr lang="zh-TW" altLang="en-US" b="1"/>
              <a:t>－</a:t>
            </a:r>
            <a:r>
              <a:rPr lang="en-US" altLang="zh-TW" b="1"/>
              <a:t>06H</a:t>
            </a:r>
          </a:p>
          <a:p>
            <a:r>
              <a:rPr lang="en-US" altLang="zh-CN" b="1"/>
              <a:t>AH←(AH)</a:t>
            </a:r>
            <a:r>
              <a:rPr lang="zh-CN" altLang="en-US" b="1"/>
              <a:t>－</a:t>
            </a:r>
            <a:r>
              <a:rPr lang="en-US" altLang="zh-CN" b="1"/>
              <a:t>l</a:t>
            </a:r>
          </a:p>
          <a:p>
            <a:r>
              <a:rPr lang="en-US" altLang="zh-CN" b="1"/>
              <a:t>AF←1</a:t>
            </a:r>
          </a:p>
          <a:p>
            <a:r>
              <a:rPr lang="fr-FR" altLang="zh-CN" b="1"/>
              <a:t>CF←(AF)</a:t>
            </a:r>
          </a:p>
          <a:p>
            <a:r>
              <a:rPr lang="zh-TW" altLang="en-US" b="1"/>
              <a:t>否则 </a:t>
            </a:r>
            <a:r>
              <a:rPr lang="en-US" altLang="zh-TW" b="1"/>
              <a:t>AL←((AL)∧0FH)</a:t>
            </a:r>
            <a:endParaRPr kumimoji="0"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AB222808-9DE2-1D41-B85F-3D941EA92A7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E72EFC4-98A3-3B4F-BB74-216B9020035E}" type="slidenum">
              <a:rPr lang="en-US" altLang="zh-CN" sz="1200" b="0" smtClean="0">
                <a:ea typeface="宋体" panose="02010600030101010101" pitchFamily="2" charset="-122"/>
              </a:rPr>
              <a:pPr/>
              <a:t>12</a:t>
            </a:fld>
            <a:endParaRPr lang="en-US" altLang="zh-CN" sz="1200" b="0">
              <a:ea typeface="宋体" panose="02010600030101010101" pitchFamily="2" charset="-122"/>
            </a:endParaRPr>
          </a:p>
        </p:txBody>
      </p:sp>
      <p:sp>
        <p:nvSpPr>
          <p:cNvPr id="34818" name="Rectangle 2">
            <a:extLst>
              <a:ext uri="{FF2B5EF4-FFF2-40B4-BE49-F238E27FC236}">
                <a16:creationId xmlns:a16="http://schemas.microsoft.com/office/drawing/2014/main" id="{AED46F48-D182-9446-8FB8-EA92168D05D8}"/>
              </a:ext>
            </a:extLst>
          </p:cNvPr>
          <p:cNvSpPr>
            <a:spLocks noGrp="1" noRot="1" noChangeAspect="1" noChangeArrowheads="1" noTextEdit="1"/>
          </p:cNvSpPr>
          <p:nvPr>
            <p:ph type="sldImg"/>
          </p:nvPr>
        </p:nvSpPr>
        <p:spPr>
          <a:ln/>
        </p:spPr>
      </p:sp>
      <p:sp>
        <p:nvSpPr>
          <p:cNvPr id="34819" name="Rectangle 3">
            <a:extLst>
              <a:ext uri="{FF2B5EF4-FFF2-40B4-BE49-F238E27FC236}">
                <a16:creationId xmlns:a16="http://schemas.microsoft.com/office/drawing/2014/main" id="{F783BCE0-B28D-B544-8A19-363B7C87CDA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dirty="0"/>
              <a:t> </a:t>
            </a:r>
            <a:r>
              <a:rPr kumimoji="0" lang="zh-CN" altLang="en-US" dirty="0"/>
              <a:t>状态标志位记录了算术和逻辑运算结果的一些特征。例如，结果是否为</a:t>
            </a:r>
            <a:r>
              <a:rPr kumimoji="0" lang="en-US" altLang="zh-CN" dirty="0"/>
              <a:t>0</a:t>
            </a:r>
            <a:r>
              <a:rPr kumimoji="0" lang="zh-CN" altLang="en-US" dirty="0"/>
              <a:t>、是否有进位或借位、结果是否溢出等。不同的指令对状态标志位具有不同的影响。</a:t>
            </a:r>
          </a:p>
          <a:p>
            <a:pPr eaLnBrk="1" hangingPunct="1"/>
            <a:r>
              <a:rPr kumimoji="0" lang="zh-CN" altLang="en-US" dirty="0"/>
              <a:t>    </a:t>
            </a:r>
            <a:r>
              <a:rPr kumimoji="0" lang="en-US" altLang="zh-CN" dirty="0"/>
              <a:t>CF(Carry Flag)  </a:t>
            </a:r>
            <a:r>
              <a:rPr kumimoji="0" lang="zh-CN" altLang="en-US" dirty="0"/>
              <a:t>进位标志位。在进行加</a:t>
            </a:r>
            <a:r>
              <a:rPr kumimoji="0" lang="en-US" altLang="zh-CN" dirty="0"/>
              <a:t>(</a:t>
            </a:r>
            <a:r>
              <a:rPr kumimoji="0" lang="zh-CN" altLang="en-US" dirty="0"/>
              <a:t>减</a:t>
            </a:r>
            <a:r>
              <a:rPr kumimoji="0" lang="en-US" altLang="zh-CN" dirty="0"/>
              <a:t>)</a:t>
            </a:r>
            <a:r>
              <a:rPr kumimoji="0" lang="zh-CN" altLang="en-US" dirty="0"/>
              <a:t>法运算时，若最高位向更高位有进</a:t>
            </a:r>
            <a:r>
              <a:rPr kumimoji="0" lang="en-US" altLang="zh-CN" dirty="0"/>
              <a:t>(</a:t>
            </a:r>
            <a:r>
              <a:rPr kumimoji="0" lang="zh-CN" altLang="en-US" dirty="0"/>
              <a:t>借</a:t>
            </a:r>
            <a:r>
              <a:rPr kumimoji="0" lang="en-US" altLang="zh-CN" dirty="0"/>
              <a:t>)</a:t>
            </a:r>
            <a:r>
              <a:rPr kumimoji="0" lang="zh-CN" altLang="en-US" dirty="0"/>
              <a:t>位时</a:t>
            </a:r>
            <a:r>
              <a:rPr kumimoji="0" lang="en-US" altLang="zh-CN" dirty="0"/>
              <a:t>CF=1</a:t>
            </a:r>
            <a:r>
              <a:rPr kumimoji="0" lang="zh-CN" altLang="en-US" dirty="0"/>
              <a:t>，否则</a:t>
            </a:r>
            <a:r>
              <a:rPr kumimoji="0" lang="en-US" altLang="zh-CN" dirty="0"/>
              <a:t>CF=0</a:t>
            </a:r>
            <a:r>
              <a:rPr kumimoji="0" lang="zh-CN" altLang="en-US" dirty="0"/>
              <a:t>。</a:t>
            </a:r>
          </a:p>
          <a:p>
            <a:pPr eaLnBrk="1" hangingPunct="1"/>
            <a:r>
              <a:rPr kumimoji="0" lang="zh-CN" altLang="en-US" dirty="0"/>
              <a:t>    </a:t>
            </a:r>
            <a:r>
              <a:rPr kumimoji="0" lang="en-US" altLang="zh-CN" dirty="0"/>
              <a:t>PF(Parity Flag)  </a:t>
            </a:r>
            <a:r>
              <a:rPr kumimoji="0" lang="zh-CN" altLang="en-US" dirty="0"/>
              <a:t>奇偶标志位。当运算结果的低</a:t>
            </a:r>
            <a:r>
              <a:rPr kumimoji="0" lang="en-US" altLang="zh-CN" dirty="0"/>
              <a:t>8</a:t>
            </a:r>
            <a:r>
              <a:rPr kumimoji="0" lang="zh-CN" altLang="en-US" dirty="0"/>
              <a:t>位中</a:t>
            </a:r>
            <a:r>
              <a:rPr kumimoji="0" lang="zh-CN" altLang="en-US" dirty="0">
                <a:latin typeface="Arial" panose="020B0604020202020204" pitchFamily="34" charset="0"/>
              </a:rPr>
              <a:t>“</a:t>
            </a:r>
            <a:r>
              <a:rPr kumimoji="0" lang="en-US" altLang="zh-CN" dirty="0"/>
              <a:t>1</a:t>
            </a:r>
            <a:r>
              <a:rPr kumimoji="0" lang="en-US" altLang="zh-CN" dirty="0">
                <a:latin typeface="Arial" panose="020B0604020202020204" pitchFamily="34" charset="0"/>
              </a:rPr>
              <a:t>”</a:t>
            </a:r>
            <a:r>
              <a:rPr kumimoji="0" lang="zh-CN" altLang="en-US" dirty="0"/>
              <a:t>的个数为偶数时</a:t>
            </a:r>
            <a:r>
              <a:rPr kumimoji="0" lang="en-US" altLang="zh-CN" dirty="0"/>
              <a:t>PF=1</a:t>
            </a:r>
            <a:r>
              <a:rPr kumimoji="0" lang="zh-CN" altLang="en-US" dirty="0"/>
              <a:t>，为奇数时</a:t>
            </a:r>
            <a:r>
              <a:rPr kumimoji="0" lang="en-US" altLang="zh-CN" dirty="0"/>
              <a:t>PF=0</a:t>
            </a:r>
            <a:r>
              <a:rPr kumimoji="0" lang="zh-CN" altLang="en-US" dirty="0"/>
              <a:t>。</a:t>
            </a:r>
          </a:p>
          <a:p>
            <a:pPr eaLnBrk="1" hangingPunct="1"/>
            <a:r>
              <a:rPr kumimoji="0" lang="zh-CN" altLang="en-US" dirty="0"/>
              <a:t>    </a:t>
            </a:r>
            <a:r>
              <a:rPr kumimoji="0" lang="en-US" altLang="zh-CN" dirty="0"/>
              <a:t>AF(Auxiliary Carry Flag)  </a:t>
            </a:r>
            <a:r>
              <a:rPr kumimoji="0" lang="zh-CN" altLang="en-US" dirty="0"/>
              <a:t>辅助进位标志位。在加</a:t>
            </a:r>
            <a:r>
              <a:rPr kumimoji="0" lang="en-US" altLang="zh-CN" dirty="0"/>
              <a:t>(</a:t>
            </a:r>
            <a:r>
              <a:rPr kumimoji="0" lang="zh-CN" altLang="en-US" dirty="0"/>
              <a:t>减</a:t>
            </a:r>
            <a:r>
              <a:rPr kumimoji="0" lang="en-US" altLang="zh-CN" dirty="0"/>
              <a:t>)</a:t>
            </a:r>
            <a:r>
              <a:rPr kumimoji="0" lang="zh-CN" altLang="en-US" dirty="0"/>
              <a:t>法操作中，若</a:t>
            </a:r>
            <a:r>
              <a:rPr kumimoji="0" lang="en-US" altLang="zh-CN" dirty="0"/>
              <a:t>b3</a:t>
            </a:r>
            <a:r>
              <a:rPr kumimoji="0" lang="zh-CN" altLang="en-US" dirty="0"/>
              <a:t>向</a:t>
            </a:r>
            <a:r>
              <a:rPr kumimoji="0" lang="en-US" altLang="zh-CN" dirty="0"/>
              <a:t>b4</a:t>
            </a:r>
            <a:r>
              <a:rPr kumimoji="0" lang="zh-CN" altLang="en-US" dirty="0"/>
              <a:t>有进位</a:t>
            </a:r>
            <a:r>
              <a:rPr kumimoji="0" lang="en-US" altLang="zh-CN" dirty="0"/>
              <a:t>(</a:t>
            </a:r>
            <a:r>
              <a:rPr kumimoji="0" lang="zh-CN" altLang="en-US" dirty="0"/>
              <a:t>借位</a:t>
            </a:r>
            <a:r>
              <a:rPr kumimoji="0" lang="en-US" altLang="zh-CN" dirty="0"/>
              <a:t>)</a:t>
            </a:r>
            <a:r>
              <a:rPr kumimoji="0" lang="zh-CN" altLang="en-US" dirty="0"/>
              <a:t>时</a:t>
            </a:r>
            <a:r>
              <a:rPr kumimoji="0" lang="en-US" altLang="zh-CN" dirty="0"/>
              <a:t>AF=1</a:t>
            </a:r>
            <a:r>
              <a:rPr kumimoji="0" lang="zh-CN" altLang="en-US" dirty="0"/>
              <a:t>，否则</a:t>
            </a:r>
            <a:r>
              <a:rPr kumimoji="0" lang="en-US" altLang="zh-CN" dirty="0"/>
              <a:t>AF=0</a:t>
            </a:r>
            <a:r>
              <a:rPr kumimoji="0" lang="zh-CN" altLang="en-US" dirty="0"/>
              <a:t>。用</a:t>
            </a:r>
            <a:r>
              <a:rPr kumimoji="0" lang="en-US" altLang="zh-CN" dirty="0"/>
              <a:t>DAA</a:t>
            </a:r>
            <a:r>
              <a:rPr kumimoji="0" lang="zh-CN" altLang="en-US" dirty="0"/>
              <a:t>和</a:t>
            </a:r>
            <a:r>
              <a:rPr kumimoji="0" lang="en-US" altLang="zh-CN" dirty="0"/>
              <a:t>DAS</a:t>
            </a:r>
            <a:r>
              <a:rPr kumimoji="0" lang="zh-CN" altLang="en-US" dirty="0"/>
              <a:t>指令可测试这个标志位，以便在</a:t>
            </a:r>
            <a:r>
              <a:rPr kumimoji="0" lang="en-US" altLang="zh-CN" dirty="0"/>
              <a:t>BCD</a:t>
            </a:r>
            <a:r>
              <a:rPr kumimoji="0" lang="zh-CN" altLang="en-US" dirty="0"/>
              <a:t>加法或减法之后调整</a:t>
            </a:r>
            <a:r>
              <a:rPr kumimoji="0" lang="en-US" altLang="zh-CN" dirty="0"/>
              <a:t>AL</a:t>
            </a:r>
            <a:r>
              <a:rPr kumimoji="0" lang="zh-CN" altLang="en-US" dirty="0"/>
              <a:t>中的值。</a:t>
            </a:r>
          </a:p>
          <a:p>
            <a:pPr eaLnBrk="1" hangingPunct="1"/>
            <a:r>
              <a:rPr kumimoji="0" lang="zh-CN" altLang="en-US" dirty="0"/>
              <a:t>    </a:t>
            </a:r>
            <a:r>
              <a:rPr kumimoji="0" lang="en-US" altLang="zh-CN" dirty="0"/>
              <a:t>ZF(Zero Flag)  </a:t>
            </a:r>
            <a:r>
              <a:rPr kumimoji="0" lang="zh-CN" altLang="en-US" dirty="0"/>
              <a:t>零标志位。当运算结果各位均为零时</a:t>
            </a:r>
            <a:r>
              <a:rPr kumimoji="0" lang="en-US" altLang="zh-CN" dirty="0"/>
              <a:t>ZF=1</a:t>
            </a:r>
            <a:r>
              <a:rPr kumimoji="0" lang="zh-CN" altLang="en-US" dirty="0"/>
              <a:t>，否则</a:t>
            </a:r>
            <a:r>
              <a:rPr kumimoji="0" lang="en-US" altLang="zh-CN" dirty="0"/>
              <a:t>ZF=0</a:t>
            </a:r>
            <a:r>
              <a:rPr kumimoji="0" lang="zh-CN" altLang="en-US" dirty="0"/>
              <a:t>。</a:t>
            </a:r>
          </a:p>
          <a:p>
            <a:pPr eaLnBrk="1" hangingPunct="1"/>
            <a:r>
              <a:rPr kumimoji="0" lang="en-US" altLang="zh-CN" dirty="0"/>
              <a:t>SP(Sign Flag)  </a:t>
            </a:r>
            <a:r>
              <a:rPr kumimoji="0" lang="zh-CN" altLang="en-US" dirty="0"/>
              <a:t>符号标志位。当运算结果的最高位</a:t>
            </a:r>
            <a:r>
              <a:rPr kumimoji="0" lang="en-US" altLang="zh-CN" dirty="0"/>
              <a:t>(</a:t>
            </a:r>
            <a:r>
              <a:rPr kumimoji="0" lang="zh-CN" altLang="en-US" dirty="0"/>
              <a:t>字节操作时是</a:t>
            </a:r>
            <a:r>
              <a:rPr kumimoji="0" lang="en-US" altLang="zh-CN" dirty="0"/>
              <a:t>b7</a:t>
            </a:r>
            <a:r>
              <a:rPr kumimoji="0" lang="zh-CN" altLang="en-US" dirty="0"/>
              <a:t>，字操作时是</a:t>
            </a:r>
            <a:r>
              <a:rPr kumimoji="0" lang="en-US" altLang="zh-CN" dirty="0"/>
              <a:t>bl5)</a:t>
            </a:r>
            <a:r>
              <a:rPr kumimoji="0" lang="zh-CN" altLang="en-US" dirty="0"/>
              <a:t>为</a:t>
            </a:r>
            <a:r>
              <a:rPr kumimoji="0" lang="en-US" altLang="zh-CN" dirty="0"/>
              <a:t>1</a:t>
            </a:r>
            <a:r>
              <a:rPr kumimoji="0" lang="zh-CN" altLang="en-US" dirty="0"/>
              <a:t>时</a:t>
            </a:r>
            <a:r>
              <a:rPr kumimoji="0" lang="en-US" altLang="zh-CN" dirty="0"/>
              <a:t>SF=1</a:t>
            </a:r>
            <a:r>
              <a:rPr kumimoji="0" lang="zh-CN" altLang="en-US" dirty="0"/>
              <a:t>，否则</a:t>
            </a:r>
            <a:r>
              <a:rPr kumimoji="0" lang="en-US" altLang="zh-CN" dirty="0"/>
              <a:t>SF=0</a:t>
            </a:r>
            <a:r>
              <a:rPr kumimoji="0" lang="zh-CN" altLang="en-US" dirty="0"/>
              <a:t>。即它和运算结果的最高位相同。因为在补码运算时最高位为符号位，</a:t>
            </a:r>
            <a:r>
              <a:rPr kumimoji="0" lang="en-US" altLang="zh-CN" dirty="0"/>
              <a:t>SF=1</a:t>
            </a:r>
            <a:r>
              <a:rPr kumimoji="0" lang="zh-CN" altLang="en-US" dirty="0"/>
              <a:t>表示结果为负；</a:t>
            </a:r>
            <a:r>
              <a:rPr kumimoji="0" lang="en-US" altLang="zh-CN" dirty="0"/>
              <a:t>SF=0</a:t>
            </a:r>
            <a:r>
              <a:rPr kumimoji="0" lang="zh-CN" altLang="en-US" dirty="0"/>
              <a:t>表示结果为正。</a:t>
            </a:r>
          </a:p>
          <a:p>
            <a:pPr eaLnBrk="1" hangingPunct="1"/>
            <a:r>
              <a:rPr kumimoji="0" lang="zh-CN" altLang="en-US" dirty="0"/>
              <a:t>    </a:t>
            </a:r>
            <a:r>
              <a:rPr kumimoji="0" lang="en-US" altLang="zh-CN" dirty="0"/>
              <a:t>OF(Over flow Flag)  </a:t>
            </a:r>
            <a:r>
              <a:rPr kumimoji="0" lang="zh-CN" altLang="en-US" dirty="0"/>
              <a:t>溢出标志位。当算术运算的结果超出了带符号数的范围，即溢出时</a:t>
            </a:r>
            <a:r>
              <a:rPr kumimoji="0" lang="en-US" altLang="zh-CN" dirty="0"/>
              <a:t>OF=1</a:t>
            </a:r>
            <a:r>
              <a:rPr kumimoji="0" lang="zh-CN" altLang="en-US" dirty="0"/>
              <a:t>，否则</a:t>
            </a:r>
            <a:r>
              <a:rPr kumimoji="0" lang="en-US" altLang="zh-CN" dirty="0"/>
              <a:t>OF=0</a:t>
            </a:r>
            <a:r>
              <a:rPr kumimoji="0" lang="zh-CN" altLang="en-US" dirty="0"/>
              <a:t>。</a:t>
            </a:r>
            <a:r>
              <a:rPr kumimoji="0" lang="en-US" altLang="zh-CN" dirty="0"/>
              <a:t>8</a:t>
            </a:r>
            <a:r>
              <a:rPr kumimoji="0" lang="zh-CN" altLang="en-US" dirty="0"/>
              <a:t>位带符号数的范围是</a:t>
            </a:r>
            <a:r>
              <a:rPr kumimoji="0" lang="en-US" altLang="zh-CN" dirty="0"/>
              <a:t>-128~+127</a:t>
            </a:r>
            <a:r>
              <a:rPr kumimoji="0" lang="zh-CN" altLang="en-US" dirty="0"/>
              <a:t>，</a:t>
            </a:r>
            <a:r>
              <a:rPr kumimoji="0" lang="en-US" altLang="zh-CN" dirty="0"/>
              <a:t>16</a:t>
            </a:r>
            <a:r>
              <a:rPr kumimoji="0" lang="zh-CN" altLang="en-US" dirty="0"/>
              <a:t>位带符号数的范围是</a:t>
            </a:r>
            <a:r>
              <a:rPr kumimoji="0" lang="en-US" altLang="zh-CN" dirty="0"/>
              <a:t>-32 768~+32 767</a:t>
            </a:r>
            <a:r>
              <a:rPr kumimoji="0" lang="zh-CN" altLang="en-US" dirty="0"/>
              <a:t>。</a:t>
            </a: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1" name="Rectangle 7">
            <a:extLst>
              <a:ext uri="{FF2B5EF4-FFF2-40B4-BE49-F238E27FC236}">
                <a16:creationId xmlns:a16="http://schemas.microsoft.com/office/drawing/2014/main" id="{6AC57301-137E-F24A-8D77-2633212BE7D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7ADA64B-DE02-B64F-BF58-FA89513FD765}" type="slidenum">
              <a:rPr lang="en-US" altLang="zh-CN" sz="1200" b="0" smtClean="0">
                <a:ea typeface="宋体" panose="02010600030101010101" pitchFamily="2" charset="-122"/>
              </a:rPr>
              <a:pPr/>
              <a:t>120</a:t>
            </a:fld>
            <a:endParaRPr lang="en-US" altLang="zh-CN" sz="1200" b="0">
              <a:ea typeface="宋体" panose="02010600030101010101" pitchFamily="2" charset="-122"/>
            </a:endParaRPr>
          </a:p>
        </p:txBody>
      </p:sp>
      <p:sp>
        <p:nvSpPr>
          <p:cNvPr id="256002" name="Rectangle 2">
            <a:extLst>
              <a:ext uri="{FF2B5EF4-FFF2-40B4-BE49-F238E27FC236}">
                <a16:creationId xmlns:a16="http://schemas.microsoft.com/office/drawing/2014/main" id="{A822584E-C7EE-2A40-BEAF-965674A85B21}"/>
              </a:ext>
            </a:extLst>
          </p:cNvPr>
          <p:cNvSpPr>
            <a:spLocks noGrp="1" noRot="1" noChangeAspect="1" noChangeArrowheads="1" noTextEdit="1"/>
          </p:cNvSpPr>
          <p:nvPr>
            <p:ph type="sldImg"/>
          </p:nvPr>
        </p:nvSpPr>
        <p:spPr>
          <a:ln/>
        </p:spPr>
      </p:sp>
      <p:sp>
        <p:nvSpPr>
          <p:cNvPr id="256003" name="Rectangle 3">
            <a:extLst>
              <a:ext uri="{FF2B5EF4-FFF2-40B4-BE49-F238E27FC236}">
                <a16:creationId xmlns:a16="http://schemas.microsoft.com/office/drawing/2014/main" id="{55E6CDFF-FAF6-DA4E-9654-E64D30C7F38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0B4--</a:t>
            </a:r>
            <a:r>
              <a:rPr kumimoji="0" lang="en-US" altLang="zh-CN">
                <a:sym typeface="Wingdings" pitchFamily="2" charset="2"/>
              </a:rPr>
              <a:t></a:t>
            </a:r>
            <a:r>
              <a:rPr kumimoji="0" lang="zh-CN" altLang="en-US"/>
              <a:t> </a:t>
            </a:r>
            <a:r>
              <a:rPr kumimoji="0" lang="en-US" altLang="zh-CN"/>
              <a:t>4C</a:t>
            </a:r>
          </a:p>
          <a:p>
            <a:pPr eaLnBrk="1" hangingPunct="1"/>
            <a:r>
              <a:rPr kumimoji="0" lang="zh-CN" altLang="zh-CN"/>
              <a:t>4</a:t>
            </a:r>
            <a:r>
              <a:rPr kumimoji="0" lang="en-US" altLang="zh-CN"/>
              <a:t>CX11-</a:t>
            </a:r>
            <a:r>
              <a:rPr kumimoji="0" lang="en-US" altLang="zh-CN">
                <a:sym typeface="Wingdings" pitchFamily="2" charset="2"/>
              </a:rPr>
              <a:t></a:t>
            </a:r>
            <a:r>
              <a:rPr kumimoji="0" lang="en-US" altLang="zh-CN"/>
              <a:t>50C</a:t>
            </a:r>
          </a:p>
          <a:p>
            <a:pPr eaLnBrk="1" hangingPunct="1"/>
            <a:r>
              <a:rPr kumimoji="0" lang="zh-CN" altLang="zh-CN"/>
              <a:t>5</a:t>
            </a:r>
            <a:r>
              <a:rPr kumimoji="0" lang="en-US" altLang="zh-CN"/>
              <a:t>0C--</a:t>
            </a:r>
            <a:r>
              <a:rPr kumimoji="0" lang="en-US" altLang="zh-CN">
                <a:sym typeface="Wingdings" pitchFamily="2" charset="2"/>
              </a:rPr>
              <a:t>FAF4</a:t>
            </a:r>
            <a:endParaRPr kumimoji="0" lang="zh-CN" altLang="en-US"/>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49" name="Rectangle 7">
            <a:extLst>
              <a:ext uri="{FF2B5EF4-FFF2-40B4-BE49-F238E27FC236}">
                <a16:creationId xmlns:a16="http://schemas.microsoft.com/office/drawing/2014/main" id="{02E643F4-3511-074E-917E-568A6CA2524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D5EB401-8208-D64D-B3A2-D04518C87487}" type="slidenum">
              <a:rPr lang="en-US" altLang="zh-CN" sz="1200" b="0" smtClean="0">
                <a:ea typeface="宋体" panose="02010600030101010101" pitchFamily="2" charset="-122"/>
              </a:rPr>
              <a:pPr/>
              <a:t>121</a:t>
            </a:fld>
            <a:endParaRPr lang="en-US" altLang="zh-CN" sz="1200" b="0">
              <a:ea typeface="宋体" panose="02010600030101010101" pitchFamily="2" charset="-122"/>
            </a:endParaRPr>
          </a:p>
        </p:txBody>
      </p:sp>
      <p:sp>
        <p:nvSpPr>
          <p:cNvPr id="258050" name="Rectangle 2">
            <a:extLst>
              <a:ext uri="{FF2B5EF4-FFF2-40B4-BE49-F238E27FC236}">
                <a16:creationId xmlns:a16="http://schemas.microsoft.com/office/drawing/2014/main" id="{C3AFF611-02A4-3E48-BBAD-ABA9AC765EB4}"/>
              </a:ext>
            </a:extLst>
          </p:cNvPr>
          <p:cNvSpPr>
            <a:spLocks noGrp="1" noRot="1" noChangeAspect="1" noChangeArrowheads="1" noTextEdit="1"/>
          </p:cNvSpPr>
          <p:nvPr>
            <p:ph type="sldImg"/>
          </p:nvPr>
        </p:nvSpPr>
        <p:spPr>
          <a:ln/>
        </p:spPr>
      </p:sp>
      <p:sp>
        <p:nvSpPr>
          <p:cNvPr id="258051" name="Rectangle 3">
            <a:extLst>
              <a:ext uri="{FF2B5EF4-FFF2-40B4-BE49-F238E27FC236}">
                <a16:creationId xmlns:a16="http://schemas.microsoft.com/office/drawing/2014/main" id="{807496DB-0CC8-3E46-96F2-6B45484E5E7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7" name="Rectangle 7">
            <a:extLst>
              <a:ext uri="{FF2B5EF4-FFF2-40B4-BE49-F238E27FC236}">
                <a16:creationId xmlns:a16="http://schemas.microsoft.com/office/drawing/2014/main" id="{F7072A79-B7B2-1343-8534-34197684F39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D686C7C-6597-154E-A2CC-E740D4A6399E}" type="slidenum">
              <a:rPr lang="en-US" altLang="zh-CN" sz="1200" b="0" smtClean="0">
                <a:ea typeface="宋体" panose="02010600030101010101" pitchFamily="2" charset="-122"/>
              </a:rPr>
              <a:pPr/>
              <a:t>122</a:t>
            </a:fld>
            <a:endParaRPr lang="en-US" altLang="zh-CN" sz="1200" b="0">
              <a:ea typeface="宋体" panose="02010600030101010101" pitchFamily="2" charset="-122"/>
            </a:endParaRPr>
          </a:p>
        </p:txBody>
      </p:sp>
      <p:sp>
        <p:nvSpPr>
          <p:cNvPr id="260098" name="Rectangle 2">
            <a:extLst>
              <a:ext uri="{FF2B5EF4-FFF2-40B4-BE49-F238E27FC236}">
                <a16:creationId xmlns:a16="http://schemas.microsoft.com/office/drawing/2014/main" id="{89EB8D1D-4085-8A4D-9D11-B4FD40ABC7D9}"/>
              </a:ext>
            </a:extLst>
          </p:cNvPr>
          <p:cNvSpPr>
            <a:spLocks noGrp="1" noRot="1" noChangeAspect="1" noChangeArrowheads="1" noTextEdit="1"/>
          </p:cNvSpPr>
          <p:nvPr>
            <p:ph type="sldImg"/>
          </p:nvPr>
        </p:nvSpPr>
        <p:spPr>
          <a:ln/>
        </p:spPr>
      </p:sp>
      <p:sp>
        <p:nvSpPr>
          <p:cNvPr id="260099" name="Rectangle 3">
            <a:extLst>
              <a:ext uri="{FF2B5EF4-FFF2-40B4-BE49-F238E27FC236}">
                <a16:creationId xmlns:a16="http://schemas.microsoft.com/office/drawing/2014/main" id="{8FCDC9C4-EB82-254F-8CA0-7C15827DF05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5" name="Rectangle 7">
            <a:extLst>
              <a:ext uri="{FF2B5EF4-FFF2-40B4-BE49-F238E27FC236}">
                <a16:creationId xmlns:a16="http://schemas.microsoft.com/office/drawing/2014/main" id="{8A209918-9001-1345-AE0C-013352BEE7E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4F05850-9216-A24C-9999-107CCAD2F604}" type="slidenum">
              <a:rPr lang="en-US" altLang="zh-CN" sz="1200" b="0" smtClean="0">
                <a:ea typeface="宋体" panose="02010600030101010101" pitchFamily="2" charset="-122"/>
              </a:rPr>
              <a:pPr/>
              <a:t>123</a:t>
            </a:fld>
            <a:endParaRPr lang="en-US" altLang="zh-CN" sz="1200" b="0">
              <a:ea typeface="宋体" panose="02010600030101010101" pitchFamily="2" charset="-122"/>
            </a:endParaRPr>
          </a:p>
        </p:txBody>
      </p:sp>
      <p:sp>
        <p:nvSpPr>
          <p:cNvPr id="262146" name="Rectangle 2">
            <a:extLst>
              <a:ext uri="{FF2B5EF4-FFF2-40B4-BE49-F238E27FC236}">
                <a16:creationId xmlns:a16="http://schemas.microsoft.com/office/drawing/2014/main" id="{B97374A8-BBD3-6546-912E-090DB788A05A}"/>
              </a:ext>
            </a:extLst>
          </p:cNvPr>
          <p:cNvSpPr>
            <a:spLocks noGrp="1" noRot="1" noChangeAspect="1" noChangeArrowheads="1" noTextEdit="1"/>
          </p:cNvSpPr>
          <p:nvPr>
            <p:ph type="sldImg"/>
          </p:nvPr>
        </p:nvSpPr>
        <p:spPr>
          <a:ln/>
        </p:spPr>
      </p:sp>
      <p:sp>
        <p:nvSpPr>
          <p:cNvPr id="262147" name="Rectangle 3">
            <a:extLst>
              <a:ext uri="{FF2B5EF4-FFF2-40B4-BE49-F238E27FC236}">
                <a16:creationId xmlns:a16="http://schemas.microsoft.com/office/drawing/2014/main" id="{1A308BDC-AF83-234D-983A-63D38BA4A0A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3" name="Rectangle 7">
            <a:extLst>
              <a:ext uri="{FF2B5EF4-FFF2-40B4-BE49-F238E27FC236}">
                <a16:creationId xmlns:a16="http://schemas.microsoft.com/office/drawing/2014/main" id="{324C27A9-36D6-8C4F-9C1A-A3BDD7A695E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949082D-36BD-2149-8F69-2C2FAB79E0BA}" type="slidenum">
              <a:rPr lang="en-US" altLang="zh-CN" sz="1200" b="0" smtClean="0">
                <a:ea typeface="宋体" panose="02010600030101010101" pitchFamily="2" charset="-122"/>
              </a:rPr>
              <a:pPr/>
              <a:t>124</a:t>
            </a:fld>
            <a:endParaRPr lang="en-US" altLang="zh-CN" sz="1200" b="0">
              <a:ea typeface="宋体" panose="02010600030101010101" pitchFamily="2" charset="-122"/>
            </a:endParaRPr>
          </a:p>
        </p:txBody>
      </p:sp>
      <p:sp>
        <p:nvSpPr>
          <p:cNvPr id="264194" name="Rectangle 2">
            <a:extLst>
              <a:ext uri="{FF2B5EF4-FFF2-40B4-BE49-F238E27FC236}">
                <a16:creationId xmlns:a16="http://schemas.microsoft.com/office/drawing/2014/main" id="{7592E13E-32E4-A349-BC69-BF04FBC73D43}"/>
              </a:ext>
            </a:extLst>
          </p:cNvPr>
          <p:cNvSpPr>
            <a:spLocks noGrp="1" noRot="1" noChangeAspect="1" noChangeArrowheads="1" noTextEdit="1"/>
          </p:cNvSpPr>
          <p:nvPr>
            <p:ph type="sldImg"/>
          </p:nvPr>
        </p:nvSpPr>
        <p:spPr>
          <a:ln/>
        </p:spPr>
      </p:sp>
      <p:sp>
        <p:nvSpPr>
          <p:cNvPr id="264195" name="Rectangle 3">
            <a:extLst>
              <a:ext uri="{FF2B5EF4-FFF2-40B4-BE49-F238E27FC236}">
                <a16:creationId xmlns:a16="http://schemas.microsoft.com/office/drawing/2014/main" id="{DBA4449C-F55A-9948-8078-22FC5277E12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1" name="Rectangle 7">
            <a:extLst>
              <a:ext uri="{FF2B5EF4-FFF2-40B4-BE49-F238E27FC236}">
                <a16:creationId xmlns:a16="http://schemas.microsoft.com/office/drawing/2014/main" id="{210BF3AF-B0D5-7D4D-BADE-9BCD52AEFE0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42BA990-E03C-4E4D-AA15-9529D0A41BB6}" type="slidenum">
              <a:rPr lang="en-US" altLang="zh-CN" sz="1200" b="0" smtClean="0">
                <a:ea typeface="宋体" panose="02010600030101010101" pitchFamily="2" charset="-122"/>
              </a:rPr>
              <a:pPr/>
              <a:t>125</a:t>
            </a:fld>
            <a:endParaRPr lang="en-US" altLang="zh-CN" sz="1200" b="0">
              <a:ea typeface="宋体" panose="02010600030101010101" pitchFamily="2" charset="-122"/>
            </a:endParaRPr>
          </a:p>
        </p:txBody>
      </p:sp>
      <p:sp>
        <p:nvSpPr>
          <p:cNvPr id="266242" name="Rectangle 2">
            <a:extLst>
              <a:ext uri="{FF2B5EF4-FFF2-40B4-BE49-F238E27FC236}">
                <a16:creationId xmlns:a16="http://schemas.microsoft.com/office/drawing/2014/main" id="{B91BF710-F628-2543-8A87-FE417B862E07}"/>
              </a:ext>
            </a:extLst>
          </p:cNvPr>
          <p:cNvSpPr>
            <a:spLocks noGrp="1" noRot="1" noChangeAspect="1" noChangeArrowheads="1" noTextEdit="1"/>
          </p:cNvSpPr>
          <p:nvPr>
            <p:ph type="sldImg"/>
          </p:nvPr>
        </p:nvSpPr>
        <p:spPr>
          <a:ln/>
        </p:spPr>
      </p:sp>
      <p:sp>
        <p:nvSpPr>
          <p:cNvPr id="266243" name="Rectangle 3">
            <a:extLst>
              <a:ext uri="{FF2B5EF4-FFF2-40B4-BE49-F238E27FC236}">
                <a16:creationId xmlns:a16="http://schemas.microsoft.com/office/drawing/2014/main" id="{7A52669A-9A21-A14F-AD14-8268825A1A8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89" name="Rectangle 7">
            <a:extLst>
              <a:ext uri="{FF2B5EF4-FFF2-40B4-BE49-F238E27FC236}">
                <a16:creationId xmlns:a16="http://schemas.microsoft.com/office/drawing/2014/main" id="{FD8BEB24-3FD2-AC4D-BE88-821F2B4FE3B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C64A52E-72FE-DA4E-BEEC-E9FFBA0444D7}" type="slidenum">
              <a:rPr lang="en-US" altLang="zh-CN" sz="1200" b="0" smtClean="0">
                <a:ea typeface="宋体" panose="02010600030101010101" pitchFamily="2" charset="-122"/>
              </a:rPr>
              <a:pPr/>
              <a:t>126</a:t>
            </a:fld>
            <a:endParaRPr lang="en-US" altLang="zh-CN" sz="1200" b="0">
              <a:ea typeface="宋体" panose="02010600030101010101" pitchFamily="2" charset="-122"/>
            </a:endParaRPr>
          </a:p>
        </p:txBody>
      </p:sp>
      <p:sp>
        <p:nvSpPr>
          <p:cNvPr id="268290" name="Rectangle 2">
            <a:extLst>
              <a:ext uri="{FF2B5EF4-FFF2-40B4-BE49-F238E27FC236}">
                <a16:creationId xmlns:a16="http://schemas.microsoft.com/office/drawing/2014/main" id="{E16F3928-4D17-8546-A640-809B47C5AD22}"/>
              </a:ext>
            </a:extLst>
          </p:cNvPr>
          <p:cNvSpPr>
            <a:spLocks noGrp="1" noRot="1" noChangeAspect="1" noChangeArrowheads="1" noTextEdit="1"/>
          </p:cNvSpPr>
          <p:nvPr>
            <p:ph type="sldImg"/>
          </p:nvPr>
        </p:nvSpPr>
        <p:spPr>
          <a:ln/>
        </p:spPr>
      </p:sp>
      <p:sp>
        <p:nvSpPr>
          <p:cNvPr id="268291" name="Rectangle 3">
            <a:extLst>
              <a:ext uri="{FF2B5EF4-FFF2-40B4-BE49-F238E27FC236}">
                <a16:creationId xmlns:a16="http://schemas.microsoft.com/office/drawing/2014/main" id="{9710EF54-BCC7-4A44-8C49-2B9E261ED4F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7" name="Rectangle 7">
            <a:extLst>
              <a:ext uri="{FF2B5EF4-FFF2-40B4-BE49-F238E27FC236}">
                <a16:creationId xmlns:a16="http://schemas.microsoft.com/office/drawing/2014/main" id="{7D04E3BE-FDB2-0148-B4F6-1192B94AC84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51B3189-6D1D-C34D-B92A-410389D3518D}" type="slidenum">
              <a:rPr lang="en-US" altLang="zh-CN" sz="1200" b="0" smtClean="0">
                <a:ea typeface="宋体" panose="02010600030101010101" pitchFamily="2" charset="-122"/>
              </a:rPr>
              <a:pPr/>
              <a:t>127</a:t>
            </a:fld>
            <a:endParaRPr lang="en-US" altLang="zh-CN" sz="1200" b="0">
              <a:ea typeface="宋体" panose="02010600030101010101" pitchFamily="2" charset="-122"/>
            </a:endParaRPr>
          </a:p>
        </p:txBody>
      </p:sp>
      <p:sp>
        <p:nvSpPr>
          <p:cNvPr id="270338" name="Rectangle 2">
            <a:extLst>
              <a:ext uri="{FF2B5EF4-FFF2-40B4-BE49-F238E27FC236}">
                <a16:creationId xmlns:a16="http://schemas.microsoft.com/office/drawing/2014/main" id="{6C16A119-2AA1-EB45-AE43-9A75A2B5B024}"/>
              </a:ext>
            </a:extLst>
          </p:cNvPr>
          <p:cNvSpPr>
            <a:spLocks noGrp="1" noRot="1" noChangeAspect="1" noChangeArrowheads="1" noTextEdit="1"/>
          </p:cNvSpPr>
          <p:nvPr>
            <p:ph type="sldImg"/>
          </p:nvPr>
        </p:nvSpPr>
        <p:spPr>
          <a:ln/>
        </p:spPr>
      </p:sp>
      <p:sp>
        <p:nvSpPr>
          <p:cNvPr id="270339" name="Rectangle 3">
            <a:extLst>
              <a:ext uri="{FF2B5EF4-FFF2-40B4-BE49-F238E27FC236}">
                <a16:creationId xmlns:a16="http://schemas.microsoft.com/office/drawing/2014/main" id="{76AB2FD8-905C-5048-AA9D-3CEDB0035D5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5" name="Rectangle 7">
            <a:extLst>
              <a:ext uri="{FF2B5EF4-FFF2-40B4-BE49-F238E27FC236}">
                <a16:creationId xmlns:a16="http://schemas.microsoft.com/office/drawing/2014/main" id="{E5BB4D4C-05DA-124C-ADE5-06A3AAD5FC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E57A598-1D54-E645-A5B8-783CBA0140BF}" type="slidenum">
              <a:rPr lang="en-US" altLang="zh-CN" sz="1200" b="0" smtClean="0">
                <a:ea typeface="宋体" panose="02010600030101010101" pitchFamily="2" charset="-122"/>
              </a:rPr>
              <a:pPr/>
              <a:t>128</a:t>
            </a:fld>
            <a:endParaRPr lang="en-US" altLang="zh-CN" sz="1200" b="0">
              <a:ea typeface="宋体" panose="02010600030101010101" pitchFamily="2" charset="-122"/>
            </a:endParaRPr>
          </a:p>
        </p:txBody>
      </p:sp>
      <p:sp>
        <p:nvSpPr>
          <p:cNvPr id="272386" name="Rectangle 2">
            <a:extLst>
              <a:ext uri="{FF2B5EF4-FFF2-40B4-BE49-F238E27FC236}">
                <a16:creationId xmlns:a16="http://schemas.microsoft.com/office/drawing/2014/main" id="{823327FB-5D08-0D4A-A8B0-BDD819C10171}"/>
              </a:ext>
            </a:extLst>
          </p:cNvPr>
          <p:cNvSpPr>
            <a:spLocks noGrp="1" noRot="1" noChangeAspect="1" noChangeArrowheads="1" noTextEdit="1"/>
          </p:cNvSpPr>
          <p:nvPr>
            <p:ph type="sldImg"/>
          </p:nvPr>
        </p:nvSpPr>
        <p:spPr>
          <a:ln/>
        </p:spPr>
      </p:sp>
      <p:sp>
        <p:nvSpPr>
          <p:cNvPr id="272387" name="Rectangle 3">
            <a:extLst>
              <a:ext uri="{FF2B5EF4-FFF2-40B4-BE49-F238E27FC236}">
                <a16:creationId xmlns:a16="http://schemas.microsoft.com/office/drawing/2014/main" id="{16020062-A0E3-3E4D-A851-7CA0FCA5746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t>TEST </a:t>
            </a:r>
            <a:r>
              <a:rPr lang="zh-CN" altLang="en-US" b="1"/>
              <a:t>指令的操作实质上与</a:t>
            </a:r>
            <a:r>
              <a:rPr lang="en-US" altLang="zh-CN"/>
              <a:t>AND </a:t>
            </a:r>
            <a:r>
              <a:rPr lang="zh-CN" altLang="en-US" b="1"/>
              <a:t>指令相同，即把目标操作数和源操作数进行逻辑</a:t>
            </a:r>
            <a:r>
              <a:rPr lang="zh-CN" altLang="en-US"/>
              <a:t>“</a:t>
            </a:r>
            <a:r>
              <a:rPr lang="zh-CN" altLang="en-US" b="1"/>
              <a:t>与</a:t>
            </a:r>
            <a:r>
              <a:rPr lang="zh-CN" altLang="en-US"/>
              <a:t>”</a:t>
            </a:r>
            <a:r>
              <a:rPr lang="zh-CN" altLang="en-US" b="1"/>
              <a:t>。</a:t>
            </a:r>
            <a:endParaRPr lang="en-US" altLang="zh-CN" b="1"/>
          </a:p>
          <a:p>
            <a:pPr eaLnBrk="1" hangingPunct="1"/>
            <a:endParaRPr lang="en-US" altLang="zh-CN" b="1"/>
          </a:p>
          <a:p>
            <a:r>
              <a:rPr lang="zh-CN" altLang="en-US" b="1"/>
              <a:t>二者的区别在于：</a:t>
            </a:r>
            <a:r>
              <a:rPr lang="en-US" altLang="zh-CN"/>
              <a:t>TEST </a:t>
            </a:r>
            <a:r>
              <a:rPr lang="zh-CN" altLang="en-US" b="1"/>
              <a:t>指令不把逻辑运算的结果送回目标操作数 ，因此两个操作数的内容</a:t>
            </a:r>
          </a:p>
          <a:p>
            <a:r>
              <a:rPr lang="zh-CN" altLang="en-US" b="1"/>
              <a:t>均保持不变，即目标操作数将不被破坏</a:t>
            </a:r>
            <a:endParaRPr kumimoji="0" lang="zh-CN" altLang="en-US"/>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3" name="Rectangle 7">
            <a:extLst>
              <a:ext uri="{FF2B5EF4-FFF2-40B4-BE49-F238E27FC236}">
                <a16:creationId xmlns:a16="http://schemas.microsoft.com/office/drawing/2014/main" id="{DD0495C4-1E6A-8745-89AC-2659BF2C3CF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4D961A3-2660-0E4C-8690-C4EAB01E3E6D}" type="slidenum">
              <a:rPr lang="en-US" altLang="zh-CN" sz="1200" b="0" smtClean="0">
                <a:ea typeface="宋体" panose="02010600030101010101" pitchFamily="2" charset="-122"/>
              </a:rPr>
              <a:pPr/>
              <a:t>129</a:t>
            </a:fld>
            <a:endParaRPr lang="en-US" altLang="zh-CN" sz="1200" b="0">
              <a:ea typeface="宋体" panose="02010600030101010101" pitchFamily="2" charset="-122"/>
            </a:endParaRPr>
          </a:p>
        </p:txBody>
      </p:sp>
      <p:sp>
        <p:nvSpPr>
          <p:cNvPr id="274434" name="Rectangle 2">
            <a:extLst>
              <a:ext uri="{FF2B5EF4-FFF2-40B4-BE49-F238E27FC236}">
                <a16:creationId xmlns:a16="http://schemas.microsoft.com/office/drawing/2014/main" id="{42214012-FA1F-FE46-A668-11238F9E2833}"/>
              </a:ext>
            </a:extLst>
          </p:cNvPr>
          <p:cNvSpPr>
            <a:spLocks noGrp="1" noRot="1" noChangeAspect="1" noChangeArrowheads="1" noTextEdit="1"/>
          </p:cNvSpPr>
          <p:nvPr>
            <p:ph type="sldImg"/>
          </p:nvPr>
        </p:nvSpPr>
        <p:spPr>
          <a:ln/>
        </p:spPr>
      </p:sp>
      <p:sp>
        <p:nvSpPr>
          <p:cNvPr id="274435" name="Rectangle 3">
            <a:extLst>
              <a:ext uri="{FF2B5EF4-FFF2-40B4-BE49-F238E27FC236}">
                <a16:creationId xmlns:a16="http://schemas.microsoft.com/office/drawing/2014/main" id="{5FAAEC06-0EA8-0448-816B-E40B4748281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BAD11EAD-7EC3-D341-84F9-0097F5FDEBA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4BDDB92-32D8-2C48-9BB5-98C65D83BA2A}" type="slidenum">
              <a:rPr lang="en-US" altLang="zh-CN" sz="1200" b="0" smtClean="0">
                <a:ea typeface="宋体" panose="02010600030101010101" pitchFamily="2" charset="-122"/>
              </a:rPr>
              <a:pPr/>
              <a:t>13</a:t>
            </a:fld>
            <a:endParaRPr lang="en-US" altLang="zh-CN" sz="1200" b="0">
              <a:ea typeface="宋体" panose="02010600030101010101" pitchFamily="2" charset="-122"/>
            </a:endParaRPr>
          </a:p>
        </p:txBody>
      </p:sp>
      <p:sp>
        <p:nvSpPr>
          <p:cNvPr id="36866" name="Rectangle 2">
            <a:extLst>
              <a:ext uri="{FF2B5EF4-FFF2-40B4-BE49-F238E27FC236}">
                <a16:creationId xmlns:a16="http://schemas.microsoft.com/office/drawing/2014/main" id="{963992F5-E112-644D-B1D0-9E7E58F767C3}"/>
              </a:ext>
            </a:extLst>
          </p:cNvPr>
          <p:cNvSpPr>
            <a:spLocks noGrp="1" noRot="1" noChangeAspect="1" noChangeArrowheads="1" noTextEdit="1"/>
          </p:cNvSpPr>
          <p:nvPr>
            <p:ph type="sldImg"/>
          </p:nvPr>
        </p:nvSpPr>
        <p:spPr>
          <a:ln/>
        </p:spPr>
      </p:sp>
      <p:sp>
        <p:nvSpPr>
          <p:cNvPr id="36867" name="Rectangle 3">
            <a:extLst>
              <a:ext uri="{FF2B5EF4-FFF2-40B4-BE49-F238E27FC236}">
                <a16:creationId xmlns:a16="http://schemas.microsoft.com/office/drawing/2014/main" id="{130912BB-0F71-2B44-A76B-C718854D6FA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1" name="Rectangle 7">
            <a:extLst>
              <a:ext uri="{FF2B5EF4-FFF2-40B4-BE49-F238E27FC236}">
                <a16:creationId xmlns:a16="http://schemas.microsoft.com/office/drawing/2014/main" id="{CA495DD0-BF6D-4543-9C98-FC226A082E1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0FC740D-D8E7-9942-8F8C-DDD918BD6F13}" type="slidenum">
              <a:rPr lang="en-US" altLang="zh-CN" sz="1200" b="0" smtClean="0">
                <a:ea typeface="宋体" panose="02010600030101010101" pitchFamily="2" charset="-122"/>
              </a:rPr>
              <a:pPr/>
              <a:t>130</a:t>
            </a:fld>
            <a:endParaRPr lang="en-US" altLang="zh-CN" sz="1200" b="0">
              <a:ea typeface="宋体" panose="02010600030101010101" pitchFamily="2" charset="-122"/>
            </a:endParaRPr>
          </a:p>
        </p:txBody>
      </p:sp>
      <p:sp>
        <p:nvSpPr>
          <p:cNvPr id="276482" name="Rectangle 2">
            <a:extLst>
              <a:ext uri="{FF2B5EF4-FFF2-40B4-BE49-F238E27FC236}">
                <a16:creationId xmlns:a16="http://schemas.microsoft.com/office/drawing/2014/main" id="{366F980A-6646-AE4F-A5BA-34B766272410}"/>
              </a:ext>
            </a:extLst>
          </p:cNvPr>
          <p:cNvSpPr>
            <a:spLocks noGrp="1" noRot="1" noChangeAspect="1" noChangeArrowheads="1" noTextEdit="1"/>
          </p:cNvSpPr>
          <p:nvPr>
            <p:ph type="sldImg"/>
          </p:nvPr>
        </p:nvSpPr>
        <p:spPr>
          <a:ln/>
        </p:spPr>
      </p:sp>
      <p:sp>
        <p:nvSpPr>
          <p:cNvPr id="276483" name="Rectangle 3">
            <a:extLst>
              <a:ext uri="{FF2B5EF4-FFF2-40B4-BE49-F238E27FC236}">
                <a16:creationId xmlns:a16="http://schemas.microsoft.com/office/drawing/2014/main" id="{FF579523-BFE8-0E47-B90F-0EAB1E0C76A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29" name="Rectangle 7">
            <a:extLst>
              <a:ext uri="{FF2B5EF4-FFF2-40B4-BE49-F238E27FC236}">
                <a16:creationId xmlns:a16="http://schemas.microsoft.com/office/drawing/2014/main" id="{5D783418-A5A8-ED4E-949B-F2FFAAECC6F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A66AF80-F036-F54C-AEEC-766C25BE192E}" type="slidenum">
              <a:rPr lang="en-US" altLang="zh-CN" sz="1200" b="0" smtClean="0">
                <a:ea typeface="宋体" panose="02010600030101010101" pitchFamily="2" charset="-122"/>
              </a:rPr>
              <a:pPr/>
              <a:t>131</a:t>
            </a:fld>
            <a:endParaRPr lang="en-US" altLang="zh-CN" sz="1200" b="0">
              <a:ea typeface="宋体" panose="02010600030101010101" pitchFamily="2" charset="-122"/>
            </a:endParaRPr>
          </a:p>
        </p:txBody>
      </p:sp>
      <p:sp>
        <p:nvSpPr>
          <p:cNvPr id="278530" name="Rectangle 2">
            <a:extLst>
              <a:ext uri="{FF2B5EF4-FFF2-40B4-BE49-F238E27FC236}">
                <a16:creationId xmlns:a16="http://schemas.microsoft.com/office/drawing/2014/main" id="{FD38EAD7-E752-814C-9D68-160E1B92178D}"/>
              </a:ext>
            </a:extLst>
          </p:cNvPr>
          <p:cNvSpPr>
            <a:spLocks noGrp="1" noRot="1" noChangeAspect="1" noChangeArrowheads="1" noTextEdit="1"/>
          </p:cNvSpPr>
          <p:nvPr>
            <p:ph type="sldImg"/>
          </p:nvPr>
        </p:nvSpPr>
        <p:spPr>
          <a:ln/>
        </p:spPr>
      </p:sp>
      <p:sp>
        <p:nvSpPr>
          <p:cNvPr id="278531" name="Rectangle 3">
            <a:extLst>
              <a:ext uri="{FF2B5EF4-FFF2-40B4-BE49-F238E27FC236}">
                <a16:creationId xmlns:a16="http://schemas.microsoft.com/office/drawing/2014/main" id="{B4041BC6-F56E-0B41-8DB3-6205E4E2E2F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7" name="Rectangle 7">
            <a:extLst>
              <a:ext uri="{FF2B5EF4-FFF2-40B4-BE49-F238E27FC236}">
                <a16:creationId xmlns:a16="http://schemas.microsoft.com/office/drawing/2014/main" id="{B3C889F1-4A82-2148-A999-C6D0B32CECF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4B296AC-22E7-B644-9EAA-AF3C32F6EE77}" type="slidenum">
              <a:rPr lang="en-US" altLang="zh-CN" sz="1200" b="0" smtClean="0">
                <a:ea typeface="宋体" panose="02010600030101010101" pitchFamily="2" charset="-122"/>
              </a:rPr>
              <a:pPr/>
              <a:t>132</a:t>
            </a:fld>
            <a:endParaRPr lang="en-US" altLang="zh-CN" sz="1200" b="0">
              <a:ea typeface="宋体" panose="02010600030101010101" pitchFamily="2" charset="-122"/>
            </a:endParaRPr>
          </a:p>
        </p:txBody>
      </p:sp>
      <p:sp>
        <p:nvSpPr>
          <p:cNvPr id="280578" name="Rectangle 2">
            <a:extLst>
              <a:ext uri="{FF2B5EF4-FFF2-40B4-BE49-F238E27FC236}">
                <a16:creationId xmlns:a16="http://schemas.microsoft.com/office/drawing/2014/main" id="{F4B91B9B-39A0-C641-B4CD-E32A6BD77257}"/>
              </a:ext>
            </a:extLst>
          </p:cNvPr>
          <p:cNvSpPr>
            <a:spLocks noGrp="1" noRot="1" noChangeAspect="1" noChangeArrowheads="1" noTextEdit="1"/>
          </p:cNvSpPr>
          <p:nvPr>
            <p:ph type="sldImg"/>
          </p:nvPr>
        </p:nvSpPr>
        <p:spPr>
          <a:ln/>
        </p:spPr>
      </p:sp>
      <p:sp>
        <p:nvSpPr>
          <p:cNvPr id="280579" name="Rectangle 3">
            <a:extLst>
              <a:ext uri="{FF2B5EF4-FFF2-40B4-BE49-F238E27FC236}">
                <a16:creationId xmlns:a16="http://schemas.microsoft.com/office/drawing/2014/main" id="{9119C1E4-6A4E-FB43-B907-A354DF71308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5" name="Rectangle 7">
            <a:extLst>
              <a:ext uri="{FF2B5EF4-FFF2-40B4-BE49-F238E27FC236}">
                <a16:creationId xmlns:a16="http://schemas.microsoft.com/office/drawing/2014/main" id="{6395493F-24A2-C742-9786-2841228D0AE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76566C7-3A91-2547-9193-98DE0D7CFBA7}" type="slidenum">
              <a:rPr lang="en-US" altLang="zh-CN" sz="1200" b="0" smtClean="0">
                <a:ea typeface="宋体" panose="02010600030101010101" pitchFamily="2" charset="-122"/>
              </a:rPr>
              <a:pPr/>
              <a:t>133</a:t>
            </a:fld>
            <a:endParaRPr lang="en-US" altLang="zh-CN" sz="1200" b="0">
              <a:ea typeface="宋体" panose="02010600030101010101" pitchFamily="2" charset="-122"/>
            </a:endParaRPr>
          </a:p>
        </p:txBody>
      </p:sp>
      <p:sp>
        <p:nvSpPr>
          <p:cNvPr id="282626" name="Rectangle 2">
            <a:extLst>
              <a:ext uri="{FF2B5EF4-FFF2-40B4-BE49-F238E27FC236}">
                <a16:creationId xmlns:a16="http://schemas.microsoft.com/office/drawing/2014/main" id="{8C9CF396-F29B-D24E-92C4-269F31AE3938}"/>
              </a:ext>
            </a:extLst>
          </p:cNvPr>
          <p:cNvSpPr>
            <a:spLocks noGrp="1" noRot="1" noChangeAspect="1" noChangeArrowheads="1" noTextEdit="1"/>
          </p:cNvSpPr>
          <p:nvPr>
            <p:ph type="sldImg"/>
          </p:nvPr>
        </p:nvSpPr>
        <p:spPr>
          <a:ln/>
        </p:spPr>
      </p:sp>
      <p:sp>
        <p:nvSpPr>
          <p:cNvPr id="282627" name="Rectangle 3">
            <a:extLst>
              <a:ext uri="{FF2B5EF4-FFF2-40B4-BE49-F238E27FC236}">
                <a16:creationId xmlns:a16="http://schemas.microsoft.com/office/drawing/2014/main" id="{1EBA42B0-84AB-7B45-BF77-CF89B1AC1AB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3" name="Rectangle 7">
            <a:extLst>
              <a:ext uri="{FF2B5EF4-FFF2-40B4-BE49-F238E27FC236}">
                <a16:creationId xmlns:a16="http://schemas.microsoft.com/office/drawing/2014/main" id="{C24CFB41-FAEB-2643-B6D9-D8677A4D1FF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811932D-83A7-704F-AC42-AB4A51A05178}" type="slidenum">
              <a:rPr lang="en-US" altLang="zh-CN" sz="1200" b="0" smtClean="0">
                <a:ea typeface="宋体" panose="02010600030101010101" pitchFamily="2" charset="-122"/>
              </a:rPr>
              <a:pPr/>
              <a:t>134</a:t>
            </a:fld>
            <a:endParaRPr lang="en-US" altLang="zh-CN" sz="1200" b="0">
              <a:ea typeface="宋体" panose="02010600030101010101" pitchFamily="2" charset="-122"/>
            </a:endParaRPr>
          </a:p>
        </p:txBody>
      </p:sp>
      <p:sp>
        <p:nvSpPr>
          <p:cNvPr id="284674" name="Rectangle 2">
            <a:extLst>
              <a:ext uri="{FF2B5EF4-FFF2-40B4-BE49-F238E27FC236}">
                <a16:creationId xmlns:a16="http://schemas.microsoft.com/office/drawing/2014/main" id="{30F432A7-E606-5E40-BE5B-EA0354694952}"/>
              </a:ext>
            </a:extLst>
          </p:cNvPr>
          <p:cNvSpPr>
            <a:spLocks noGrp="1" noRot="1" noChangeAspect="1" noChangeArrowheads="1" noTextEdit="1"/>
          </p:cNvSpPr>
          <p:nvPr>
            <p:ph type="sldImg"/>
          </p:nvPr>
        </p:nvSpPr>
        <p:spPr>
          <a:ln/>
        </p:spPr>
      </p:sp>
      <p:sp>
        <p:nvSpPr>
          <p:cNvPr id="284675" name="Rectangle 3">
            <a:extLst>
              <a:ext uri="{FF2B5EF4-FFF2-40B4-BE49-F238E27FC236}">
                <a16:creationId xmlns:a16="http://schemas.microsoft.com/office/drawing/2014/main" id="{07252BF4-4829-6A4E-9E68-11C4349352E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1" name="Rectangle 7">
            <a:extLst>
              <a:ext uri="{FF2B5EF4-FFF2-40B4-BE49-F238E27FC236}">
                <a16:creationId xmlns:a16="http://schemas.microsoft.com/office/drawing/2014/main" id="{040418BF-C6A3-E348-A919-A832A19D357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3CE0485-45B7-D14E-A782-56547052F377}" type="slidenum">
              <a:rPr lang="en-US" altLang="zh-CN" sz="1200" b="0" smtClean="0">
                <a:ea typeface="宋体" panose="02010600030101010101" pitchFamily="2" charset="-122"/>
              </a:rPr>
              <a:pPr/>
              <a:t>135</a:t>
            </a:fld>
            <a:endParaRPr lang="en-US" altLang="zh-CN" sz="1200" b="0">
              <a:ea typeface="宋体" panose="02010600030101010101" pitchFamily="2" charset="-122"/>
            </a:endParaRPr>
          </a:p>
        </p:txBody>
      </p:sp>
      <p:sp>
        <p:nvSpPr>
          <p:cNvPr id="286722" name="Rectangle 2">
            <a:extLst>
              <a:ext uri="{FF2B5EF4-FFF2-40B4-BE49-F238E27FC236}">
                <a16:creationId xmlns:a16="http://schemas.microsoft.com/office/drawing/2014/main" id="{5A78A406-2C73-8F43-879D-8A0E36BF6B39}"/>
              </a:ext>
            </a:extLst>
          </p:cNvPr>
          <p:cNvSpPr>
            <a:spLocks noGrp="1" noRot="1" noChangeAspect="1" noChangeArrowheads="1" noTextEdit="1"/>
          </p:cNvSpPr>
          <p:nvPr>
            <p:ph type="sldImg"/>
          </p:nvPr>
        </p:nvSpPr>
        <p:spPr>
          <a:ln/>
        </p:spPr>
      </p:sp>
      <p:sp>
        <p:nvSpPr>
          <p:cNvPr id="286723" name="Rectangle 3">
            <a:extLst>
              <a:ext uri="{FF2B5EF4-FFF2-40B4-BE49-F238E27FC236}">
                <a16:creationId xmlns:a16="http://schemas.microsoft.com/office/drawing/2014/main" id="{0F621466-B0DB-5E42-945B-AC4B781283F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69" name="Rectangle 7">
            <a:extLst>
              <a:ext uri="{FF2B5EF4-FFF2-40B4-BE49-F238E27FC236}">
                <a16:creationId xmlns:a16="http://schemas.microsoft.com/office/drawing/2014/main" id="{5871C85A-8C52-4141-8575-8562FD81826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D06936E-8EB7-4B44-B20A-8CA70933B63D}" type="slidenum">
              <a:rPr lang="en-US" altLang="zh-CN" sz="1200" b="0" smtClean="0">
                <a:ea typeface="宋体" panose="02010600030101010101" pitchFamily="2" charset="-122"/>
              </a:rPr>
              <a:pPr/>
              <a:t>136</a:t>
            </a:fld>
            <a:endParaRPr lang="en-US" altLang="zh-CN" sz="1200" b="0">
              <a:ea typeface="宋体" panose="02010600030101010101" pitchFamily="2" charset="-122"/>
            </a:endParaRPr>
          </a:p>
        </p:txBody>
      </p:sp>
      <p:sp>
        <p:nvSpPr>
          <p:cNvPr id="288770" name="Rectangle 2">
            <a:extLst>
              <a:ext uri="{FF2B5EF4-FFF2-40B4-BE49-F238E27FC236}">
                <a16:creationId xmlns:a16="http://schemas.microsoft.com/office/drawing/2014/main" id="{A0645415-50CB-4E47-9E47-3621AC926192}"/>
              </a:ext>
            </a:extLst>
          </p:cNvPr>
          <p:cNvSpPr>
            <a:spLocks noGrp="1" noRot="1" noChangeAspect="1" noChangeArrowheads="1" noTextEdit="1"/>
          </p:cNvSpPr>
          <p:nvPr>
            <p:ph type="sldImg"/>
          </p:nvPr>
        </p:nvSpPr>
        <p:spPr>
          <a:ln/>
        </p:spPr>
      </p:sp>
      <p:sp>
        <p:nvSpPr>
          <p:cNvPr id="288771" name="Rectangle 3">
            <a:extLst>
              <a:ext uri="{FF2B5EF4-FFF2-40B4-BE49-F238E27FC236}">
                <a16:creationId xmlns:a16="http://schemas.microsoft.com/office/drawing/2014/main" id="{D53071B2-69FD-854F-AA65-53770477171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7" name="Rectangle 7">
            <a:extLst>
              <a:ext uri="{FF2B5EF4-FFF2-40B4-BE49-F238E27FC236}">
                <a16:creationId xmlns:a16="http://schemas.microsoft.com/office/drawing/2014/main" id="{D17698EF-689C-B042-B0E7-7F43177F1FA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04A1A28-C1AC-DF43-ADAB-6659AA21B882}" type="slidenum">
              <a:rPr lang="en-US" altLang="zh-CN" sz="1200" b="0" smtClean="0">
                <a:ea typeface="宋体" panose="02010600030101010101" pitchFamily="2" charset="-122"/>
              </a:rPr>
              <a:pPr/>
              <a:t>137</a:t>
            </a:fld>
            <a:endParaRPr lang="en-US" altLang="zh-CN" sz="1200" b="0">
              <a:ea typeface="宋体" panose="02010600030101010101" pitchFamily="2" charset="-122"/>
            </a:endParaRPr>
          </a:p>
        </p:txBody>
      </p:sp>
      <p:sp>
        <p:nvSpPr>
          <p:cNvPr id="290818" name="Rectangle 2">
            <a:extLst>
              <a:ext uri="{FF2B5EF4-FFF2-40B4-BE49-F238E27FC236}">
                <a16:creationId xmlns:a16="http://schemas.microsoft.com/office/drawing/2014/main" id="{24B1C256-9CF2-484C-B408-89E3F3EF9DE9}"/>
              </a:ext>
            </a:extLst>
          </p:cNvPr>
          <p:cNvSpPr>
            <a:spLocks noGrp="1" noRot="1" noChangeAspect="1" noChangeArrowheads="1" noTextEdit="1"/>
          </p:cNvSpPr>
          <p:nvPr>
            <p:ph type="sldImg"/>
          </p:nvPr>
        </p:nvSpPr>
        <p:spPr>
          <a:ln/>
        </p:spPr>
      </p:sp>
      <p:sp>
        <p:nvSpPr>
          <p:cNvPr id="290819" name="Rectangle 3">
            <a:extLst>
              <a:ext uri="{FF2B5EF4-FFF2-40B4-BE49-F238E27FC236}">
                <a16:creationId xmlns:a16="http://schemas.microsoft.com/office/drawing/2014/main" id="{C3D013BD-946C-5A42-97D2-24226B61FB9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5" name="Rectangle 7">
            <a:extLst>
              <a:ext uri="{FF2B5EF4-FFF2-40B4-BE49-F238E27FC236}">
                <a16:creationId xmlns:a16="http://schemas.microsoft.com/office/drawing/2014/main" id="{653789E6-AF40-EE4A-818D-096FD45311A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656701E-388A-664F-AAF6-66E802C53AFD}" type="slidenum">
              <a:rPr lang="en-US" altLang="zh-CN" sz="1200" b="0" smtClean="0">
                <a:ea typeface="宋体" panose="02010600030101010101" pitchFamily="2" charset="-122"/>
              </a:rPr>
              <a:pPr/>
              <a:t>138</a:t>
            </a:fld>
            <a:endParaRPr lang="en-US" altLang="zh-CN" sz="1200" b="0">
              <a:ea typeface="宋体" panose="02010600030101010101" pitchFamily="2" charset="-122"/>
            </a:endParaRPr>
          </a:p>
        </p:txBody>
      </p:sp>
      <p:sp>
        <p:nvSpPr>
          <p:cNvPr id="292866" name="Rectangle 2">
            <a:extLst>
              <a:ext uri="{FF2B5EF4-FFF2-40B4-BE49-F238E27FC236}">
                <a16:creationId xmlns:a16="http://schemas.microsoft.com/office/drawing/2014/main" id="{0A2DBE17-2D86-D042-9AC9-B129DE32300C}"/>
              </a:ext>
            </a:extLst>
          </p:cNvPr>
          <p:cNvSpPr>
            <a:spLocks noGrp="1" noRot="1" noChangeAspect="1" noChangeArrowheads="1" noTextEdit="1"/>
          </p:cNvSpPr>
          <p:nvPr>
            <p:ph type="sldImg"/>
          </p:nvPr>
        </p:nvSpPr>
        <p:spPr>
          <a:ln/>
        </p:spPr>
      </p:sp>
      <p:sp>
        <p:nvSpPr>
          <p:cNvPr id="292867" name="Rectangle 3">
            <a:extLst>
              <a:ext uri="{FF2B5EF4-FFF2-40B4-BE49-F238E27FC236}">
                <a16:creationId xmlns:a16="http://schemas.microsoft.com/office/drawing/2014/main" id="{17295ED3-6D17-E744-B141-4DEB0212F91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3" name="Rectangle 7">
            <a:extLst>
              <a:ext uri="{FF2B5EF4-FFF2-40B4-BE49-F238E27FC236}">
                <a16:creationId xmlns:a16="http://schemas.microsoft.com/office/drawing/2014/main" id="{595AC512-A1A0-724F-89E7-3B35F86E3E8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6DB6CEA-11A1-AA42-8434-0BB224E95445}" type="slidenum">
              <a:rPr lang="en-US" altLang="zh-CN" sz="1200" b="0" smtClean="0">
                <a:ea typeface="宋体" panose="02010600030101010101" pitchFamily="2" charset="-122"/>
              </a:rPr>
              <a:pPr/>
              <a:t>139</a:t>
            </a:fld>
            <a:endParaRPr lang="en-US" altLang="zh-CN" sz="1200" b="0">
              <a:ea typeface="宋体" panose="02010600030101010101" pitchFamily="2" charset="-122"/>
            </a:endParaRPr>
          </a:p>
        </p:txBody>
      </p:sp>
      <p:sp>
        <p:nvSpPr>
          <p:cNvPr id="294914" name="Rectangle 2">
            <a:extLst>
              <a:ext uri="{FF2B5EF4-FFF2-40B4-BE49-F238E27FC236}">
                <a16:creationId xmlns:a16="http://schemas.microsoft.com/office/drawing/2014/main" id="{3E2F4A93-BE99-FA40-B24E-B062E75C1EC0}"/>
              </a:ext>
            </a:extLst>
          </p:cNvPr>
          <p:cNvSpPr>
            <a:spLocks noGrp="1" noRot="1" noChangeAspect="1" noChangeArrowheads="1" noTextEdit="1"/>
          </p:cNvSpPr>
          <p:nvPr>
            <p:ph type="sldImg"/>
          </p:nvPr>
        </p:nvSpPr>
        <p:spPr>
          <a:ln/>
        </p:spPr>
      </p:sp>
      <p:sp>
        <p:nvSpPr>
          <p:cNvPr id="294915" name="Rectangle 3">
            <a:extLst>
              <a:ext uri="{FF2B5EF4-FFF2-40B4-BE49-F238E27FC236}">
                <a16:creationId xmlns:a16="http://schemas.microsoft.com/office/drawing/2014/main" id="{81A9D605-7846-514F-AD52-42BEAFA8961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129FB3A3-A33B-5B44-B153-AD808A569CB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D73068B-E20E-DD4A-A06F-A5E9AAA87FDE}" type="slidenum">
              <a:rPr lang="en-US" altLang="zh-CN" sz="1200" b="0" smtClean="0">
                <a:ea typeface="宋体" panose="02010600030101010101" pitchFamily="2" charset="-122"/>
              </a:rPr>
              <a:pPr/>
              <a:t>14</a:t>
            </a:fld>
            <a:endParaRPr lang="en-US" altLang="zh-CN" sz="1200" b="0">
              <a:ea typeface="宋体" panose="02010600030101010101" pitchFamily="2" charset="-122"/>
            </a:endParaRPr>
          </a:p>
        </p:txBody>
      </p:sp>
      <p:sp>
        <p:nvSpPr>
          <p:cNvPr id="38914" name="Rectangle 2">
            <a:extLst>
              <a:ext uri="{FF2B5EF4-FFF2-40B4-BE49-F238E27FC236}">
                <a16:creationId xmlns:a16="http://schemas.microsoft.com/office/drawing/2014/main" id="{453906FD-2BAB-FD40-A7F4-4CFFA86B95C6}"/>
              </a:ext>
            </a:extLst>
          </p:cNvPr>
          <p:cNvSpPr>
            <a:spLocks noGrp="1" noRot="1" noChangeAspect="1" noChangeArrowheads="1" noTextEdit="1"/>
          </p:cNvSpPr>
          <p:nvPr>
            <p:ph type="sldImg"/>
          </p:nvPr>
        </p:nvSpPr>
        <p:spPr>
          <a:ln/>
        </p:spPr>
      </p:sp>
      <p:sp>
        <p:nvSpPr>
          <p:cNvPr id="38915" name="Rectangle 3">
            <a:extLst>
              <a:ext uri="{FF2B5EF4-FFF2-40B4-BE49-F238E27FC236}">
                <a16:creationId xmlns:a16="http://schemas.microsoft.com/office/drawing/2014/main" id="{2BDD2EC2-7D7F-9140-8F00-6C0CAE8CE7E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61" name="Rectangle 7">
            <a:extLst>
              <a:ext uri="{FF2B5EF4-FFF2-40B4-BE49-F238E27FC236}">
                <a16:creationId xmlns:a16="http://schemas.microsoft.com/office/drawing/2014/main" id="{64480854-FBA3-E741-942C-2EED611C406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2A31090-0BDE-6B4F-9538-7C95A80301F6}" type="slidenum">
              <a:rPr lang="en-US" altLang="zh-CN" sz="1200" b="0" smtClean="0">
                <a:ea typeface="宋体" panose="02010600030101010101" pitchFamily="2" charset="-122"/>
              </a:rPr>
              <a:pPr/>
              <a:t>140</a:t>
            </a:fld>
            <a:endParaRPr lang="en-US" altLang="zh-CN" sz="1200" b="0">
              <a:ea typeface="宋体" panose="02010600030101010101" pitchFamily="2" charset="-122"/>
            </a:endParaRPr>
          </a:p>
        </p:txBody>
      </p:sp>
      <p:sp>
        <p:nvSpPr>
          <p:cNvPr id="296962" name="Rectangle 2">
            <a:extLst>
              <a:ext uri="{FF2B5EF4-FFF2-40B4-BE49-F238E27FC236}">
                <a16:creationId xmlns:a16="http://schemas.microsoft.com/office/drawing/2014/main" id="{2DB8341D-F648-FD47-91B3-6D95D55FE78A}"/>
              </a:ext>
            </a:extLst>
          </p:cNvPr>
          <p:cNvSpPr>
            <a:spLocks noGrp="1" noRot="1" noChangeAspect="1" noChangeArrowheads="1" noTextEdit="1"/>
          </p:cNvSpPr>
          <p:nvPr>
            <p:ph type="sldImg"/>
          </p:nvPr>
        </p:nvSpPr>
        <p:spPr>
          <a:ln/>
        </p:spPr>
      </p:sp>
      <p:sp>
        <p:nvSpPr>
          <p:cNvPr id="296963" name="Rectangle 3">
            <a:extLst>
              <a:ext uri="{FF2B5EF4-FFF2-40B4-BE49-F238E27FC236}">
                <a16:creationId xmlns:a16="http://schemas.microsoft.com/office/drawing/2014/main" id="{1FD7226E-3181-6F4E-AEA1-341AD4D43B7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09" name="Rectangle 7">
            <a:extLst>
              <a:ext uri="{FF2B5EF4-FFF2-40B4-BE49-F238E27FC236}">
                <a16:creationId xmlns:a16="http://schemas.microsoft.com/office/drawing/2014/main" id="{BDB4E01C-DF3D-B943-99D6-99A36CD4066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4DA972C-542A-1447-B544-E2BEEC2E5E6B}" type="slidenum">
              <a:rPr lang="en-US" altLang="zh-CN" sz="1200" b="0" smtClean="0">
                <a:ea typeface="宋体" panose="02010600030101010101" pitchFamily="2" charset="-122"/>
              </a:rPr>
              <a:pPr/>
              <a:t>141</a:t>
            </a:fld>
            <a:endParaRPr lang="en-US" altLang="zh-CN" sz="1200" b="0">
              <a:ea typeface="宋体" panose="02010600030101010101" pitchFamily="2" charset="-122"/>
            </a:endParaRPr>
          </a:p>
        </p:txBody>
      </p:sp>
      <p:sp>
        <p:nvSpPr>
          <p:cNvPr id="299010" name="Rectangle 2">
            <a:extLst>
              <a:ext uri="{FF2B5EF4-FFF2-40B4-BE49-F238E27FC236}">
                <a16:creationId xmlns:a16="http://schemas.microsoft.com/office/drawing/2014/main" id="{A983C2B1-0921-5947-9220-D5B20613A5A8}"/>
              </a:ext>
            </a:extLst>
          </p:cNvPr>
          <p:cNvSpPr>
            <a:spLocks noGrp="1" noRot="1" noChangeAspect="1" noChangeArrowheads="1" noTextEdit="1"/>
          </p:cNvSpPr>
          <p:nvPr>
            <p:ph type="sldImg"/>
          </p:nvPr>
        </p:nvSpPr>
        <p:spPr>
          <a:ln/>
        </p:spPr>
      </p:sp>
      <p:sp>
        <p:nvSpPr>
          <p:cNvPr id="299011" name="Rectangle 3">
            <a:extLst>
              <a:ext uri="{FF2B5EF4-FFF2-40B4-BE49-F238E27FC236}">
                <a16:creationId xmlns:a16="http://schemas.microsoft.com/office/drawing/2014/main" id="{B7BAD0DC-69E3-7C49-BF26-D4F1F8B5538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7" name="Rectangle 7">
            <a:extLst>
              <a:ext uri="{FF2B5EF4-FFF2-40B4-BE49-F238E27FC236}">
                <a16:creationId xmlns:a16="http://schemas.microsoft.com/office/drawing/2014/main" id="{86BCA475-C603-E14A-AC10-8AC127BC1BA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244CBEB-1863-F448-8F56-5D5BA908534C}" type="slidenum">
              <a:rPr lang="en-US" altLang="zh-CN" sz="1200" b="0" smtClean="0">
                <a:ea typeface="宋体" panose="02010600030101010101" pitchFamily="2" charset="-122"/>
              </a:rPr>
              <a:pPr/>
              <a:t>142</a:t>
            </a:fld>
            <a:endParaRPr lang="en-US" altLang="zh-CN" sz="1200" b="0">
              <a:ea typeface="宋体" panose="02010600030101010101" pitchFamily="2" charset="-122"/>
            </a:endParaRPr>
          </a:p>
        </p:txBody>
      </p:sp>
      <p:sp>
        <p:nvSpPr>
          <p:cNvPr id="301058" name="Rectangle 2">
            <a:extLst>
              <a:ext uri="{FF2B5EF4-FFF2-40B4-BE49-F238E27FC236}">
                <a16:creationId xmlns:a16="http://schemas.microsoft.com/office/drawing/2014/main" id="{7C6CCFD0-9B6A-6F48-A3E5-D21DEB3DF22D}"/>
              </a:ext>
            </a:extLst>
          </p:cNvPr>
          <p:cNvSpPr>
            <a:spLocks noGrp="1" noRot="1" noChangeAspect="1" noChangeArrowheads="1" noTextEdit="1"/>
          </p:cNvSpPr>
          <p:nvPr>
            <p:ph type="sldImg"/>
          </p:nvPr>
        </p:nvSpPr>
        <p:spPr>
          <a:ln/>
        </p:spPr>
      </p:sp>
      <p:sp>
        <p:nvSpPr>
          <p:cNvPr id="301059" name="Rectangle 3">
            <a:extLst>
              <a:ext uri="{FF2B5EF4-FFF2-40B4-BE49-F238E27FC236}">
                <a16:creationId xmlns:a16="http://schemas.microsoft.com/office/drawing/2014/main" id="{90F373FC-6BB2-AE43-BBFB-5624952B986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5" name="Rectangle 7">
            <a:extLst>
              <a:ext uri="{FF2B5EF4-FFF2-40B4-BE49-F238E27FC236}">
                <a16:creationId xmlns:a16="http://schemas.microsoft.com/office/drawing/2014/main" id="{487DFDC0-5E3C-7C44-BF08-D560D09B727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00AF10B-6F03-C749-9462-F361935202C8}" type="slidenum">
              <a:rPr lang="en-US" altLang="zh-CN" sz="1200" b="0" smtClean="0">
                <a:ea typeface="宋体" panose="02010600030101010101" pitchFamily="2" charset="-122"/>
              </a:rPr>
              <a:pPr/>
              <a:t>143</a:t>
            </a:fld>
            <a:endParaRPr lang="en-US" altLang="zh-CN" sz="1200" b="0">
              <a:ea typeface="宋体" panose="02010600030101010101" pitchFamily="2" charset="-122"/>
            </a:endParaRPr>
          </a:p>
        </p:txBody>
      </p:sp>
      <p:sp>
        <p:nvSpPr>
          <p:cNvPr id="303106" name="Rectangle 2">
            <a:extLst>
              <a:ext uri="{FF2B5EF4-FFF2-40B4-BE49-F238E27FC236}">
                <a16:creationId xmlns:a16="http://schemas.microsoft.com/office/drawing/2014/main" id="{557BBF2A-4008-4449-A6D7-17AC635F2742}"/>
              </a:ext>
            </a:extLst>
          </p:cNvPr>
          <p:cNvSpPr>
            <a:spLocks noGrp="1" noRot="1" noChangeAspect="1" noChangeArrowheads="1" noTextEdit="1"/>
          </p:cNvSpPr>
          <p:nvPr>
            <p:ph type="sldImg"/>
          </p:nvPr>
        </p:nvSpPr>
        <p:spPr>
          <a:ln/>
        </p:spPr>
      </p:sp>
      <p:sp>
        <p:nvSpPr>
          <p:cNvPr id="303107" name="Rectangle 3">
            <a:extLst>
              <a:ext uri="{FF2B5EF4-FFF2-40B4-BE49-F238E27FC236}">
                <a16:creationId xmlns:a16="http://schemas.microsoft.com/office/drawing/2014/main" id="{88C6E2FF-9301-0D47-81E2-5CF082E3658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3" name="Rectangle 7">
            <a:extLst>
              <a:ext uri="{FF2B5EF4-FFF2-40B4-BE49-F238E27FC236}">
                <a16:creationId xmlns:a16="http://schemas.microsoft.com/office/drawing/2014/main" id="{54D812A7-211B-FC43-ACB5-103D40D7B06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C158C69-E0CD-4842-A115-3E2C86F1A162}" type="slidenum">
              <a:rPr lang="en-US" altLang="zh-CN" sz="1200" b="0" smtClean="0">
                <a:ea typeface="宋体" panose="02010600030101010101" pitchFamily="2" charset="-122"/>
              </a:rPr>
              <a:pPr/>
              <a:t>144</a:t>
            </a:fld>
            <a:endParaRPr lang="en-US" altLang="zh-CN" sz="1200" b="0">
              <a:ea typeface="宋体" panose="02010600030101010101" pitchFamily="2" charset="-122"/>
            </a:endParaRPr>
          </a:p>
        </p:txBody>
      </p:sp>
      <p:sp>
        <p:nvSpPr>
          <p:cNvPr id="305154" name="Rectangle 2">
            <a:extLst>
              <a:ext uri="{FF2B5EF4-FFF2-40B4-BE49-F238E27FC236}">
                <a16:creationId xmlns:a16="http://schemas.microsoft.com/office/drawing/2014/main" id="{05F7EBCE-73CE-FF40-B81F-AAEBF6F4561E}"/>
              </a:ext>
            </a:extLst>
          </p:cNvPr>
          <p:cNvSpPr>
            <a:spLocks noGrp="1" noRot="1" noChangeAspect="1" noChangeArrowheads="1" noTextEdit="1"/>
          </p:cNvSpPr>
          <p:nvPr>
            <p:ph type="sldImg"/>
          </p:nvPr>
        </p:nvSpPr>
        <p:spPr>
          <a:ln/>
        </p:spPr>
      </p:sp>
      <p:sp>
        <p:nvSpPr>
          <p:cNvPr id="305155" name="Rectangle 3">
            <a:extLst>
              <a:ext uri="{FF2B5EF4-FFF2-40B4-BE49-F238E27FC236}">
                <a16:creationId xmlns:a16="http://schemas.microsoft.com/office/drawing/2014/main" id="{7BEB1AB4-9175-5A41-A110-D3A409CCB2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TW" b="1"/>
              <a:t>P</a:t>
            </a:r>
            <a:r>
              <a:rPr lang="en-US" altLang="zh-CN" b="1"/>
              <a:t>336</a:t>
            </a:r>
            <a:endParaRPr lang="en-US" altLang="zh-TW" b="1"/>
          </a:p>
          <a:p>
            <a:r>
              <a:rPr lang="zh-TW" altLang="en-US" b="1"/>
              <a:t>等于</a:t>
            </a:r>
            <a:r>
              <a:rPr lang="en-US" altLang="zh-TW" b="1"/>
              <a:t>/</a:t>
            </a:r>
            <a:r>
              <a:rPr lang="zh-TW" altLang="en-US" b="1"/>
              <a:t>零转移 </a:t>
            </a:r>
            <a:r>
              <a:rPr lang="en-US" altLang="zh-TW" b="1"/>
              <a:t>JE/JZ (ZF)</a:t>
            </a:r>
            <a:r>
              <a:rPr lang="zh-TW" altLang="en-US" b="1"/>
              <a:t>＝</a:t>
            </a:r>
            <a:r>
              <a:rPr lang="en-US" altLang="zh-TW" b="1"/>
              <a:t>1</a:t>
            </a:r>
          </a:p>
          <a:p>
            <a:r>
              <a:rPr lang="zh-TW" altLang="en-US" b="1"/>
              <a:t>不等于</a:t>
            </a:r>
            <a:r>
              <a:rPr lang="en-US" altLang="zh-TW" b="1"/>
              <a:t>/</a:t>
            </a:r>
            <a:r>
              <a:rPr lang="zh-TW" altLang="en-US" b="1"/>
              <a:t>非零转移 </a:t>
            </a:r>
            <a:r>
              <a:rPr lang="en-US" altLang="zh-TW" b="1"/>
              <a:t>JNE/JNZ (ZF)</a:t>
            </a:r>
            <a:r>
              <a:rPr lang="zh-TW" altLang="en-US" b="1"/>
              <a:t>＝</a:t>
            </a:r>
            <a:r>
              <a:rPr lang="en-US" altLang="zh-TW" b="1"/>
              <a:t>1</a:t>
            </a:r>
          </a:p>
          <a:p>
            <a:r>
              <a:rPr lang="zh-TW" altLang="en-US" b="1"/>
              <a:t>负转移 </a:t>
            </a:r>
            <a:r>
              <a:rPr lang="en-US" altLang="zh-TW" b="1"/>
              <a:t>JS (SF)</a:t>
            </a:r>
            <a:r>
              <a:rPr lang="zh-TW" altLang="en-US" b="1"/>
              <a:t>＝</a:t>
            </a:r>
            <a:r>
              <a:rPr lang="en-US" altLang="zh-TW" b="1"/>
              <a:t>1</a:t>
            </a:r>
          </a:p>
          <a:p>
            <a:r>
              <a:rPr lang="zh-TW" altLang="en-US" b="1"/>
              <a:t>正转移 </a:t>
            </a:r>
            <a:r>
              <a:rPr lang="en-US" altLang="zh-TW" b="1"/>
              <a:t>JNS (SF)</a:t>
            </a:r>
            <a:r>
              <a:rPr lang="zh-TW" altLang="en-US" b="1"/>
              <a:t>＝</a:t>
            </a:r>
            <a:r>
              <a:rPr lang="en-US" altLang="zh-TW" b="1"/>
              <a:t>0</a:t>
            </a:r>
          </a:p>
          <a:p>
            <a:r>
              <a:rPr lang="zh-TW" altLang="en-US" b="1"/>
              <a:t>偶转移 </a:t>
            </a:r>
            <a:r>
              <a:rPr lang="en-US" altLang="zh-TW" b="1"/>
              <a:t>JP/JPE (PF)</a:t>
            </a:r>
            <a:r>
              <a:rPr lang="zh-TW" altLang="en-US" b="1"/>
              <a:t>＝</a:t>
            </a:r>
            <a:r>
              <a:rPr lang="en-US" altLang="zh-TW" b="1"/>
              <a:t>1</a:t>
            </a:r>
          </a:p>
          <a:p>
            <a:r>
              <a:rPr lang="zh-CN" altLang="en-US" b="1"/>
              <a:t>奇转移 </a:t>
            </a:r>
            <a:r>
              <a:rPr lang="en-US" altLang="zh-CN" b="1"/>
              <a:t>JNP/JPO (PF)</a:t>
            </a:r>
            <a:r>
              <a:rPr lang="zh-CN" altLang="en-US" b="1"/>
              <a:t>＝</a:t>
            </a:r>
            <a:r>
              <a:rPr lang="en-US" altLang="zh-CN" b="1"/>
              <a:t>0</a:t>
            </a:r>
          </a:p>
          <a:p>
            <a:r>
              <a:rPr lang="zh-TW" altLang="en-US" b="1"/>
              <a:t>溢出转移 </a:t>
            </a:r>
            <a:r>
              <a:rPr lang="en-US" altLang="zh-TW" b="1"/>
              <a:t>JO (OF)</a:t>
            </a:r>
            <a:r>
              <a:rPr lang="zh-TW" altLang="en-US" b="1"/>
              <a:t>＝</a:t>
            </a:r>
            <a:r>
              <a:rPr lang="en-US" altLang="zh-TW" b="1"/>
              <a:t>1</a:t>
            </a:r>
          </a:p>
          <a:p>
            <a:r>
              <a:rPr lang="zh-TW" altLang="en-US" b="1"/>
              <a:t>不溢出转移 </a:t>
            </a:r>
            <a:r>
              <a:rPr lang="en-US" altLang="zh-TW" b="1"/>
              <a:t>JNO (OF)</a:t>
            </a:r>
            <a:r>
              <a:rPr lang="zh-TW" altLang="en-US" b="1"/>
              <a:t>＝</a:t>
            </a:r>
            <a:r>
              <a:rPr lang="en-US" altLang="zh-TW" b="1"/>
              <a:t>0</a:t>
            </a:r>
          </a:p>
          <a:p>
            <a:r>
              <a:rPr lang="zh-TW" altLang="en-US" b="1"/>
              <a:t>进位转移 </a:t>
            </a:r>
            <a:r>
              <a:rPr lang="en-US" altLang="zh-TW" b="1"/>
              <a:t>JC (CF)</a:t>
            </a:r>
            <a:r>
              <a:rPr lang="zh-TW" altLang="en-US" b="1"/>
              <a:t>＝</a:t>
            </a:r>
            <a:r>
              <a:rPr lang="en-US" altLang="zh-TW" b="1"/>
              <a:t>1</a:t>
            </a:r>
          </a:p>
          <a:p>
            <a:r>
              <a:rPr lang="zh-TW" altLang="en-US" b="1"/>
              <a:t>不进位转移 </a:t>
            </a:r>
            <a:r>
              <a:rPr lang="en-US" altLang="zh-TW" b="1"/>
              <a:t>JNC (CF)</a:t>
            </a:r>
            <a:r>
              <a:rPr lang="zh-TW" altLang="en-US" b="1"/>
              <a:t>＝</a:t>
            </a:r>
            <a:r>
              <a:rPr lang="en-US" altLang="zh-TW" b="1"/>
              <a:t>0</a:t>
            </a:r>
            <a:endParaRPr kumimoji="0" lang="zh-CN" altLang="en-US"/>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1" name="Rectangle 7">
            <a:extLst>
              <a:ext uri="{FF2B5EF4-FFF2-40B4-BE49-F238E27FC236}">
                <a16:creationId xmlns:a16="http://schemas.microsoft.com/office/drawing/2014/main" id="{74E691C9-77B9-1E42-B789-7B9466EC7E2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9EDEB0E-90D5-DA46-B508-368E46CB49B6}" type="slidenum">
              <a:rPr lang="en-US" altLang="zh-CN" sz="1200" b="0" smtClean="0">
                <a:ea typeface="宋体" panose="02010600030101010101" pitchFamily="2" charset="-122"/>
              </a:rPr>
              <a:pPr/>
              <a:t>145</a:t>
            </a:fld>
            <a:endParaRPr lang="en-US" altLang="zh-CN" sz="1200" b="0">
              <a:ea typeface="宋体" panose="02010600030101010101" pitchFamily="2" charset="-122"/>
            </a:endParaRPr>
          </a:p>
        </p:txBody>
      </p:sp>
      <p:sp>
        <p:nvSpPr>
          <p:cNvPr id="307202" name="Rectangle 2">
            <a:extLst>
              <a:ext uri="{FF2B5EF4-FFF2-40B4-BE49-F238E27FC236}">
                <a16:creationId xmlns:a16="http://schemas.microsoft.com/office/drawing/2014/main" id="{DF969A0E-EC45-CE47-95DA-C45A04468254}"/>
              </a:ext>
            </a:extLst>
          </p:cNvPr>
          <p:cNvSpPr>
            <a:spLocks noGrp="1" noRot="1" noChangeAspect="1" noChangeArrowheads="1" noTextEdit="1"/>
          </p:cNvSpPr>
          <p:nvPr>
            <p:ph type="sldImg"/>
          </p:nvPr>
        </p:nvSpPr>
        <p:spPr>
          <a:ln/>
        </p:spPr>
      </p:sp>
      <p:sp>
        <p:nvSpPr>
          <p:cNvPr id="307203" name="Rectangle 3">
            <a:extLst>
              <a:ext uri="{FF2B5EF4-FFF2-40B4-BE49-F238E27FC236}">
                <a16:creationId xmlns:a16="http://schemas.microsoft.com/office/drawing/2014/main" id="{41084B5F-1B0B-4845-B621-7DF0A0DAE6F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49" name="Rectangle 7">
            <a:extLst>
              <a:ext uri="{FF2B5EF4-FFF2-40B4-BE49-F238E27FC236}">
                <a16:creationId xmlns:a16="http://schemas.microsoft.com/office/drawing/2014/main" id="{184E9356-021E-8940-9B44-F7598ECD035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3A684EE-E26A-FC45-962B-AB51ABF016A8}" type="slidenum">
              <a:rPr lang="en-US" altLang="zh-CN" sz="1200" b="0" smtClean="0">
                <a:ea typeface="宋体" panose="02010600030101010101" pitchFamily="2" charset="-122"/>
              </a:rPr>
              <a:pPr/>
              <a:t>146</a:t>
            </a:fld>
            <a:endParaRPr lang="en-US" altLang="zh-CN" sz="1200" b="0">
              <a:ea typeface="宋体" panose="02010600030101010101" pitchFamily="2" charset="-122"/>
            </a:endParaRPr>
          </a:p>
        </p:txBody>
      </p:sp>
      <p:sp>
        <p:nvSpPr>
          <p:cNvPr id="309250" name="Rectangle 2">
            <a:extLst>
              <a:ext uri="{FF2B5EF4-FFF2-40B4-BE49-F238E27FC236}">
                <a16:creationId xmlns:a16="http://schemas.microsoft.com/office/drawing/2014/main" id="{FB604CED-0ADD-C74F-BFC3-1CB050ED8031}"/>
              </a:ext>
            </a:extLst>
          </p:cNvPr>
          <p:cNvSpPr>
            <a:spLocks noGrp="1" noRot="1" noChangeAspect="1" noChangeArrowheads="1" noTextEdit="1"/>
          </p:cNvSpPr>
          <p:nvPr>
            <p:ph type="sldImg"/>
          </p:nvPr>
        </p:nvSpPr>
        <p:spPr>
          <a:ln/>
        </p:spPr>
      </p:sp>
      <p:sp>
        <p:nvSpPr>
          <p:cNvPr id="309251" name="Rectangle 3">
            <a:extLst>
              <a:ext uri="{FF2B5EF4-FFF2-40B4-BE49-F238E27FC236}">
                <a16:creationId xmlns:a16="http://schemas.microsoft.com/office/drawing/2014/main" id="{F4DD2341-EA8F-6043-9BB1-CFF1ABB1FB4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Rectangle 7">
            <a:extLst>
              <a:ext uri="{FF2B5EF4-FFF2-40B4-BE49-F238E27FC236}">
                <a16:creationId xmlns:a16="http://schemas.microsoft.com/office/drawing/2014/main" id="{85148FFC-4162-494E-AB05-197DC8F66B9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26A8208-9778-074C-A532-DA9E0B285616}" type="slidenum">
              <a:rPr lang="en-US" altLang="zh-CN" sz="1200" b="0" smtClean="0">
                <a:ea typeface="宋体" panose="02010600030101010101" pitchFamily="2" charset="-122"/>
              </a:rPr>
              <a:pPr/>
              <a:t>147</a:t>
            </a:fld>
            <a:endParaRPr lang="en-US" altLang="zh-CN" sz="1200" b="0">
              <a:ea typeface="宋体" panose="02010600030101010101" pitchFamily="2" charset="-122"/>
            </a:endParaRPr>
          </a:p>
        </p:txBody>
      </p:sp>
      <p:sp>
        <p:nvSpPr>
          <p:cNvPr id="311298" name="Rectangle 2">
            <a:extLst>
              <a:ext uri="{FF2B5EF4-FFF2-40B4-BE49-F238E27FC236}">
                <a16:creationId xmlns:a16="http://schemas.microsoft.com/office/drawing/2014/main" id="{5B1AC891-1781-AA49-8EDA-50559B37C302}"/>
              </a:ext>
            </a:extLst>
          </p:cNvPr>
          <p:cNvSpPr>
            <a:spLocks noGrp="1" noRot="1" noChangeAspect="1" noChangeArrowheads="1" noTextEdit="1"/>
          </p:cNvSpPr>
          <p:nvPr>
            <p:ph type="sldImg"/>
          </p:nvPr>
        </p:nvSpPr>
        <p:spPr>
          <a:ln/>
        </p:spPr>
      </p:sp>
      <p:sp>
        <p:nvSpPr>
          <p:cNvPr id="311299" name="Rectangle 3">
            <a:extLst>
              <a:ext uri="{FF2B5EF4-FFF2-40B4-BE49-F238E27FC236}">
                <a16:creationId xmlns:a16="http://schemas.microsoft.com/office/drawing/2014/main" id="{D9B7B014-CF71-1945-817C-6DEAC76BFD7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5" name="Rectangle 7">
            <a:extLst>
              <a:ext uri="{FF2B5EF4-FFF2-40B4-BE49-F238E27FC236}">
                <a16:creationId xmlns:a16="http://schemas.microsoft.com/office/drawing/2014/main" id="{635D8019-9468-FF46-95DC-2161635C749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B5BA3DD-CE33-8547-8C97-CE7B83C765EB}" type="slidenum">
              <a:rPr lang="en-US" altLang="zh-CN" sz="1200" b="0" smtClean="0">
                <a:ea typeface="宋体" panose="02010600030101010101" pitchFamily="2" charset="-122"/>
              </a:rPr>
              <a:pPr/>
              <a:t>148</a:t>
            </a:fld>
            <a:endParaRPr lang="en-US" altLang="zh-CN" sz="1200" b="0">
              <a:ea typeface="宋体" panose="02010600030101010101" pitchFamily="2" charset="-122"/>
            </a:endParaRPr>
          </a:p>
        </p:txBody>
      </p:sp>
      <p:sp>
        <p:nvSpPr>
          <p:cNvPr id="313346" name="Rectangle 2">
            <a:extLst>
              <a:ext uri="{FF2B5EF4-FFF2-40B4-BE49-F238E27FC236}">
                <a16:creationId xmlns:a16="http://schemas.microsoft.com/office/drawing/2014/main" id="{76C84DF3-C0F6-2846-A746-969027108F55}"/>
              </a:ext>
            </a:extLst>
          </p:cNvPr>
          <p:cNvSpPr>
            <a:spLocks noGrp="1" noRot="1" noChangeAspect="1" noChangeArrowheads="1" noTextEdit="1"/>
          </p:cNvSpPr>
          <p:nvPr>
            <p:ph type="sldImg"/>
          </p:nvPr>
        </p:nvSpPr>
        <p:spPr>
          <a:ln/>
        </p:spPr>
      </p:sp>
      <p:sp>
        <p:nvSpPr>
          <p:cNvPr id="313347" name="Rectangle 3">
            <a:extLst>
              <a:ext uri="{FF2B5EF4-FFF2-40B4-BE49-F238E27FC236}">
                <a16:creationId xmlns:a16="http://schemas.microsoft.com/office/drawing/2014/main" id="{C4D5B35E-557A-2941-87E0-C67602CA1CC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393" name="Rectangle 7">
            <a:extLst>
              <a:ext uri="{FF2B5EF4-FFF2-40B4-BE49-F238E27FC236}">
                <a16:creationId xmlns:a16="http://schemas.microsoft.com/office/drawing/2014/main" id="{75F9B993-CA8B-184A-BFDB-50AE181C94B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32D3020-B4C0-DA44-B764-ED21830E5408}" type="slidenum">
              <a:rPr lang="en-US" altLang="zh-CN" sz="1200" b="0" smtClean="0">
                <a:ea typeface="宋体" panose="02010600030101010101" pitchFamily="2" charset="-122"/>
              </a:rPr>
              <a:pPr/>
              <a:t>149</a:t>
            </a:fld>
            <a:endParaRPr lang="en-US" altLang="zh-CN" sz="1200" b="0">
              <a:ea typeface="宋体" panose="02010600030101010101" pitchFamily="2" charset="-122"/>
            </a:endParaRPr>
          </a:p>
        </p:txBody>
      </p:sp>
      <p:sp>
        <p:nvSpPr>
          <p:cNvPr id="315394" name="Rectangle 2">
            <a:extLst>
              <a:ext uri="{FF2B5EF4-FFF2-40B4-BE49-F238E27FC236}">
                <a16:creationId xmlns:a16="http://schemas.microsoft.com/office/drawing/2014/main" id="{B10E9F04-4BBC-1443-92C8-B8D877261453}"/>
              </a:ext>
            </a:extLst>
          </p:cNvPr>
          <p:cNvSpPr>
            <a:spLocks noGrp="1" noRot="1" noChangeAspect="1" noChangeArrowheads="1" noTextEdit="1"/>
          </p:cNvSpPr>
          <p:nvPr>
            <p:ph type="sldImg"/>
          </p:nvPr>
        </p:nvSpPr>
        <p:spPr>
          <a:ln/>
        </p:spPr>
      </p:sp>
      <p:sp>
        <p:nvSpPr>
          <p:cNvPr id="315395" name="Rectangle 3">
            <a:extLst>
              <a:ext uri="{FF2B5EF4-FFF2-40B4-BE49-F238E27FC236}">
                <a16:creationId xmlns:a16="http://schemas.microsoft.com/office/drawing/2014/main" id="{31F28364-C50A-7848-BDA5-51C7CAAB523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F81D0D9E-84D5-5B41-B76A-FD35B88780F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D1D7037-9D71-E442-9423-6A63AAFD415A}" type="slidenum">
              <a:rPr lang="en-US" altLang="zh-CN" sz="1200" b="0" smtClean="0">
                <a:ea typeface="宋体" panose="02010600030101010101" pitchFamily="2" charset="-122"/>
              </a:rPr>
              <a:pPr/>
              <a:t>15</a:t>
            </a:fld>
            <a:endParaRPr lang="en-US" altLang="zh-CN" sz="1200" b="0">
              <a:ea typeface="宋体" panose="02010600030101010101" pitchFamily="2" charset="-122"/>
            </a:endParaRPr>
          </a:p>
        </p:txBody>
      </p:sp>
      <p:sp>
        <p:nvSpPr>
          <p:cNvPr id="40962" name="Rectangle 2">
            <a:extLst>
              <a:ext uri="{FF2B5EF4-FFF2-40B4-BE49-F238E27FC236}">
                <a16:creationId xmlns:a16="http://schemas.microsoft.com/office/drawing/2014/main" id="{03877012-F40C-FF48-A214-9F0F9B176219}"/>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61FABB9E-874D-9D43-88A7-131C73964D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1" name="Rectangle 7">
            <a:extLst>
              <a:ext uri="{FF2B5EF4-FFF2-40B4-BE49-F238E27FC236}">
                <a16:creationId xmlns:a16="http://schemas.microsoft.com/office/drawing/2014/main" id="{305EFFFC-34CF-E047-9F79-86B79F4A98C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3F54786-BE57-EC4D-938E-04A7DEF1334A}" type="slidenum">
              <a:rPr lang="en-US" altLang="zh-CN" sz="1200" b="0" smtClean="0">
                <a:ea typeface="宋体" panose="02010600030101010101" pitchFamily="2" charset="-122"/>
              </a:rPr>
              <a:pPr/>
              <a:t>150</a:t>
            </a:fld>
            <a:endParaRPr lang="en-US" altLang="zh-CN" sz="1200" b="0">
              <a:ea typeface="宋体" panose="02010600030101010101" pitchFamily="2" charset="-122"/>
            </a:endParaRPr>
          </a:p>
        </p:txBody>
      </p:sp>
      <p:sp>
        <p:nvSpPr>
          <p:cNvPr id="317442" name="Rectangle 2">
            <a:extLst>
              <a:ext uri="{FF2B5EF4-FFF2-40B4-BE49-F238E27FC236}">
                <a16:creationId xmlns:a16="http://schemas.microsoft.com/office/drawing/2014/main" id="{D931DC08-740B-0C48-ADCF-73AD9ABFD81B}"/>
              </a:ext>
            </a:extLst>
          </p:cNvPr>
          <p:cNvSpPr>
            <a:spLocks noGrp="1" noRot="1" noChangeAspect="1" noChangeArrowheads="1" noTextEdit="1"/>
          </p:cNvSpPr>
          <p:nvPr>
            <p:ph type="sldImg"/>
          </p:nvPr>
        </p:nvSpPr>
        <p:spPr>
          <a:ln/>
        </p:spPr>
      </p:sp>
      <p:sp>
        <p:nvSpPr>
          <p:cNvPr id="317443" name="Rectangle 3">
            <a:extLst>
              <a:ext uri="{FF2B5EF4-FFF2-40B4-BE49-F238E27FC236}">
                <a16:creationId xmlns:a16="http://schemas.microsoft.com/office/drawing/2014/main" id="{1B48AD1B-F1F3-2142-9AA6-C23BAE88787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89" name="Rectangle 7">
            <a:extLst>
              <a:ext uri="{FF2B5EF4-FFF2-40B4-BE49-F238E27FC236}">
                <a16:creationId xmlns:a16="http://schemas.microsoft.com/office/drawing/2014/main" id="{8407D426-8D46-7C4E-95CC-C1CC3E031E6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E50459B-6200-7742-A42C-5310BFB5E923}" type="slidenum">
              <a:rPr lang="en-US" altLang="zh-CN" sz="1200" b="0" smtClean="0">
                <a:ea typeface="宋体" panose="02010600030101010101" pitchFamily="2" charset="-122"/>
              </a:rPr>
              <a:pPr/>
              <a:t>151</a:t>
            </a:fld>
            <a:endParaRPr lang="en-US" altLang="zh-CN" sz="1200" b="0">
              <a:ea typeface="宋体" panose="02010600030101010101" pitchFamily="2" charset="-122"/>
            </a:endParaRPr>
          </a:p>
        </p:txBody>
      </p:sp>
      <p:sp>
        <p:nvSpPr>
          <p:cNvPr id="319490" name="Rectangle 2">
            <a:extLst>
              <a:ext uri="{FF2B5EF4-FFF2-40B4-BE49-F238E27FC236}">
                <a16:creationId xmlns:a16="http://schemas.microsoft.com/office/drawing/2014/main" id="{CB927640-EFB9-0440-B324-3ACDBD466A97}"/>
              </a:ext>
            </a:extLst>
          </p:cNvPr>
          <p:cNvSpPr>
            <a:spLocks noGrp="1" noRot="1" noChangeAspect="1" noChangeArrowheads="1" noTextEdit="1"/>
          </p:cNvSpPr>
          <p:nvPr>
            <p:ph type="sldImg"/>
          </p:nvPr>
        </p:nvSpPr>
        <p:spPr>
          <a:ln/>
        </p:spPr>
      </p:sp>
      <p:sp>
        <p:nvSpPr>
          <p:cNvPr id="319491" name="Rectangle 3">
            <a:extLst>
              <a:ext uri="{FF2B5EF4-FFF2-40B4-BE49-F238E27FC236}">
                <a16:creationId xmlns:a16="http://schemas.microsoft.com/office/drawing/2014/main" id="{9041ECB4-BB55-A44B-8A19-D80D00919A2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7" name="Rectangle 7">
            <a:extLst>
              <a:ext uri="{FF2B5EF4-FFF2-40B4-BE49-F238E27FC236}">
                <a16:creationId xmlns:a16="http://schemas.microsoft.com/office/drawing/2014/main" id="{A19DEB9D-9934-8C43-B9D5-B9EF22559C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A93ED0E-F402-6F4D-AC8A-A66F050ACE77}" type="slidenum">
              <a:rPr lang="en-US" altLang="zh-CN" sz="1200" b="0" smtClean="0">
                <a:ea typeface="宋体" panose="02010600030101010101" pitchFamily="2" charset="-122"/>
              </a:rPr>
              <a:pPr/>
              <a:t>152</a:t>
            </a:fld>
            <a:endParaRPr lang="en-US" altLang="zh-CN" sz="1200" b="0">
              <a:ea typeface="宋体" panose="02010600030101010101" pitchFamily="2" charset="-122"/>
            </a:endParaRPr>
          </a:p>
        </p:txBody>
      </p:sp>
      <p:sp>
        <p:nvSpPr>
          <p:cNvPr id="321538" name="Rectangle 2">
            <a:extLst>
              <a:ext uri="{FF2B5EF4-FFF2-40B4-BE49-F238E27FC236}">
                <a16:creationId xmlns:a16="http://schemas.microsoft.com/office/drawing/2014/main" id="{738F5716-0508-0843-94DE-879D59B39469}"/>
              </a:ext>
            </a:extLst>
          </p:cNvPr>
          <p:cNvSpPr>
            <a:spLocks noGrp="1" noRot="1" noChangeAspect="1" noChangeArrowheads="1" noTextEdit="1"/>
          </p:cNvSpPr>
          <p:nvPr>
            <p:ph type="sldImg"/>
          </p:nvPr>
        </p:nvSpPr>
        <p:spPr>
          <a:ln/>
        </p:spPr>
      </p:sp>
      <p:sp>
        <p:nvSpPr>
          <p:cNvPr id="321539" name="Rectangle 3">
            <a:extLst>
              <a:ext uri="{FF2B5EF4-FFF2-40B4-BE49-F238E27FC236}">
                <a16:creationId xmlns:a16="http://schemas.microsoft.com/office/drawing/2014/main" id="{B7F9D84D-EBB0-D24B-ACA3-D2B9A5594B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5" name="Rectangle 7">
            <a:extLst>
              <a:ext uri="{FF2B5EF4-FFF2-40B4-BE49-F238E27FC236}">
                <a16:creationId xmlns:a16="http://schemas.microsoft.com/office/drawing/2014/main" id="{8ED8466D-2606-9F4E-B4B1-D55F730977B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1FE3685-9548-0045-A549-75DACE23E0BD}" type="slidenum">
              <a:rPr lang="en-US" altLang="zh-CN" sz="1200" b="0" smtClean="0">
                <a:ea typeface="宋体" panose="02010600030101010101" pitchFamily="2" charset="-122"/>
              </a:rPr>
              <a:pPr/>
              <a:t>153</a:t>
            </a:fld>
            <a:endParaRPr lang="en-US" altLang="zh-CN" sz="1200" b="0">
              <a:ea typeface="宋体" panose="02010600030101010101" pitchFamily="2" charset="-122"/>
            </a:endParaRPr>
          </a:p>
        </p:txBody>
      </p:sp>
      <p:sp>
        <p:nvSpPr>
          <p:cNvPr id="323586" name="Rectangle 2">
            <a:extLst>
              <a:ext uri="{FF2B5EF4-FFF2-40B4-BE49-F238E27FC236}">
                <a16:creationId xmlns:a16="http://schemas.microsoft.com/office/drawing/2014/main" id="{9DC3465C-FEB8-3E4D-B738-93D3EC63845F}"/>
              </a:ext>
            </a:extLst>
          </p:cNvPr>
          <p:cNvSpPr>
            <a:spLocks noGrp="1" noRot="1" noChangeAspect="1" noChangeArrowheads="1" noTextEdit="1"/>
          </p:cNvSpPr>
          <p:nvPr>
            <p:ph type="sldImg"/>
          </p:nvPr>
        </p:nvSpPr>
        <p:spPr>
          <a:ln/>
        </p:spPr>
      </p:sp>
      <p:sp>
        <p:nvSpPr>
          <p:cNvPr id="323587" name="Rectangle 3">
            <a:extLst>
              <a:ext uri="{FF2B5EF4-FFF2-40B4-BE49-F238E27FC236}">
                <a16:creationId xmlns:a16="http://schemas.microsoft.com/office/drawing/2014/main" id="{7F73DBD2-D85E-0441-B8EF-BE89361EFF8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3" name="Rectangle 7">
            <a:extLst>
              <a:ext uri="{FF2B5EF4-FFF2-40B4-BE49-F238E27FC236}">
                <a16:creationId xmlns:a16="http://schemas.microsoft.com/office/drawing/2014/main" id="{89A92EB1-4E51-F847-8ED9-19DB6BD1AE4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D359147-8534-1D49-9395-7F3A07C64C8D}" type="slidenum">
              <a:rPr lang="en-US" altLang="zh-CN" sz="1200" b="0" smtClean="0">
                <a:ea typeface="宋体" panose="02010600030101010101" pitchFamily="2" charset="-122"/>
              </a:rPr>
              <a:pPr/>
              <a:t>154</a:t>
            </a:fld>
            <a:endParaRPr lang="en-US" altLang="zh-CN" sz="1200" b="0">
              <a:ea typeface="宋体" panose="02010600030101010101" pitchFamily="2" charset="-122"/>
            </a:endParaRPr>
          </a:p>
        </p:txBody>
      </p:sp>
      <p:sp>
        <p:nvSpPr>
          <p:cNvPr id="325634" name="Rectangle 2">
            <a:extLst>
              <a:ext uri="{FF2B5EF4-FFF2-40B4-BE49-F238E27FC236}">
                <a16:creationId xmlns:a16="http://schemas.microsoft.com/office/drawing/2014/main" id="{30008D76-72D0-5641-A1E6-7A7B4F5558BD}"/>
              </a:ext>
            </a:extLst>
          </p:cNvPr>
          <p:cNvSpPr>
            <a:spLocks noGrp="1" noRot="1" noChangeAspect="1" noChangeArrowheads="1" noTextEdit="1"/>
          </p:cNvSpPr>
          <p:nvPr>
            <p:ph type="sldImg"/>
          </p:nvPr>
        </p:nvSpPr>
        <p:spPr>
          <a:ln/>
        </p:spPr>
      </p:sp>
      <p:sp>
        <p:nvSpPr>
          <p:cNvPr id="325635" name="Rectangle 3">
            <a:extLst>
              <a:ext uri="{FF2B5EF4-FFF2-40B4-BE49-F238E27FC236}">
                <a16:creationId xmlns:a16="http://schemas.microsoft.com/office/drawing/2014/main" id="{1747E013-4B86-D040-9905-3D5EEB5FB46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1" name="Rectangle 7">
            <a:extLst>
              <a:ext uri="{FF2B5EF4-FFF2-40B4-BE49-F238E27FC236}">
                <a16:creationId xmlns:a16="http://schemas.microsoft.com/office/drawing/2014/main" id="{52E664C2-4E5E-DF41-95AC-5C4E3E42FC5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4F7D32D-7736-2A46-9A97-3F69EE8C770B}" type="slidenum">
              <a:rPr lang="en-US" altLang="zh-CN" sz="1200" b="0" smtClean="0">
                <a:ea typeface="宋体" panose="02010600030101010101" pitchFamily="2" charset="-122"/>
              </a:rPr>
              <a:pPr/>
              <a:t>155</a:t>
            </a:fld>
            <a:endParaRPr lang="en-US" altLang="zh-CN" sz="1200" b="0">
              <a:ea typeface="宋体" panose="02010600030101010101" pitchFamily="2" charset="-122"/>
            </a:endParaRPr>
          </a:p>
        </p:txBody>
      </p:sp>
      <p:sp>
        <p:nvSpPr>
          <p:cNvPr id="327682" name="Rectangle 2">
            <a:extLst>
              <a:ext uri="{FF2B5EF4-FFF2-40B4-BE49-F238E27FC236}">
                <a16:creationId xmlns:a16="http://schemas.microsoft.com/office/drawing/2014/main" id="{C185ADB3-B91E-E843-AC41-68F21A8CBE07}"/>
              </a:ext>
            </a:extLst>
          </p:cNvPr>
          <p:cNvSpPr>
            <a:spLocks noGrp="1" noRot="1" noChangeAspect="1" noChangeArrowheads="1" noTextEdit="1"/>
          </p:cNvSpPr>
          <p:nvPr>
            <p:ph type="sldImg"/>
          </p:nvPr>
        </p:nvSpPr>
        <p:spPr>
          <a:ln/>
        </p:spPr>
      </p:sp>
      <p:sp>
        <p:nvSpPr>
          <p:cNvPr id="327683" name="Rectangle 3">
            <a:extLst>
              <a:ext uri="{FF2B5EF4-FFF2-40B4-BE49-F238E27FC236}">
                <a16:creationId xmlns:a16="http://schemas.microsoft.com/office/drawing/2014/main" id="{7B5C61EC-13DE-9E47-98E7-A946168E2E7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29" name="Rectangle 7">
            <a:extLst>
              <a:ext uri="{FF2B5EF4-FFF2-40B4-BE49-F238E27FC236}">
                <a16:creationId xmlns:a16="http://schemas.microsoft.com/office/drawing/2014/main" id="{366D6045-4000-884A-BACB-B5377EB0D47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C6DA1DF-0D38-2148-8053-C77D000BC6AF}" type="slidenum">
              <a:rPr lang="en-US" altLang="zh-CN" sz="1200" b="0" smtClean="0">
                <a:ea typeface="宋体" panose="02010600030101010101" pitchFamily="2" charset="-122"/>
              </a:rPr>
              <a:pPr/>
              <a:t>156</a:t>
            </a:fld>
            <a:endParaRPr lang="en-US" altLang="zh-CN" sz="1200" b="0">
              <a:ea typeface="宋体" panose="02010600030101010101" pitchFamily="2" charset="-122"/>
            </a:endParaRPr>
          </a:p>
        </p:txBody>
      </p:sp>
      <p:sp>
        <p:nvSpPr>
          <p:cNvPr id="329730" name="Rectangle 2">
            <a:extLst>
              <a:ext uri="{FF2B5EF4-FFF2-40B4-BE49-F238E27FC236}">
                <a16:creationId xmlns:a16="http://schemas.microsoft.com/office/drawing/2014/main" id="{D1E4625D-9F81-9D40-ABA1-F681A9B39592}"/>
              </a:ext>
            </a:extLst>
          </p:cNvPr>
          <p:cNvSpPr>
            <a:spLocks noGrp="1" noRot="1" noChangeAspect="1" noChangeArrowheads="1" noTextEdit="1"/>
          </p:cNvSpPr>
          <p:nvPr>
            <p:ph type="sldImg"/>
          </p:nvPr>
        </p:nvSpPr>
        <p:spPr>
          <a:ln/>
        </p:spPr>
      </p:sp>
      <p:sp>
        <p:nvSpPr>
          <p:cNvPr id="329731" name="Rectangle 3">
            <a:extLst>
              <a:ext uri="{FF2B5EF4-FFF2-40B4-BE49-F238E27FC236}">
                <a16:creationId xmlns:a16="http://schemas.microsoft.com/office/drawing/2014/main" id="{939DC366-BDA6-774F-A358-EEB49552152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7" name="Rectangle 7">
            <a:extLst>
              <a:ext uri="{FF2B5EF4-FFF2-40B4-BE49-F238E27FC236}">
                <a16:creationId xmlns:a16="http://schemas.microsoft.com/office/drawing/2014/main" id="{8D3ED1C1-C60F-4A48-9E5F-B4DE3AECBF7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7694359-3B3E-4147-AB39-29F9D7642F14}" type="slidenum">
              <a:rPr lang="en-US" altLang="zh-CN" sz="1200" b="0" smtClean="0">
                <a:ea typeface="宋体" panose="02010600030101010101" pitchFamily="2" charset="-122"/>
              </a:rPr>
              <a:pPr/>
              <a:t>157</a:t>
            </a:fld>
            <a:endParaRPr lang="en-US" altLang="zh-CN" sz="1200" b="0">
              <a:ea typeface="宋体" panose="02010600030101010101" pitchFamily="2" charset="-122"/>
            </a:endParaRPr>
          </a:p>
        </p:txBody>
      </p:sp>
      <p:sp>
        <p:nvSpPr>
          <p:cNvPr id="331778" name="Rectangle 2">
            <a:extLst>
              <a:ext uri="{FF2B5EF4-FFF2-40B4-BE49-F238E27FC236}">
                <a16:creationId xmlns:a16="http://schemas.microsoft.com/office/drawing/2014/main" id="{E611A955-F442-9B49-80EC-CC60EABD7140}"/>
              </a:ext>
            </a:extLst>
          </p:cNvPr>
          <p:cNvSpPr>
            <a:spLocks noGrp="1" noRot="1" noChangeAspect="1" noChangeArrowheads="1" noTextEdit="1"/>
          </p:cNvSpPr>
          <p:nvPr>
            <p:ph type="sldImg"/>
          </p:nvPr>
        </p:nvSpPr>
        <p:spPr>
          <a:ln/>
        </p:spPr>
      </p:sp>
      <p:sp>
        <p:nvSpPr>
          <p:cNvPr id="331779" name="Rectangle 3">
            <a:extLst>
              <a:ext uri="{FF2B5EF4-FFF2-40B4-BE49-F238E27FC236}">
                <a16:creationId xmlns:a16="http://schemas.microsoft.com/office/drawing/2014/main" id="{96CB61B8-0885-574E-9D55-FE39D627958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5" name="Rectangle 7">
            <a:extLst>
              <a:ext uri="{FF2B5EF4-FFF2-40B4-BE49-F238E27FC236}">
                <a16:creationId xmlns:a16="http://schemas.microsoft.com/office/drawing/2014/main" id="{D9A27AB3-0627-1C44-983A-1B2F523641E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AB111F0-F2D0-864F-80F6-15A5F450ECCB}" type="slidenum">
              <a:rPr lang="en-US" altLang="zh-CN" sz="1200" b="0" smtClean="0">
                <a:ea typeface="宋体" panose="02010600030101010101" pitchFamily="2" charset="-122"/>
              </a:rPr>
              <a:pPr/>
              <a:t>158</a:t>
            </a:fld>
            <a:endParaRPr lang="en-US" altLang="zh-CN" sz="1200" b="0">
              <a:ea typeface="宋体" panose="02010600030101010101" pitchFamily="2" charset="-122"/>
            </a:endParaRPr>
          </a:p>
        </p:txBody>
      </p:sp>
      <p:sp>
        <p:nvSpPr>
          <p:cNvPr id="333826" name="Rectangle 2">
            <a:extLst>
              <a:ext uri="{FF2B5EF4-FFF2-40B4-BE49-F238E27FC236}">
                <a16:creationId xmlns:a16="http://schemas.microsoft.com/office/drawing/2014/main" id="{3FB77330-891E-5049-99F5-5A8DEBAE6DC4}"/>
              </a:ext>
            </a:extLst>
          </p:cNvPr>
          <p:cNvSpPr>
            <a:spLocks noGrp="1" noRot="1" noChangeAspect="1" noChangeArrowheads="1" noTextEdit="1"/>
          </p:cNvSpPr>
          <p:nvPr>
            <p:ph type="sldImg"/>
          </p:nvPr>
        </p:nvSpPr>
        <p:spPr>
          <a:ln/>
        </p:spPr>
      </p:sp>
      <p:sp>
        <p:nvSpPr>
          <p:cNvPr id="333827" name="Rectangle 3">
            <a:extLst>
              <a:ext uri="{FF2B5EF4-FFF2-40B4-BE49-F238E27FC236}">
                <a16:creationId xmlns:a16="http://schemas.microsoft.com/office/drawing/2014/main" id="{E3BE7A5A-8525-BC40-BABE-690322F42E3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3" name="Rectangle 7">
            <a:extLst>
              <a:ext uri="{FF2B5EF4-FFF2-40B4-BE49-F238E27FC236}">
                <a16:creationId xmlns:a16="http://schemas.microsoft.com/office/drawing/2014/main" id="{6197805B-C657-CB42-9062-72860E23E0C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3A1A980-A99F-654E-8BE7-2012C990368C}" type="slidenum">
              <a:rPr lang="en-US" altLang="zh-CN" sz="1200" b="0" smtClean="0">
                <a:ea typeface="宋体" panose="02010600030101010101" pitchFamily="2" charset="-122"/>
              </a:rPr>
              <a:pPr/>
              <a:t>159</a:t>
            </a:fld>
            <a:endParaRPr lang="en-US" altLang="zh-CN" sz="1200" b="0">
              <a:ea typeface="宋体" panose="02010600030101010101" pitchFamily="2" charset="-122"/>
            </a:endParaRPr>
          </a:p>
        </p:txBody>
      </p:sp>
      <p:sp>
        <p:nvSpPr>
          <p:cNvPr id="335874" name="Rectangle 2">
            <a:extLst>
              <a:ext uri="{FF2B5EF4-FFF2-40B4-BE49-F238E27FC236}">
                <a16:creationId xmlns:a16="http://schemas.microsoft.com/office/drawing/2014/main" id="{C6C07D0B-AF12-5142-ABC9-EE6770CA9FC8}"/>
              </a:ext>
            </a:extLst>
          </p:cNvPr>
          <p:cNvSpPr>
            <a:spLocks noGrp="1" noRot="1" noChangeAspect="1" noChangeArrowheads="1" noTextEdit="1"/>
          </p:cNvSpPr>
          <p:nvPr>
            <p:ph type="sldImg"/>
          </p:nvPr>
        </p:nvSpPr>
        <p:spPr>
          <a:ln/>
        </p:spPr>
      </p:sp>
      <p:sp>
        <p:nvSpPr>
          <p:cNvPr id="335875" name="Rectangle 3">
            <a:extLst>
              <a:ext uri="{FF2B5EF4-FFF2-40B4-BE49-F238E27FC236}">
                <a16:creationId xmlns:a16="http://schemas.microsoft.com/office/drawing/2014/main" id="{017F868D-A165-6847-9D20-B13F8380EB7B}"/>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a:extLst>
              <a:ext uri="{FF2B5EF4-FFF2-40B4-BE49-F238E27FC236}">
                <a16:creationId xmlns:a16="http://schemas.microsoft.com/office/drawing/2014/main" id="{81FE8A38-2ADF-B54D-8163-C3C2171EB67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CD24B5C-40AE-8A40-99B0-74AA50EEF395}" type="slidenum">
              <a:rPr lang="en-US" altLang="zh-CN" sz="1200" b="0" smtClean="0">
                <a:ea typeface="宋体" panose="02010600030101010101" pitchFamily="2" charset="-122"/>
              </a:rPr>
              <a:pPr/>
              <a:t>16</a:t>
            </a:fld>
            <a:endParaRPr lang="en-US" altLang="zh-CN" sz="1200" b="0">
              <a:ea typeface="宋体" panose="02010600030101010101" pitchFamily="2" charset="-122"/>
            </a:endParaRPr>
          </a:p>
        </p:txBody>
      </p:sp>
      <p:sp>
        <p:nvSpPr>
          <p:cNvPr id="43010" name="Rectangle 2">
            <a:extLst>
              <a:ext uri="{FF2B5EF4-FFF2-40B4-BE49-F238E27FC236}">
                <a16:creationId xmlns:a16="http://schemas.microsoft.com/office/drawing/2014/main" id="{0A061970-4CD7-7F49-B670-DACF620453A2}"/>
              </a:ext>
            </a:extLst>
          </p:cNvPr>
          <p:cNvSpPr>
            <a:spLocks noGrp="1" noRot="1" noChangeAspect="1" noChangeArrowheads="1" noTextEdit="1"/>
          </p:cNvSpPr>
          <p:nvPr>
            <p:ph type="sldImg"/>
          </p:nvPr>
        </p:nvSpPr>
        <p:spPr>
          <a:ln/>
        </p:spPr>
      </p:sp>
      <p:sp>
        <p:nvSpPr>
          <p:cNvPr id="43011" name="Rectangle 3">
            <a:extLst>
              <a:ext uri="{FF2B5EF4-FFF2-40B4-BE49-F238E27FC236}">
                <a16:creationId xmlns:a16="http://schemas.microsoft.com/office/drawing/2014/main" id="{A7E2EA4F-E004-1D43-9F59-33AF7622E7A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1" name="Rectangle 7">
            <a:extLst>
              <a:ext uri="{FF2B5EF4-FFF2-40B4-BE49-F238E27FC236}">
                <a16:creationId xmlns:a16="http://schemas.microsoft.com/office/drawing/2014/main" id="{571B9FB8-9DEE-5844-BB66-37ADB1A7BBE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3C7B0F5-5650-0E41-BB2A-8CB4C4BA4201}" type="slidenum">
              <a:rPr lang="en-US" altLang="zh-CN" sz="1200" b="0" smtClean="0">
                <a:ea typeface="宋体" panose="02010600030101010101" pitchFamily="2" charset="-122"/>
              </a:rPr>
              <a:pPr/>
              <a:t>160</a:t>
            </a:fld>
            <a:endParaRPr lang="en-US" altLang="zh-CN" sz="1200" b="0">
              <a:ea typeface="宋体" panose="02010600030101010101" pitchFamily="2" charset="-122"/>
            </a:endParaRPr>
          </a:p>
        </p:txBody>
      </p:sp>
      <p:sp>
        <p:nvSpPr>
          <p:cNvPr id="337922" name="Rectangle 2">
            <a:extLst>
              <a:ext uri="{FF2B5EF4-FFF2-40B4-BE49-F238E27FC236}">
                <a16:creationId xmlns:a16="http://schemas.microsoft.com/office/drawing/2014/main" id="{9327332D-AFE8-7F47-93AC-373C4767204F}"/>
              </a:ext>
            </a:extLst>
          </p:cNvPr>
          <p:cNvSpPr>
            <a:spLocks noGrp="1" noRot="1" noChangeAspect="1" noChangeArrowheads="1" noTextEdit="1"/>
          </p:cNvSpPr>
          <p:nvPr>
            <p:ph type="sldImg"/>
          </p:nvPr>
        </p:nvSpPr>
        <p:spPr>
          <a:ln/>
        </p:spPr>
      </p:sp>
      <p:sp>
        <p:nvSpPr>
          <p:cNvPr id="337923" name="Rectangle 3">
            <a:extLst>
              <a:ext uri="{FF2B5EF4-FFF2-40B4-BE49-F238E27FC236}">
                <a16:creationId xmlns:a16="http://schemas.microsoft.com/office/drawing/2014/main" id="{51041181-C345-044B-A1D1-93E9BC0C402C}"/>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p214</a:t>
            </a:r>
          </a:p>
          <a:p>
            <a:pPr eaLnBrk="1" hangingPunct="1"/>
            <a:endParaRPr kumimoji="0" lang="en-US" altLang="zh-CN"/>
          </a:p>
          <a:p>
            <a:pPr eaLnBrk="1" hangingPunct="1"/>
            <a:r>
              <a:rPr kumimoji="0" lang="en-US" altLang="zh-CN"/>
              <a:t>0000</a:t>
            </a:r>
            <a:r>
              <a:rPr kumimoji="0" lang="zh-CN" altLang="en-US"/>
              <a:t>～</a:t>
            </a:r>
            <a:r>
              <a:rPr kumimoji="0" lang="en-US" altLang="zh-CN"/>
              <a:t>1FFFH</a:t>
            </a:r>
            <a:r>
              <a:rPr kumimoji="0" lang="zh-CN" altLang="en-US"/>
              <a:t>与</a:t>
            </a:r>
            <a:r>
              <a:rPr kumimoji="0" lang="en-US" altLang="zh-CN"/>
              <a:t>4000 </a:t>
            </a:r>
            <a:r>
              <a:rPr kumimoji="0" lang="zh-CN" altLang="en-US"/>
              <a:t>～</a:t>
            </a:r>
            <a:r>
              <a:rPr kumimoji="0" lang="en-US" altLang="zh-CN"/>
              <a:t>5FFFH</a:t>
            </a:r>
            <a:r>
              <a:rPr kumimoji="0" lang="zh-CN" altLang="en-US"/>
              <a:t>是等效的</a:t>
            </a:r>
          </a:p>
          <a:p>
            <a:pPr eaLnBrk="1" hangingPunct="1"/>
            <a:r>
              <a:rPr kumimoji="0" lang="en-US" altLang="zh-CN"/>
              <a:t>2000</a:t>
            </a:r>
            <a:r>
              <a:rPr kumimoji="0" lang="zh-CN" altLang="en-US"/>
              <a:t>～</a:t>
            </a:r>
            <a:r>
              <a:rPr kumimoji="0" lang="en-US" altLang="zh-CN"/>
              <a:t>3FFFH</a:t>
            </a:r>
            <a:r>
              <a:rPr kumimoji="0" lang="zh-CN" altLang="en-US"/>
              <a:t>与</a:t>
            </a:r>
            <a:r>
              <a:rPr kumimoji="0" lang="en-US" altLang="zh-CN"/>
              <a:t>6000 </a:t>
            </a:r>
            <a:r>
              <a:rPr kumimoji="0" lang="zh-CN" altLang="en-US"/>
              <a:t>～</a:t>
            </a:r>
            <a:r>
              <a:rPr kumimoji="0" lang="en-US" altLang="zh-CN"/>
              <a:t>7FFFH</a:t>
            </a:r>
            <a:r>
              <a:rPr kumimoji="0" lang="zh-CN" altLang="en-US"/>
              <a:t>是等效的</a:t>
            </a:r>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69" name="Rectangle 7">
            <a:extLst>
              <a:ext uri="{FF2B5EF4-FFF2-40B4-BE49-F238E27FC236}">
                <a16:creationId xmlns:a16="http://schemas.microsoft.com/office/drawing/2014/main" id="{3922A9A2-7839-364C-B10F-7552E4F9D74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8C782B9-1720-8848-AE52-F850BB73CB89}" type="slidenum">
              <a:rPr lang="en-US" altLang="zh-CN" sz="1200" b="0" smtClean="0">
                <a:ea typeface="宋体" panose="02010600030101010101" pitchFamily="2" charset="-122"/>
              </a:rPr>
              <a:pPr/>
              <a:t>161</a:t>
            </a:fld>
            <a:endParaRPr lang="en-US" altLang="zh-CN" sz="1200" b="0">
              <a:ea typeface="宋体" panose="02010600030101010101" pitchFamily="2" charset="-122"/>
            </a:endParaRPr>
          </a:p>
        </p:txBody>
      </p:sp>
      <p:sp>
        <p:nvSpPr>
          <p:cNvPr id="339970" name="Rectangle 2">
            <a:extLst>
              <a:ext uri="{FF2B5EF4-FFF2-40B4-BE49-F238E27FC236}">
                <a16:creationId xmlns:a16="http://schemas.microsoft.com/office/drawing/2014/main" id="{9AA29BD1-C986-344B-B8B7-DBD1213EA6BC}"/>
              </a:ext>
            </a:extLst>
          </p:cNvPr>
          <p:cNvSpPr>
            <a:spLocks noGrp="1" noRot="1" noChangeAspect="1" noChangeArrowheads="1" noTextEdit="1"/>
          </p:cNvSpPr>
          <p:nvPr>
            <p:ph type="sldImg"/>
          </p:nvPr>
        </p:nvSpPr>
        <p:spPr>
          <a:ln/>
        </p:spPr>
      </p:sp>
      <p:sp>
        <p:nvSpPr>
          <p:cNvPr id="339971" name="Rectangle 3">
            <a:extLst>
              <a:ext uri="{FF2B5EF4-FFF2-40B4-BE49-F238E27FC236}">
                <a16:creationId xmlns:a16="http://schemas.microsoft.com/office/drawing/2014/main" id="{4071D1EE-B614-1848-A63D-5D0FA2390A8A}"/>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017" name="Rectangle 7">
            <a:extLst>
              <a:ext uri="{FF2B5EF4-FFF2-40B4-BE49-F238E27FC236}">
                <a16:creationId xmlns:a16="http://schemas.microsoft.com/office/drawing/2014/main" id="{EEBC357A-6B2B-CF4D-93C8-D10822CA8C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45E14D4-5CAB-1948-8AAC-29D80E77877E}" type="slidenum">
              <a:rPr lang="en-US" altLang="zh-CN" sz="1200" b="0" smtClean="0">
                <a:ea typeface="宋体" panose="02010600030101010101" pitchFamily="2" charset="-122"/>
              </a:rPr>
              <a:pPr/>
              <a:t>162</a:t>
            </a:fld>
            <a:endParaRPr lang="en-US" altLang="zh-CN" sz="1200" b="0">
              <a:ea typeface="宋体" panose="02010600030101010101" pitchFamily="2" charset="-122"/>
            </a:endParaRPr>
          </a:p>
        </p:txBody>
      </p:sp>
      <p:sp>
        <p:nvSpPr>
          <p:cNvPr id="342018" name="Rectangle 2">
            <a:extLst>
              <a:ext uri="{FF2B5EF4-FFF2-40B4-BE49-F238E27FC236}">
                <a16:creationId xmlns:a16="http://schemas.microsoft.com/office/drawing/2014/main" id="{8245406C-985C-9E47-997E-C0ECE652CE32}"/>
              </a:ext>
            </a:extLst>
          </p:cNvPr>
          <p:cNvSpPr>
            <a:spLocks noGrp="1" noRot="1" noChangeAspect="1" noChangeArrowheads="1" noTextEdit="1"/>
          </p:cNvSpPr>
          <p:nvPr>
            <p:ph type="sldImg"/>
          </p:nvPr>
        </p:nvSpPr>
        <p:spPr>
          <a:ln/>
        </p:spPr>
      </p:sp>
      <p:sp>
        <p:nvSpPr>
          <p:cNvPr id="342019" name="Rectangle 3">
            <a:extLst>
              <a:ext uri="{FF2B5EF4-FFF2-40B4-BE49-F238E27FC236}">
                <a16:creationId xmlns:a16="http://schemas.microsoft.com/office/drawing/2014/main" id="{A668E65E-45F3-1A49-A685-D82E2A275FF0}"/>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5" name="Rectangle 7">
            <a:extLst>
              <a:ext uri="{FF2B5EF4-FFF2-40B4-BE49-F238E27FC236}">
                <a16:creationId xmlns:a16="http://schemas.microsoft.com/office/drawing/2014/main" id="{DC9489F6-A2CA-1843-9521-8C16A5DE8F0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708883B-B936-164E-9A90-397D9A1ADEFC}" type="slidenum">
              <a:rPr lang="en-US" altLang="zh-CN" sz="1200" b="0" smtClean="0">
                <a:ea typeface="宋体" panose="02010600030101010101" pitchFamily="2" charset="-122"/>
              </a:rPr>
              <a:pPr/>
              <a:t>163</a:t>
            </a:fld>
            <a:endParaRPr lang="en-US" altLang="zh-CN" sz="1200" b="0">
              <a:ea typeface="宋体" panose="02010600030101010101" pitchFamily="2" charset="-122"/>
            </a:endParaRPr>
          </a:p>
        </p:txBody>
      </p:sp>
      <p:sp>
        <p:nvSpPr>
          <p:cNvPr id="344066" name="Rectangle 2">
            <a:extLst>
              <a:ext uri="{FF2B5EF4-FFF2-40B4-BE49-F238E27FC236}">
                <a16:creationId xmlns:a16="http://schemas.microsoft.com/office/drawing/2014/main" id="{3FD10C90-22F5-964C-8257-2F30D7C46D38}"/>
              </a:ext>
            </a:extLst>
          </p:cNvPr>
          <p:cNvSpPr>
            <a:spLocks noGrp="1" noRot="1" noChangeAspect="1" noChangeArrowheads="1" noTextEdit="1"/>
          </p:cNvSpPr>
          <p:nvPr>
            <p:ph type="sldImg"/>
          </p:nvPr>
        </p:nvSpPr>
        <p:spPr>
          <a:ln/>
        </p:spPr>
      </p:sp>
      <p:sp>
        <p:nvSpPr>
          <p:cNvPr id="344067" name="Rectangle 3">
            <a:extLst>
              <a:ext uri="{FF2B5EF4-FFF2-40B4-BE49-F238E27FC236}">
                <a16:creationId xmlns:a16="http://schemas.microsoft.com/office/drawing/2014/main" id="{2CD68F7F-D7D3-9545-9827-35137BF44202}"/>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3" name="Rectangle 7">
            <a:extLst>
              <a:ext uri="{FF2B5EF4-FFF2-40B4-BE49-F238E27FC236}">
                <a16:creationId xmlns:a16="http://schemas.microsoft.com/office/drawing/2014/main" id="{139BF1B8-3A5A-C844-9B20-226EE9012C1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5E1C632-B3D5-AE43-BE40-AB3A40F18A68}" type="slidenum">
              <a:rPr lang="en-US" altLang="zh-CN" sz="1200" b="0" smtClean="0">
                <a:ea typeface="宋体" panose="02010600030101010101" pitchFamily="2" charset="-122"/>
              </a:rPr>
              <a:pPr/>
              <a:t>164</a:t>
            </a:fld>
            <a:endParaRPr lang="en-US" altLang="zh-CN" sz="1200" b="0">
              <a:ea typeface="宋体" panose="02010600030101010101" pitchFamily="2" charset="-122"/>
            </a:endParaRPr>
          </a:p>
        </p:txBody>
      </p:sp>
      <p:sp>
        <p:nvSpPr>
          <p:cNvPr id="346114" name="Rectangle 2">
            <a:extLst>
              <a:ext uri="{FF2B5EF4-FFF2-40B4-BE49-F238E27FC236}">
                <a16:creationId xmlns:a16="http://schemas.microsoft.com/office/drawing/2014/main" id="{BCB346E8-DC2E-9642-99FE-FACB814DEAD4}"/>
              </a:ext>
            </a:extLst>
          </p:cNvPr>
          <p:cNvSpPr>
            <a:spLocks noGrp="1" noRot="1" noChangeAspect="1" noChangeArrowheads="1" noTextEdit="1"/>
          </p:cNvSpPr>
          <p:nvPr>
            <p:ph type="sldImg"/>
          </p:nvPr>
        </p:nvSpPr>
        <p:spPr>
          <a:ln/>
        </p:spPr>
      </p:sp>
      <p:sp>
        <p:nvSpPr>
          <p:cNvPr id="346115" name="Rectangle 3">
            <a:extLst>
              <a:ext uri="{FF2B5EF4-FFF2-40B4-BE49-F238E27FC236}">
                <a16:creationId xmlns:a16="http://schemas.microsoft.com/office/drawing/2014/main" id="{D2487BCB-5779-BF48-BBA8-BE5C128EA21E}"/>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1" name="Rectangle 7">
            <a:extLst>
              <a:ext uri="{FF2B5EF4-FFF2-40B4-BE49-F238E27FC236}">
                <a16:creationId xmlns:a16="http://schemas.microsoft.com/office/drawing/2014/main" id="{081489CD-FC82-FA4A-87A0-9E231D0007A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9A88FAE-EAF1-1443-9AA5-D32493B00DE1}" type="slidenum">
              <a:rPr lang="en-US" altLang="zh-CN" sz="1200" b="0" smtClean="0">
                <a:ea typeface="宋体" panose="02010600030101010101" pitchFamily="2" charset="-122"/>
              </a:rPr>
              <a:pPr/>
              <a:t>165</a:t>
            </a:fld>
            <a:endParaRPr lang="en-US" altLang="zh-CN" sz="1200" b="0">
              <a:ea typeface="宋体" panose="02010600030101010101" pitchFamily="2" charset="-122"/>
            </a:endParaRPr>
          </a:p>
        </p:txBody>
      </p:sp>
      <p:sp>
        <p:nvSpPr>
          <p:cNvPr id="348162" name="Rectangle 2">
            <a:extLst>
              <a:ext uri="{FF2B5EF4-FFF2-40B4-BE49-F238E27FC236}">
                <a16:creationId xmlns:a16="http://schemas.microsoft.com/office/drawing/2014/main" id="{8A3235C6-E8AC-214F-AF11-8EC60D782CBE}"/>
              </a:ext>
            </a:extLst>
          </p:cNvPr>
          <p:cNvSpPr>
            <a:spLocks noGrp="1" noRot="1" noChangeAspect="1" noChangeArrowheads="1" noTextEdit="1"/>
          </p:cNvSpPr>
          <p:nvPr>
            <p:ph type="sldImg"/>
          </p:nvPr>
        </p:nvSpPr>
        <p:spPr>
          <a:ln/>
        </p:spPr>
      </p:sp>
      <p:sp>
        <p:nvSpPr>
          <p:cNvPr id="348163" name="Rectangle 3">
            <a:extLst>
              <a:ext uri="{FF2B5EF4-FFF2-40B4-BE49-F238E27FC236}">
                <a16:creationId xmlns:a16="http://schemas.microsoft.com/office/drawing/2014/main" id="{77E513FE-1625-664D-A6D9-CA189E219656}"/>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09" name="Rectangle 7">
            <a:extLst>
              <a:ext uri="{FF2B5EF4-FFF2-40B4-BE49-F238E27FC236}">
                <a16:creationId xmlns:a16="http://schemas.microsoft.com/office/drawing/2014/main" id="{2FC35252-ABE7-D54E-99F0-5F07EBBD1FC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8261F22-3BB7-B84E-A39C-5FB97E91F33D}" type="slidenum">
              <a:rPr lang="en-US" altLang="zh-CN" sz="1200" b="0" smtClean="0">
                <a:ea typeface="宋体" panose="02010600030101010101" pitchFamily="2" charset="-122"/>
              </a:rPr>
              <a:pPr/>
              <a:t>166</a:t>
            </a:fld>
            <a:endParaRPr lang="en-US" altLang="zh-CN" sz="1200" b="0">
              <a:ea typeface="宋体" panose="02010600030101010101" pitchFamily="2" charset="-122"/>
            </a:endParaRPr>
          </a:p>
        </p:txBody>
      </p:sp>
      <p:sp>
        <p:nvSpPr>
          <p:cNvPr id="350210" name="Rectangle 2">
            <a:extLst>
              <a:ext uri="{FF2B5EF4-FFF2-40B4-BE49-F238E27FC236}">
                <a16:creationId xmlns:a16="http://schemas.microsoft.com/office/drawing/2014/main" id="{93D2CD99-8FBC-BB48-AF7B-F3847E3EFEFC}"/>
              </a:ext>
            </a:extLst>
          </p:cNvPr>
          <p:cNvSpPr>
            <a:spLocks noGrp="1" noRot="1" noChangeAspect="1" noChangeArrowheads="1" noTextEdit="1"/>
          </p:cNvSpPr>
          <p:nvPr>
            <p:ph type="sldImg"/>
          </p:nvPr>
        </p:nvSpPr>
        <p:spPr>
          <a:ln/>
        </p:spPr>
      </p:sp>
      <p:sp>
        <p:nvSpPr>
          <p:cNvPr id="350211" name="Rectangle 3">
            <a:extLst>
              <a:ext uri="{FF2B5EF4-FFF2-40B4-BE49-F238E27FC236}">
                <a16:creationId xmlns:a16="http://schemas.microsoft.com/office/drawing/2014/main" id="{C642CEC4-AC1F-1146-B782-0CF37E5DD9AD}"/>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7" name="Rectangle 7">
            <a:extLst>
              <a:ext uri="{FF2B5EF4-FFF2-40B4-BE49-F238E27FC236}">
                <a16:creationId xmlns:a16="http://schemas.microsoft.com/office/drawing/2014/main" id="{F033B442-603F-FD46-BA90-A1BA2FECA38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947BA33-43C6-0A49-91A7-B77B3A4B657E}" type="slidenum">
              <a:rPr lang="en-US" altLang="zh-CN" sz="1200" b="0" smtClean="0">
                <a:ea typeface="宋体" panose="02010600030101010101" pitchFamily="2" charset="-122"/>
              </a:rPr>
              <a:pPr/>
              <a:t>167</a:t>
            </a:fld>
            <a:endParaRPr lang="en-US" altLang="zh-CN" sz="1200" b="0">
              <a:ea typeface="宋体" panose="02010600030101010101" pitchFamily="2" charset="-122"/>
            </a:endParaRPr>
          </a:p>
        </p:txBody>
      </p:sp>
      <p:sp>
        <p:nvSpPr>
          <p:cNvPr id="352258" name="Rectangle 2">
            <a:extLst>
              <a:ext uri="{FF2B5EF4-FFF2-40B4-BE49-F238E27FC236}">
                <a16:creationId xmlns:a16="http://schemas.microsoft.com/office/drawing/2014/main" id="{3B0901C0-A17E-BD4C-BF2E-015866705969}"/>
              </a:ext>
            </a:extLst>
          </p:cNvPr>
          <p:cNvSpPr>
            <a:spLocks noGrp="1" noRot="1" noChangeAspect="1" noChangeArrowheads="1" noTextEdit="1"/>
          </p:cNvSpPr>
          <p:nvPr>
            <p:ph type="sldImg"/>
          </p:nvPr>
        </p:nvSpPr>
        <p:spPr>
          <a:ln/>
        </p:spPr>
      </p:sp>
      <p:sp>
        <p:nvSpPr>
          <p:cNvPr id="352259" name="Rectangle 3">
            <a:extLst>
              <a:ext uri="{FF2B5EF4-FFF2-40B4-BE49-F238E27FC236}">
                <a16:creationId xmlns:a16="http://schemas.microsoft.com/office/drawing/2014/main" id="{86F0ADDC-B488-9641-93B4-B887F321BCFF}"/>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305" name="Rectangle 7">
            <a:extLst>
              <a:ext uri="{FF2B5EF4-FFF2-40B4-BE49-F238E27FC236}">
                <a16:creationId xmlns:a16="http://schemas.microsoft.com/office/drawing/2014/main" id="{C6A0FCF1-F8EE-AE46-B4B6-4BB5FE4B305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89078BB-1AEE-084A-ABB0-77DEC74EC8B2}" type="slidenum">
              <a:rPr lang="en-US" altLang="zh-CN" sz="1200" b="0" smtClean="0">
                <a:ea typeface="宋体" panose="02010600030101010101" pitchFamily="2" charset="-122"/>
              </a:rPr>
              <a:pPr/>
              <a:t>168</a:t>
            </a:fld>
            <a:endParaRPr lang="en-US" altLang="zh-CN" sz="1200" b="0">
              <a:ea typeface="宋体" panose="02010600030101010101" pitchFamily="2" charset="-122"/>
            </a:endParaRPr>
          </a:p>
        </p:txBody>
      </p:sp>
      <p:sp>
        <p:nvSpPr>
          <p:cNvPr id="354306" name="Rectangle 2">
            <a:extLst>
              <a:ext uri="{FF2B5EF4-FFF2-40B4-BE49-F238E27FC236}">
                <a16:creationId xmlns:a16="http://schemas.microsoft.com/office/drawing/2014/main" id="{E1C52545-AEA6-594A-B235-E6445F8682F4}"/>
              </a:ext>
            </a:extLst>
          </p:cNvPr>
          <p:cNvSpPr>
            <a:spLocks noGrp="1" noRot="1" noChangeAspect="1" noChangeArrowheads="1" noTextEdit="1"/>
          </p:cNvSpPr>
          <p:nvPr>
            <p:ph type="sldImg"/>
          </p:nvPr>
        </p:nvSpPr>
        <p:spPr>
          <a:ln/>
        </p:spPr>
      </p:sp>
      <p:sp>
        <p:nvSpPr>
          <p:cNvPr id="354307" name="Rectangle 3">
            <a:extLst>
              <a:ext uri="{FF2B5EF4-FFF2-40B4-BE49-F238E27FC236}">
                <a16:creationId xmlns:a16="http://schemas.microsoft.com/office/drawing/2014/main" id="{DFAE60BC-CAA0-CD42-8DB6-9ACAC394B3A8}"/>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3" name="Rectangle 7">
            <a:extLst>
              <a:ext uri="{FF2B5EF4-FFF2-40B4-BE49-F238E27FC236}">
                <a16:creationId xmlns:a16="http://schemas.microsoft.com/office/drawing/2014/main" id="{A63C6DFF-1730-8F42-B7DB-F355975C89C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6AFFDEF-2BE7-1C45-A4D7-5C3C2E5A1E0B}" type="slidenum">
              <a:rPr lang="en-US" altLang="zh-CN" sz="1200" b="0" smtClean="0">
                <a:ea typeface="宋体" panose="02010600030101010101" pitchFamily="2" charset="-122"/>
              </a:rPr>
              <a:pPr/>
              <a:t>169</a:t>
            </a:fld>
            <a:endParaRPr lang="en-US" altLang="zh-CN" sz="1200" b="0">
              <a:ea typeface="宋体" panose="02010600030101010101" pitchFamily="2" charset="-122"/>
            </a:endParaRPr>
          </a:p>
        </p:txBody>
      </p:sp>
      <p:sp>
        <p:nvSpPr>
          <p:cNvPr id="356354" name="Rectangle 2">
            <a:extLst>
              <a:ext uri="{FF2B5EF4-FFF2-40B4-BE49-F238E27FC236}">
                <a16:creationId xmlns:a16="http://schemas.microsoft.com/office/drawing/2014/main" id="{F3CDEDE7-5917-6745-95F8-05C368614634}"/>
              </a:ext>
            </a:extLst>
          </p:cNvPr>
          <p:cNvSpPr>
            <a:spLocks noGrp="1" noRot="1" noChangeAspect="1" noChangeArrowheads="1" noTextEdit="1"/>
          </p:cNvSpPr>
          <p:nvPr>
            <p:ph type="sldImg"/>
          </p:nvPr>
        </p:nvSpPr>
        <p:spPr>
          <a:ln/>
        </p:spPr>
      </p:sp>
      <p:sp>
        <p:nvSpPr>
          <p:cNvPr id="356355" name="Rectangle 3">
            <a:extLst>
              <a:ext uri="{FF2B5EF4-FFF2-40B4-BE49-F238E27FC236}">
                <a16:creationId xmlns:a16="http://schemas.microsoft.com/office/drawing/2014/main" id="{DA3CF97F-837F-174B-AED4-599369DB1E7A}"/>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EA3E4CD1-259B-AA4E-A4C4-7C8B5DE56C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374680C-3E3F-E649-83BA-71E8E9EAE1F4}" type="slidenum">
              <a:rPr lang="en-US" altLang="zh-CN" sz="1200" b="0" smtClean="0">
                <a:ea typeface="宋体" panose="02010600030101010101" pitchFamily="2" charset="-122"/>
              </a:rPr>
              <a:pPr/>
              <a:t>17</a:t>
            </a:fld>
            <a:endParaRPr lang="en-US" altLang="zh-CN" sz="1200" b="0">
              <a:ea typeface="宋体" panose="02010600030101010101" pitchFamily="2" charset="-122"/>
            </a:endParaRPr>
          </a:p>
        </p:txBody>
      </p:sp>
      <p:sp>
        <p:nvSpPr>
          <p:cNvPr id="45058" name="Rectangle 2">
            <a:extLst>
              <a:ext uri="{FF2B5EF4-FFF2-40B4-BE49-F238E27FC236}">
                <a16:creationId xmlns:a16="http://schemas.microsoft.com/office/drawing/2014/main" id="{344A8736-54C0-C049-A82F-04CC41B35BA5}"/>
              </a:ext>
            </a:extLst>
          </p:cNvPr>
          <p:cNvSpPr>
            <a:spLocks noGrp="1" noRot="1" noChangeAspect="1" noChangeArrowheads="1" noTextEdit="1"/>
          </p:cNvSpPr>
          <p:nvPr>
            <p:ph type="sldImg"/>
          </p:nvPr>
        </p:nvSpPr>
        <p:spPr>
          <a:ln/>
        </p:spPr>
      </p:sp>
      <p:sp>
        <p:nvSpPr>
          <p:cNvPr id="45059" name="Rectangle 3">
            <a:extLst>
              <a:ext uri="{FF2B5EF4-FFF2-40B4-BE49-F238E27FC236}">
                <a16:creationId xmlns:a16="http://schemas.microsoft.com/office/drawing/2014/main" id="{FDD60B97-E674-954B-90A7-534D11E798C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1" name="Rectangle 7">
            <a:extLst>
              <a:ext uri="{FF2B5EF4-FFF2-40B4-BE49-F238E27FC236}">
                <a16:creationId xmlns:a16="http://schemas.microsoft.com/office/drawing/2014/main" id="{E53C1799-2A9A-E34C-B4BC-7DFB646D53C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80B6E7A-4D88-F845-AE12-586514C907AB}" type="slidenum">
              <a:rPr lang="en-US" altLang="zh-CN" sz="1200" b="0" smtClean="0">
                <a:ea typeface="宋体" panose="02010600030101010101" pitchFamily="2" charset="-122"/>
              </a:rPr>
              <a:pPr/>
              <a:t>170</a:t>
            </a:fld>
            <a:endParaRPr lang="en-US" altLang="zh-CN" sz="1200" b="0">
              <a:ea typeface="宋体" panose="02010600030101010101" pitchFamily="2" charset="-122"/>
            </a:endParaRPr>
          </a:p>
        </p:txBody>
      </p:sp>
      <p:sp>
        <p:nvSpPr>
          <p:cNvPr id="358402" name="Rectangle 2">
            <a:extLst>
              <a:ext uri="{FF2B5EF4-FFF2-40B4-BE49-F238E27FC236}">
                <a16:creationId xmlns:a16="http://schemas.microsoft.com/office/drawing/2014/main" id="{5DEB33E3-ABB9-A441-A248-DC3CBD4F5B7A}"/>
              </a:ext>
            </a:extLst>
          </p:cNvPr>
          <p:cNvSpPr>
            <a:spLocks noGrp="1" noRot="1" noChangeAspect="1" noChangeArrowheads="1" noTextEdit="1"/>
          </p:cNvSpPr>
          <p:nvPr>
            <p:ph type="sldImg"/>
          </p:nvPr>
        </p:nvSpPr>
        <p:spPr>
          <a:ln/>
        </p:spPr>
      </p:sp>
      <p:sp>
        <p:nvSpPr>
          <p:cNvPr id="358403" name="Rectangle 3">
            <a:extLst>
              <a:ext uri="{FF2B5EF4-FFF2-40B4-BE49-F238E27FC236}">
                <a16:creationId xmlns:a16="http://schemas.microsoft.com/office/drawing/2014/main" id="{D6A2FBFB-EDD1-984A-BC86-77ADFB7FEBD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2" eaLnBrk="1" hangingPunct="1"/>
            <a:r>
              <a:rPr kumimoji="0" lang="zh-CN" altLang="en-US" sz="1400"/>
              <a:t>与子程序调用有区别</a:t>
            </a:r>
            <a:r>
              <a:rPr kumimoji="0" lang="zh-CN" altLang="en-US" sz="1400">
                <a:sym typeface="Wingdings" pitchFamily="2" charset="2"/>
              </a:rPr>
              <a:t></a:t>
            </a:r>
            <a:r>
              <a:rPr kumimoji="0" lang="zh-CN" altLang="en-US" sz="1400"/>
              <a:t>被动</a:t>
            </a:r>
          </a:p>
          <a:p>
            <a:pPr eaLnBrk="1" hangingPunct="1"/>
            <a:endParaRPr kumimoji="0" lang="en-US" altLang="zh-CN"/>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49" name="Rectangle 7">
            <a:extLst>
              <a:ext uri="{FF2B5EF4-FFF2-40B4-BE49-F238E27FC236}">
                <a16:creationId xmlns:a16="http://schemas.microsoft.com/office/drawing/2014/main" id="{8AA35E22-B8D9-0E42-9ABE-4950F7BCCEB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43170A6-9AD0-3742-BC7F-C966DBFCE244}" type="slidenum">
              <a:rPr lang="en-US" altLang="zh-CN" sz="1200" b="0" smtClean="0">
                <a:ea typeface="宋体" panose="02010600030101010101" pitchFamily="2" charset="-122"/>
              </a:rPr>
              <a:pPr/>
              <a:t>171</a:t>
            </a:fld>
            <a:endParaRPr lang="en-US" altLang="zh-CN" sz="1200" b="0">
              <a:ea typeface="宋体" panose="02010600030101010101" pitchFamily="2" charset="-122"/>
            </a:endParaRPr>
          </a:p>
        </p:txBody>
      </p:sp>
      <p:sp>
        <p:nvSpPr>
          <p:cNvPr id="360450" name="Rectangle 2">
            <a:extLst>
              <a:ext uri="{FF2B5EF4-FFF2-40B4-BE49-F238E27FC236}">
                <a16:creationId xmlns:a16="http://schemas.microsoft.com/office/drawing/2014/main" id="{2DD45D40-2225-7B4A-B2DA-2CB2355F0B90}"/>
              </a:ext>
            </a:extLst>
          </p:cNvPr>
          <p:cNvSpPr>
            <a:spLocks noGrp="1" noRot="1" noChangeAspect="1" noChangeArrowheads="1" noTextEdit="1"/>
          </p:cNvSpPr>
          <p:nvPr>
            <p:ph type="sldImg"/>
          </p:nvPr>
        </p:nvSpPr>
        <p:spPr>
          <a:ln/>
        </p:spPr>
      </p:sp>
      <p:sp>
        <p:nvSpPr>
          <p:cNvPr id="360451" name="Rectangle 3">
            <a:extLst>
              <a:ext uri="{FF2B5EF4-FFF2-40B4-BE49-F238E27FC236}">
                <a16:creationId xmlns:a16="http://schemas.microsoft.com/office/drawing/2014/main" id="{C7136F47-891F-3946-942E-81739E8376F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7" name="Rectangle 7">
            <a:extLst>
              <a:ext uri="{FF2B5EF4-FFF2-40B4-BE49-F238E27FC236}">
                <a16:creationId xmlns:a16="http://schemas.microsoft.com/office/drawing/2014/main" id="{8E1D6FE0-4401-B14E-9686-03F82E5962A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A13AACC-15BD-0942-9B81-9EF62FAAF29A}" type="slidenum">
              <a:rPr lang="en-US" altLang="zh-CN" sz="1200" b="0" smtClean="0">
                <a:ea typeface="宋体" panose="02010600030101010101" pitchFamily="2" charset="-122"/>
              </a:rPr>
              <a:pPr/>
              <a:t>172</a:t>
            </a:fld>
            <a:endParaRPr lang="en-US" altLang="zh-CN" sz="1200" b="0">
              <a:ea typeface="宋体" panose="02010600030101010101" pitchFamily="2" charset="-122"/>
            </a:endParaRPr>
          </a:p>
        </p:txBody>
      </p:sp>
      <p:sp>
        <p:nvSpPr>
          <p:cNvPr id="362498" name="Rectangle 2">
            <a:extLst>
              <a:ext uri="{FF2B5EF4-FFF2-40B4-BE49-F238E27FC236}">
                <a16:creationId xmlns:a16="http://schemas.microsoft.com/office/drawing/2014/main" id="{3ADC2576-EFD0-8946-B78B-18D18CCCA696}"/>
              </a:ext>
            </a:extLst>
          </p:cNvPr>
          <p:cNvSpPr>
            <a:spLocks noGrp="1" noRot="1" noChangeAspect="1" noChangeArrowheads="1" noTextEdit="1"/>
          </p:cNvSpPr>
          <p:nvPr>
            <p:ph type="sldImg"/>
          </p:nvPr>
        </p:nvSpPr>
        <p:spPr>
          <a:ln/>
        </p:spPr>
      </p:sp>
      <p:sp>
        <p:nvSpPr>
          <p:cNvPr id="362499" name="Rectangle 3">
            <a:extLst>
              <a:ext uri="{FF2B5EF4-FFF2-40B4-BE49-F238E27FC236}">
                <a16:creationId xmlns:a16="http://schemas.microsoft.com/office/drawing/2014/main" id="{7FF383B6-89FE-1947-A63F-BD5CC2E57A1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5" name="Rectangle 7">
            <a:extLst>
              <a:ext uri="{FF2B5EF4-FFF2-40B4-BE49-F238E27FC236}">
                <a16:creationId xmlns:a16="http://schemas.microsoft.com/office/drawing/2014/main" id="{A5ECAEC9-3F74-CE42-B085-A7481DAF930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2771BC7-884A-1744-9AE7-3BB95A3CFCA1}" type="slidenum">
              <a:rPr lang="en-US" altLang="zh-CN" sz="1200" b="0" smtClean="0">
                <a:ea typeface="宋体" panose="02010600030101010101" pitchFamily="2" charset="-122"/>
              </a:rPr>
              <a:pPr/>
              <a:t>173</a:t>
            </a:fld>
            <a:endParaRPr lang="en-US" altLang="zh-CN" sz="1200" b="0">
              <a:ea typeface="宋体" panose="02010600030101010101" pitchFamily="2" charset="-122"/>
            </a:endParaRPr>
          </a:p>
        </p:txBody>
      </p:sp>
      <p:sp>
        <p:nvSpPr>
          <p:cNvPr id="364546" name="Rectangle 2">
            <a:extLst>
              <a:ext uri="{FF2B5EF4-FFF2-40B4-BE49-F238E27FC236}">
                <a16:creationId xmlns:a16="http://schemas.microsoft.com/office/drawing/2014/main" id="{54BD25D5-60D0-5048-9BB7-8B276B2E78F7}"/>
              </a:ext>
            </a:extLst>
          </p:cNvPr>
          <p:cNvSpPr>
            <a:spLocks noGrp="1" noRot="1" noChangeAspect="1" noChangeArrowheads="1" noTextEdit="1"/>
          </p:cNvSpPr>
          <p:nvPr>
            <p:ph type="sldImg"/>
          </p:nvPr>
        </p:nvSpPr>
        <p:spPr>
          <a:ln/>
        </p:spPr>
      </p:sp>
      <p:sp>
        <p:nvSpPr>
          <p:cNvPr id="364547" name="Rectangle 3">
            <a:extLst>
              <a:ext uri="{FF2B5EF4-FFF2-40B4-BE49-F238E27FC236}">
                <a16:creationId xmlns:a16="http://schemas.microsoft.com/office/drawing/2014/main" id="{84A40069-EA63-9A46-9D18-3359BB9AC0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3" name="Rectangle 7">
            <a:extLst>
              <a:ext uri="{FF2B5EF4-FFF2-40B4-BE49-F238E27FC236}">
                <a16:creationId xmlns:a16="http://schemas.microsoft.com/office/drawing/2014/main" id="{E4B2C802-001F-054D-960B-52E38A3A474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12AA9AB-8F08-6A45-87DA-08DA81830F20}" type="slidenum">
              <a:rPr lang="en-US" altLang="zh-CN" sz="1200" b="0" smtClean="0">
                <a:ea typeface="宋体" panose="02010600030101010101" pitchFamily="2" charset="-122"/>
              </a:rPr>
              <a:pPr/>
              <a:t>174</a:t>
            </a:fld>
            <a:endParaRPr lang="en-US" altLang="zh-CN" sz="1200" b="0">
              <a:ea typeface="宋体" panose="02010600030101010101" pitchFamily="2" charset="-122"/>
            </a:endParaRPr>
          </a:p>
        </p:txBody>
      </p:sp>
      <p:sp>
        <p:nvSpPr>
          <p:cNvPr id="366594" name="Rectangle 2">
            <a:extLst>
              <a:ext uri="{FF2B5EF4-FFF2-40B4-BE49-F238E27FC236}">
                <a16:creationId xmlns:a16="http://schemas.microsoft.com/office/drawing/2014/main" id="{1DB72C8E-5199-4A47-B5DE-C165C39C3781}"/>
              </a:ext>
            </a:extLst>
          </p:cNvPr>
          <p:cNvSpPr>
            <a:spLocks noGrp="1" noRot="1" noChangeAspect="1" noChangeArrowheads="1" noTextEdit="1"/>
          </p:cNvSpPr>
          <p:nvPr>
            <p:ph type="sldImg"/>
          </p:nvPr>
        </p:nvSpPr>
        <p:spPr>
          <a:ln/>
        </p:spPr>
      </p:sp>
      <p:sp>
        <p:nvSpPr>
          <p:cNvPr id="366595" name="Rectangle 3">
            <a:extLst>
              <a:ext uri="{FF2B5EF4-FFF2-40B4-BE49-F238E27FC236}">
                <a16:creationId xmlns:a16="http://schemas.microsoft.com/office/drawing/2014/main" id="{0FE401CC-CCA9-4B4B-8AD8-0B9C7B32ACD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41" name="Rectangle 7">
            <a:extLst>
              <a:ext uri="{FF2B5EF4-FFF2-40B4-BE49-F238E27FC236}">
                <a16:creationId xmlns:a16="http://schemas.microsoft.com/office/drawing/2014/main" id="{16944CD3-3090-074B-BE8F-2148D6221AC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A04B2F3-1E37-464D-87B1-6E2C872B1A4E}" type="slidenum">
              <a:rPr lang="en-US" altLang="zh-CN" sz="1200" b="0" smtClean="0">
                <a:ea typeface="宋体" panose="02010600030101010101" pitchFamily="2" charset="-122"/>
              </a:rPr>
              <a:pPr/>
              <a:t>175</a:t>
            </a:fld>
            <a:endParaRPr lang="en-US" altLang="zh-CN" sz="1200" b="0">
              <a:ea typeface="宋体" panose="02010600030101010101" pitchFamily="2" charset="-122"/>
            </a:endParaRPr>
          </a:p>
        </p:txBody>
      </p:sp>
      <p:sp>
        <p:nvSpPr>
          <p:cNvPr id="368642" name="Rectangle 2">
            <a:extLst>
              <a:ext uri="{FF2B5EF4-FFF2-40B4-BE49-F238E27FC236}">
                <a16:creationId xmlns:a16="http://schemas.microsoft.com/office/drawing/2014/main" id="{35A6C907-55DD-0642-8E0F-B54A25B1ED1E}"/>
              </a:ext>
            </a:extLst>
          </p:cNvPr>
          <p:cNvSpPr>
            <a:spLocks noGrp="1" noRot="1" noChangeAspect="1" noChangeArrowheads="1" noTextEdit="1"/>
          </p:cNvSpPr>
          <p:nvPr>
            <p:ph type="sldImg"/>
          </p:nvPr>
        </p:nvSpPr>
        <p:spPr>
          <a:ln/>
        </p:spPr>
      </p:sp>
      <p:sp>
        <p:nvSpPr>
          <p:cNvPr id="368643" name="Rectangle 3">
            <a:extLst>
              <a:ext uri="{FF2B5EF4-FFF2-40B4-BE49-F238E27FC236}">
                <a16:creationId xmlns:a16="http://schemas.microsoft.com/office/drawing/2014/main" id="{4EBC3152-AEA9-AE48-836B-311EE8CB8FE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89" name="Rectangle 7">
            <a:extLst>
              <a:ext uri="{FF2B5EF4-FFF2-40B4-BE49-F238E27FC236}">
                <a16:creationId xmlns:a16="http://schemas.microsoft.com/office/drawing/2014/main" id="{129D61D2-DA05-174D-BD52-60E78FC339D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5087FA1-4DED-9542-A01F-D669894E12B2}" type="slidenum">
              <a:rPr lang="en-US" altLang="zh-CN" sz="1200" b="0" smtClean="0">
                <a:ea typeface="宋体" panose="02010600030101010101" pitchFamily="2" charset="-122"/>
              </a:rPr>
              <a:pPr/>
              <a:t>176</a:t>
            </a:fld>
            <a:endParaRPr lang="en-US" altLang="zh-CN" sz="1200" b="0">
              <a:ea typeface="宋体" panose="02010600030101010101" pitchFamily="2" charset="-122"/>
            </a:endParaRPr>
          </a:p>
        </p:txBody>
      </p:sp>
      <p:sp>
        <p:nvSpPr>
          <p:cNvPr id="370690" name="Rectangle 2">
            <a:extLst>
              <a:ext uri="{FF2B5EF4-FFF2-40B4-BE49-F238E27FC236}">
                <a16:creationId xmlns:a16="http://schemas.microsoft.com/office/drawing/2014/main" id="{507AB5B9-FEF4-8D41-8B3C-9D347D6615ED}"/>
              </a:ext>
            </a:extLst>
          </p:cNvPr>
          <p:cNvSpPr>
            <a:spLocks noGrp="1" noRot="1" noChangeAspect="1" noChangeArrowheads="1" noTextEdit="1"/>
          </p:cNvSpPr>
          <p:nvPr>
            <p:ph type="sldImg"/>
          </p:nvPr>
        </p:nvSpPr>
        <p:spPr>
          <a:ln/>
        </p:spPr>
      </p:sp>
      <p:sp>
        <p:nvSpPr>
          <p:cNvPr id="370691" name="Rectangle 3">
            <a:extLst>
              <a:ext uri="{FF2B5EF4-FFF2-40B4-BE49-F238E27FC236}">
                <a16:creationId xmlns:a16="http://schemas.microsoft.com/office/drawing/2014/main" id="{28F51EB9-307B-8E42-81DA-7DE099BF716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b="1">
                <a:solidFill>
                  <a:srgbClr val="9900FF"/>
                </a:solidFill>
              </a:rPr>
              <a:t>NMI</a:t>
            </a:r>
            <a:r>
              <a:rPr kumimoji="0" lang="zh-CN" altLang="en-US" b="1">
                <a:solidFill>
                  <a:srgbClr val="9900FF"/>
                </a:solidFill>
              </a:rPr>
              <a:t>的优先权高于</a:t>
            </a:r>
            <a:r>
              <a:rPr kumimoji="0" lang="en-US" altLang="zh-CN" b="1">
                <a:solidFill>
                  <a:srgbClr val="9900FF"/>
                </a:solidFill>
              </a:rPr>
              <a:t>INTR</a:t>
            </a:r>
            <a:r>
              <a:rPr kumimoji="0" lang="zh-CN" altLang="en-US" b="1">
                <a:solidFill>
                  <a:srgbClr val="9900FF"/>
                </a:solidFill>
              </a:rPr>
              <a:t>，</a:t>
            </a:r>
            <a:r>
              <a:rPr kumimoji="0" lang="zh-CN" altLang="en-US" b="1">
                <a:solidFill>
                  <a:srgbClr val="080808"/>
                </a:solidFill>
              </a:rPr>
              <a:t>所以</a:t>
            </a:r>
            <a:r>
              <a:rPr kumimoji="0" lang="en-US" altLang="zh-CN" b="1">
                <a:solidFill>
                  <a:srgbClr val="080808"/>
                </a:solidFill>
              </a:rPr>
              <a:t>NMI</a:t>
            </a:r>
            <a:r>
              <a:rPr kumimoji="0" lang="zh-CN" altLang="en-US" b="1">
                <a:solidFill>
                  <a:srgbClr val="080808"/>
                </a:solidFill>
              </a:rPr>
              <a:t>通常用来处理系统的</a:t>
            </a:r>
            <a:r>
              <a:rPr kumimoji="0" lang="zh-CN" altLang="en-US" b="1">
                <a:solidFill>
                  <a:srgbClr val="3333FF"/>
                </a:solidFill>
              </a:rPr>
              <a:t>重大故障</a:t>
            </a:r>
            <a:r>
              <a:rPr kumimoji="0" lang="zh-CN" altLang="en-US" b="1">
                <a:solidFill>
                  <a:srgbClr val="080808"/>
                </a:solidFill>
              </a:rPr>
              <a:t>，如掉电处理，内存或</a:t>
            </a:r>
            <a:r>
              <a:rPr kumimoji="0" lang="en-US" altLang="zh-CN" b="1">
                <a:solidFill>
                  <a:srgbClr val="080808"/>
                </a:solidFill>
              </a:rPr>
              <a:t>I/O</a:t>
            </a:r>
            <a:r>
              <a:rPr kumimoji="0" lang="zh-CN" altLang="en-US" b="1">
                <a:solidFill>
                  <a:srgbClr val="080808"/>
                </a:solidFill>
              </a:rPr>
              <a:t>总线的奇偶错等；</a:t>
            </a:r>
            <a:r>
              <a:rPr kumimoji="0" lang="en-US" altLang="zh-CN" b="1">
                <a:solidFill>
                  <a:srgbClr val="080808"/>
                </a:solidFill>
              </a:rPr>
              <a:t>INTR</a:t>
            </a:r>
            <a:r>
              <a:rPr kumimoji="0" lang="zh-CN" altLang="en-US" b="1">
                <a:solidFill>
                  <a:srgbClr val="080808"/>
                </a:solidFill>
              </a:rPr>
              <a:t>通常用于各种</a:t>
            </a:r>
            <a:r>
              <a:rPr kumimoji="0" lang="zh-CN" altLang="en-US" b="1">
                <a:solidFill>
                  <a:srgbClr val="3333FF"/>
                </a:solidFill>
              </a:rPr>
              <a:t>外设</a:t>
            </a:r>
            <a:r>
              <a:rPr kumimoji="0" lang="zh-CN" altLang="en-US" b="1">
                <a:solidFill>
                  <a:srgbClr val="080808"/>
                </a:solidFill>
              </a:rPr>
              <a:t>，如硬盘，软盘，键盘，显示器，打印机等</a:t>
            </a:r>
          </a:p>
        </p:txBody>
      </p:sp>
    </p:spTree>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737" name="Rectangle 7">
            <a:extLst>
              <a:ext uri="{FF2B5EF4-FFF2-40B4-BE49-F238E27FC236}">
                <a16:creationId xmlns:a16="http://schemas.microsoft.com/office/drawing/2014/main" id="{18ABBD3C-2AA0-6E42-AE29-C6184D5ADF1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DDA40FA-FEA9-7D4D-9D9C-6D8CD23F09A3}" type="slidenum">
              <a:rPr lang="en-US" altLang="zh-CN" sz="1200" b="0" smtClean="0">
                <a:ea typeface="宋体" panose="02010600030101010101" pitchFamily="2" charset="-122"/>
              </a:rPr>
              <a:pPr/>
              <a:t>177</a:t>
            </a:fld>
            <a:endParaRPr lang="en-US" altLang="zh-CN" sz="1200" b="0">
              <a:ea typeface="宋体" panose="02010600030101010101" pitchFamily="2" charset="-122"/>
            </a:endParaRPr>
          </a:p>
        </p:txBody>
      </p:sp>
      <p:sp>
        <p:nvSpPr>
          <p:cNvPr id="372738" name="Rectangle 2">
            <a:extLst>
              <a:ext uri="{FF2B5EF4-FFF2-40B4-BE49-F238E27FC236}">
                <a16:creationId xmlns:a16="http://schemas.microsoft.com/office/drawing/2014/main" id="{F428402B-AF9B-514B-A4EF-4BD81BC05685}"/>
              </a:ext>
            </a:extLst>
          </p:cNvPr>
          <p:cNvSpPr>
            <a:spLocks noGrp="1" noRot="1" noChangeAspect="1" noChangeArrowheads="1" noTextEdit="1"/>
          </p:cNvSpPr>
          <p:nvPr>
            <p:ph type="sldImg"/>
          </p:nvPr>
        </p:nvSpPr>
        <p:spPr>
          <a:ln/>
        </p:spPr>
      </p:sp>
      <p:sp>
        <p:nvSpPr>
          <p:cNvPr id="372739" name="Rectangle 3">
            <a:extLst>
              <a:ext uri="{FF2B5EF4-FFF2-40B4-BE49-F238E27FC236}">
                <a16:creationId xmlns:a16="http://schemas.microsoft.com/office/drawing/2014/main" id="{8F7528FD-2242-2E4E-BC5C-2BFCB8FCCD2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eaLnBrk="1" hangingPunct="1">
              <a:buFont typeface="Wingdings" pitchFamily="2" charset="2"/>
              <a:buNone/>
            </a:pPr>
            <a:r>
              <a:rPr kumimoji="0" lang="en-US" altLang="zh-CN">
                <a:solidFill>
                  <a:srgbClr val="080808"/>
                </a:solidFill>
              </a:rPr>
              <a:t>INT  n</a:t>
            </a:r>
            <a:r>
              <a:rPr kumimoji="0" lang="zh-CN" altLang="en-US">
                <a:solidFill>
                  <a:srgbClr val="080808"/>
                </a:solidFill>
              </a:rPr>
              <a:t>为双字节指令，其中</a:t>
            </a:r>
            <a:r>
              <a:rPr kumimoji="0" lang="en-US" altLang="zh-CN">
                <a:solidFill>
                  <a:srgbClr val="080808"/>
                </a:solidFill>
              </a:rPr>
              <a:t>n</a:t>
            </a:r>
            <a:r>
              <a:rPr kumimoji="0" lang="zh-CN" altLang="en-US">
                <a:solidFill>
                  <a:srgbClr val="080808"/>
                </a:solidFill>
              </a:rPr>
              <a:t>为一字节</a:t>
            </a:r>
          </a:p>
          <a:p>
            <a:pPr eaLnBrk="1" hangingPunct="1"/>
            <a:endParaRPr kumimoji="0" lang="en-US" altLang="zh-CN"/>
          </a:p>
        </p:txBody>
      </p:sp>
    </p:spTree>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785" name="Rectangle 7">
            <a:extLst>
              <a:ext uri="{FF2B5EF4-FFF2-40B4-BE49-F238E27FC236}">
                <a16:creationId xmlns:a16="http://schemas.microsoft.com/office/drawing/2014/main" id="{B02FD059-27BE-834C-B635-BD7A9AECA3E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DB97FE5-949C-3642-8059-97195D47C0CC}" type="slidenum">
              <a:rPr lang="en-US" altLang="zh-CN" sz="1200" b="0" smtClean="0">
                <a:ea typeface="宋体" panose="02010600030101010101" pitchFamily="2" charset="-122"/>
              </a:rPr>
              <a:pPr/>
              <a:t>178</a:t>
            </a:fld>
            <a:endParaRPr lang="en-US" altLang="zh-CN" sz="1200" b="0">
              <a:ea typeface="宋体" panose="02010600030101010101" pitchFamily="2" charset="-122"/>
            </a:endParaRPr>
          </a:p>
        </p:txBody>
      </p:sp>
      <p:sp>
        <p:nvSpPr>
          <p:cNvPr id="374786" name="Rectangle 2">
            <a:extLst>
              <a:ext uri="{FF2B5EF4-FFF2-40B4-BE49-F238E27FC236}">
                <a16:creationId xmlns:a16="http://schemas.microsoft.com/office/drawing/2014/main" id="{D711CD62-4CBE-FC42-B0D5-85D939CC402B}"/>
              </a:ext>
            </a:extLst>
          </p:cNvPr>
          <p:cNvSpPr>
            <a:spLocks noGrp="1" noRot="1" noChangeAspect="1" noChangeArrowheads="1" noTextEdit="1"/>
          </p:cNvSpPr>
          <p:nvPr>
            <p:ph type="sldImg"/>
          </p:nvPr>
        </p:nvSpPr>
        <p:spPr>
          <a:ln/>
        </p:spPr>
      </p:sp>
      <p:sp>
        <p:nvSpPr>
          <p:cNvPr id="374787" name="Rectangle 3">
            <a:extLst>
              <a:ext uri="{FF2B5EF4-FFF2-40B4-BE49-F238E27FC236}">
                <a16:creationId xmlns:a16="http://schemas.microsoft.com/office/drawing/2014/main" id="{5C62E906-237D-E442-92C7-35117F119E4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5000"/>
              </a:lnSpc>
            </a:pPr>
            <a:r>
              <a:rPr kumimoji="0" lang="en-US" altLang="zh-CN" sz="1400">
                <a:solidFill>
                  <a:srgbClr val="080808"/>
                </a:solidFill>
              </a:rPr>
              <a:t>CPU</a:t>
            </a:r>
            <a:r>
              <a:rPr kumimoji="0" lang="zh-CN" altLang="en-US" sz="1400">
                <a:solidFill>
                  <a:srgbClr val="080808"/>
                </a:solidFill>
              </a:rPr>
              <a:t>运算错误引起的中断</a:t>
            </a:r>
          </a:p>
          <a:p>
            <a:pPr eaLnBrk="1" hangingPunct="1"/>
            <a:endParaRPr kumimoji="0" lang="en-US" altLang="zh-CN"/>
          </a:p>
        </p:txBody>
      </p:sp>
    </p:spTree>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833" name="Rectangle 7">
            <a:extLst>
              <a:ext uri="{FF2B5EF4-FFF2-40B4-BE49-F238E27FC236}">
                <a16:creationId xmlns:a16="http://schemas.microsoft.com/office/drawing/2014/main" id="{0BBC47D2-278C-A941-9493-443D119C94D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C1B17AE-9533-3843-9936-57238A6564C3}" type="slidenum">
              <a:rPr lang="en-US" altLang="zh-CN" sz="1200" b="0" smtClean="0">
                <a:ea typeface="宋体" panose="02010600030101010101" pitchFamily="2" charset="-122"/>
              </a:rPr>
              <a:pPr/>
              <a:t>179</a:t>
            </a:fld>
            <a:endParaRPr lang="en-US" altLang="zh-CN" sz="1200" b="0">
              <a:ea typeface="宋体" panose="02010600030101010101" pitchFamily="2" charset="-122"/>
            </a:endParaRPr>
          </a:p>
        </p:txBody>
      </p:sp>
      <p:sp>
        <p:nvSpPr>
          <p:cNvPr id="376834" name="Rectangle 2">
            <a:extLst>
              <a:ext uri="{FF2B5EF4-FFF2-40B4-BE49-F238E27FC236}">
                <a16:creationId xmlns:a16="http://schemas.microsoft.com/office/drawing/2014/main" id="{40B2AE93-D84D-6C45-B163-79EF5A922FEA}"/>
              </a:ext>
            </a:extLst>
          </p:cNvPr>
          <p:cNvSpPr>
            <a:spLocks noGrp="1" noRot="1" noChangeAspect="1" noChangeArrowheads="1" noTextEdit="1"/>
          </p:cNvSpPr>
          <p:nvPr>
            <p:ph type="sldImg"/>
          </p:nvPr>
        </p:nvSpPr>
        <p:spPr>
          <a:ln/>
        </p:spPr>
      </p:sp>
      <p:sp>
        <p:nvSpPr>
          <p:cNvPr id="376835" name="Rectangle 3">
            <a:extLst>
              <a:ext uri="{FF2B5EF4-FFF2-40B4-BE49-F238E27FC236}">
                <a16:creationId xmlns:a16="http://schemas.microsoft.com/office/drawing/2014/main" id="{A1C14188-4ECF-2B4A-81EC-83063EE53A6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en-US">
                <a:solidFill>
                  <a:srgbClr val="080808"/>
                </a:solidFill>
              </a:rPr>
              <a:t>为调试程序设置的中断</a:t>
            </a:r>
          </a:p>
          <a:p>
            <a:pPr eaLnBrk="1" hangingPunct="1"/>
            <a:endParaRPr kumimoji="0" lang="en-US"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1DC99445-7D27-7A48-A52B-4EE66511779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74BB176-529E-224F-8598-D180AD841D6E}" type="slidenum">
              <a:rPr lang="en-US" altLang="zh-CN" sz="1200" b="0" smtClean="0">
                <a:ea typeface="宋体" panose="02010600030101010101" pitchFamily="2" charset="-122"/>
              </a:rPr>
              <a:pPr/>
              <a:t>18</a:t>
            </a:fld>
            <a:endParaRPr lang="en-US" altLang="zh-CN" sz="1200" b="0">
              <a:ea typeface="宋体" panose="02010600030101010101" pitchFamily="2" charset="-122"/>
            </a:endParaRPr>
          </a:p>
        </p:txBody>
      </p:sp>
      <p:sp>
        <p:nvSpPr>
          <p:cNvPr id="47106" name="Rectangle 2">
            <a:extLst>
              <a:ext uri="{FF2B5EF4-FFF2-40B4-BE49-F238E27FC236}">
                <a16:creationId xmlns:a16="http://schemas.microsoft.com/office/drawing/2014/main" id="{0EB19ECF-3344-2A4B-8E04-F2D5BA3317F7}"/>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536C7D7F-7E68-B144-A3E7-3A280B77661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81" name="Rectangle 7">
            <a:extLst>
              <a:ext uri="{FF2B5EF4-FFF2-40B4-BE49-F238E27FC236}">
                <a16:creationId xmlns:a16="http://schemas.microsoft.com/office/drawing/2014/main" id="{860770C4-B5B6-5948-B463-B53655EBD7D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518460E-62F7-8C4B-B45E-C8EB481B07D2}" type="slidenum">
              <a:rPr lang="en-US" altLang="zh-CN" sz="1200" b="0" smtClean="0">
                <a:ea typeface="宋体" panose="02010600030101010101" pitchFamily="2" charset="-122"/>
              </a:rPr>
              <a:pPr/>
              <a:t>180</a:t>
            </a:fld>
            <a:endParaRPr lang="en-US" altLang="zh-CN" sz="1200" b="0">
              <a:ea typeface="宋体" panose="02010600030101010101" pitchFamily="2" charset="-122"/>
            </a:endParaRPr>
          </a:p>
        </p:txBody>
      </p:sp>
      <p:sp>
        <p:nvSpPr>
          <p:cNvPr id="378882" name="Rectangle 2">
            <a:extLst>
              <a:ext uri="{FF2B5EF4-FFF2-40B4-BE49-F238E27FC236}">
                <a16:creationId xmlns:a16="http://schemas.microsoft.com/office/drawing/2014/main" id="{FC317155-65A9-D947-A411-2FE12B3573D8}"/>
              </a:ext>
            </a:extLst>
          </p:cNvPr>
          <p:cNvSpPr>
            <a:spLocks noGrp="1" noRot="1" noChangeAspect="1" noChangeArrowheads="1" noTextEdit="1"/>
          </p:cNvSpPr>
          <p:nvPr>
            <p:ph type="sldImg"/>
          </p:nvPr>
        </p:nvSpPr>
        <p:spPr>
          <a:ln/>
        </p:spPr>
      </p:sp>
      <p:sp>
        <p:nvSpPr>
          <p:cNvPr id="378883" name="Rectangle 3">
            <a:extLst>
              <a:ext uri="{FF2B5EF4-FFF2-40B4-BE49-F238E27FC236}">
                <a16:creationId xmlns:a16="http://schemas.microsoft.com/office/drawing/2014/main" id="{C32A6E43-03E3-214A-BF4F-27088B170FD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929" name="Rectangle 7">
            <a:extLst>
              <a:ext uri="{FF2B5EF4-FFF2-40B4-BE49-F238E27FC236}">
                <a16:creationId xmlns:a16="http://schemas.microsoft.com/office/drawing/2014/main" id="{395D229F-E20A-7F47-8CDA-1F24AFE183F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29F36BE-7C38-F843-83BE-6852239172B1}" type="slidenum">
              <a:rPr lang="en-US" altLang="zh-CN" sz="1200" b="0" smtClean="0">
                <a:ea typeface="宋体" panose="02010600030101010101" pitchFamily="2" charset="-122"/>
              </a:rPr>
              <a:pPr/>
              <a:t>181</a:t>
            </a:fld>
            <a:endParaRPr lang="en-US" altLang="zh-CN" sz="1200" b="0">
              <a:ea typeface="宋体" panose="02010600030101010101" pitchFamily="2" charset="-122"/>
            </a:endParaRPr>
          </a:p>
        </p:txBody>
      </p:sp>
      <p:sp>
        <p:nvSpPr>
          <p:cNvPr id="380930" name="Rectangle 2">
            <a:extLst>
              <a:ext uri="{FF2B5EF4-FFF2-40B4-BE49-F238E27FC236}">
                <a16:creationId xmlns:a16="http://schemas.microsoft.com/office/drawing/2014/main" id="{D8C99320-B9F7-BB48-BC35-27F344AD356E}"/>
              </a:ext>
            </a:extLst>
          </p:cNvPr>
          <p:cNvSpPr>
            <a:spLocks noGrp="1" noRot="1" noChangeAspect="1" noChangeArrowheads="1" noTextEdit="1"/>
          </p:cNvSpPr>
          <p:nvPr>
            <p:ph type="sldImg"/>
          </p:nvPr>
        </p:nvSpPr>
        <p:spPr>
          <a:ln/>
        </p:spPr>
      </p:sp>
      <p:sp>
        <p:nvSpPr>
          <p:cNvPr id="380931" name="Rectangle 3">
            <a:extLst>
              <a:ext uri="{FF2B5EF4-FFF2-40B4-BE49-F238E27FC236}">
                <a16:creationId xmlns:a16="http://schemas.microsoft.com/office/drawing/2014/main" id="{FB7559C8-FB24-674F-B4BD-E5A6A8C3B13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150000"/>
              </a:lnSpc>
              <a:buFont typeface="Wingdings" pitchFamily="2" charset="2"/>
              <a:buNone/>
            </a:pPr>
            <a:r>
              <a:rPr kumimoji="0" lang="en-US" altLang="zh-CN"/>
              <a:t>CPU</a:t>
            </a:r>
            <a:r>
              <a:rPr kumimoji="0" lang="zh-CN" altLang="en-US"/>
              <a:t>响应可屏蔽中断的条件</a:t>
            </a:r>
          </a:p>
          <a:p>
            <a:pPr lvl="1" eaLnBrk="1" hangingPunct="1">
              <a:lnSpc>
                <a:spcPct val="150000"/>
              </a:lnSpc>
            </a:pPr>
            <a:r>
              <a:rPr kumimoji="0" lang="zh-CN" altLang="en-US"/>
              <a:t>外设提出中断请求</a:t>
            </a:r>
          </a:p>
          <a:p>
            <a:pPr lvl="1" eaLnBrk="1" hangingPunct="1">
              <a:lnSpc>
                <a:spcPct val="150000"/>
              </a:lnSpc>
            </a:pPr>
            <a:r>
              <a:rPr kumimoji="0" lang="zh-CN" altLang="en-US"/>
              <a:t>本中断位未被屏蔽</a:t>
            </a:r>
          </a:p>
          <a:p>
            <a:pPr lvl="1" eaLnBrk="1" hangingPunct="1">
              <a:lnSpc>
                <a:spcPct val="150000"/>
              </a:lnSpc>
            </a:pPr>
            <a:r>
              <a:rPr kumimoji="0" lang="zh-CN" altLang="en-US"/>
              <a:t>中断允许</a:t>
            </a:r>
          </a:p>
        </p:txBody>
      </p:sp>
    </p:spTree>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977" name="Rectangle 7">
            <a:extLst>
              <a:ext uri="{FF2B5EF4-FFF2-40B4-BE49-F238E27FC236}">
                <a16:creationId xmlns:a16="http://schemas.microsoft.com/office/drawing/2014/main" id="{BF7AE78D-C22E-AB4D-8F32-B5E337DCC19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F83F4C8-719F-5149-AD37-60B17630D54B}" type="slidenum">
              <a:rPr lang="en-US" altLang="zh-CN" sz="1200" b="0" smtClean="0">
                <a:ea typeface="宋体" panose="02010600030101010101" pitchFamily="2" charset="-122"/>
              </a:rPr>
              <a:pPr/>
              <a:t>182</a:t>
            </a:fld>
            <a:endParaRPr lang="en-US" altLang="zh-CN" sz="1200" b="0">
              <a:ea typeface="宋体" panose="02010600030101010101" pitchFamily="2" charset="-122"/>
            </a:endParaRPr>
          </a:p>
        </p:txBody>
      </p:sp>
      <p:sp>
        <p:nvSpPr>
          <p:cNvPr id="382978" name="Rectangle 2">
            <a:extLst>
              <a:ext uri="{FF2B5EF4-FFF2-40B4-BE49-F238E27FC236}">
                <a16:creationId xmlns:a16="http://schemas.microsoft.com/office/drawing/2014/main" id="{B10E25DD-CE18-CC4E-8987-61E694A7DBEF}"/>
              </a:ext>
            </a:extLst>
          </p:cNvPr>
          <p:cNvSpPr>
            <a:spLocks noGrp="1" noRot="1" noChangeAspect="1" noChangeArrowheads="1" noTextEdit="1"/>
          </p:cNvSpPr>
          <p:nvPr>
            <p:ph type="sldImg"/>
          </p:nvPr>
        </p:nvSpPr>
        <p:spPr>
          <a:ln/>
        </p:spPr>
      </p:sp>
      <p:sp>
        <p:nvSpPr>
          <p:cNvPr id="382979" name="Rectangle 3">
            <a:extLst>
              <a:ext uri="{FF2B5EF4-FFF2-40B4-BE49-F238E27FC236}">
                <a16:creationId xmlns:a16="http://schemas.microsoft.com/office/drawing/2014/main" id="{D21D9CE2-B538-4D4E-88D4-AE68BA9B961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5" name="Rectangle 7">
            <a:extLst>
              <a:ext uri="{FF2B5EF4-FFF2-40B4-BE49-F238E27FC236}">
                <a16:creationId xmlns:a16="http://schemas.microsoft.com/office/drawing/2014/main" id="{01FADFA4-2A52-CF43-B8D6-B6A96938671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1D2AF1C-EB56-8C42-8592-1EB3CB46CC02}" type="slidenum">
              <a:rPr lang="en-US" altLang="zh-CN" sz="1200" b="0" smtClean="0">
                <a:ea typeface="宋体" panose="02010600030101010101" pitchFamily="2" charset="-122"/>
              </a:rPr>
              <a:pPr/>
              <a:t>183</a:t>
            </a:fld>
            <a:endParaRPr lang="en-US" altLang="zh-CN" sz="1200" b="0">
              <a:ea typeface="宋体" panose="02010600030101010101" pitchFamily="2" charset="-122"/>
            </a:endParaRPr>
          </a:p>
        </p:txBody>
      </p:sp>
      <p:sp>
        <p:nvSpPr>
          <p:cNvPr id="385026" name="Rectangle 2">
            <a:extLst>
              <a:ext uri="{FF2B5EF4-FFF2-40B4-BE49-F238E27FC236}">
                <a16:creationId xmlns:a16="http://schemas.microsoft.com/office/drawing/2014/main" id="{79C88914-B9F7-FD4D-8E49-6FFFBDF6053F}"/>
              </a:ext>
            </a:extLst>
          </p:cNvPr>
          <p:cNvSpPr>
            <a:spLocks noGrp="1" noRot="1" noChangeAspect="1" noChangeArrowheads="1" noTextEdit="1"/>
          </p:cNvSpPr>
          <p:nvPr>
            <p:ph type="sldImg"/>
          </p:nvPr>
        </p:nvSpPr>
        <p:spPr>
          <a:ln/>
        </p:spPr>
      </p:sp>
      <p:sp>
        <p:nvSpPr>
          <p:cNvPr id="385027" name="Rectangle 3">
            <a:extLst>
              <a:ext uri="{FF2B5EF4-FFF2-40B4-BE49-F238E27FC236}">
                <a16:creationId xmlns:a16="http://schemas.microsoft.com/office/drawing/2014/main" id="{F092E6D2-B4AF-B04F-B8A4-CFFC9E3E19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073" name="Rectangle 7">
            <a:extLst>
              <a:ext uri="{FF2B5EF4-FFF2-40B4-BE49-F238E27FC236}">
                <a16:creationId xmlns:a16="http://schemas.microsoft.com/office/drawing/2014/main" id="{8C835BB9-09DA-E446-93D5-3B444AC7188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E1294DF-85E4-314B-A5D9-394AB1A33DE3}" type="slidenum">
              <a:rPr lang="en-US" altLang="zh-CN" sz="1200" b="0" smtClean="0">
                <a:ea typeface="宋体" panose="02010600030101010101" pitchFamily="2" charset="-122"/>
              </a:rPr>
              <a:pPr/>
              <a:t>184</a:t>
            </a:fld>
            <a:endParaRPr lang="en-US" altLang="zh-CN" sz="1200" b="0">
              <a:ea typeface="宋体" panose="02010600030101010101" pitchFamily="2" charset="-122"/>
            </a:endParaRPr>
          </a:p>
        </p:txBody>
      </p:sp>
      <p:sp>
        <p:nvSpPr>
          <p:cNvPr id="387074" name="Rectangle 2">
            <a:extLst>
              <a:ext uri="{FF2B5EF4-FFF2-40B4-BE49-F238E27FC236}">
                <a16:creationId xmlns:a16="http://schemas.microsoft.com/office/drawing/2014/main" id="{F805D1C4-6A99-204A-A78A-D0795BF81560}"/>
              </a:ext>
            </a:extLst>
          </p:cNvPr>
          <p:cNvSpPr>
            <a:spLocks noGrp="1" noRot="1" noChangeAspect="1" noChangeArrowheads="1" noTextEdit="1"/>
          </p:cNvSpPr>
          <p:nvPr>
            <p:ph type="sldImg"/>
          </p:nvPr>
        </p:nvSpPr>
        <p:spPr>
          <a:ln/>
        </p:spPr>
      </p:sp>
      <p:sp>
        <p:nvSpPr>
          <p:cNvPr id="387075" name="Rectangle 3">
            <a:extLst>
              <a:ext uri="{FF2B5EF4-FFF2-40B4-BE49-F238E27FC236}">
                <a16:creationId xmlns:a16="http://schemas.microsoft.com/office/drawing/2014/main" id="{15B02D10-B4F6-E042-A08E-429F451E75C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21" name="Rectangle 7">
            <a:extLst>
              <a:ext uri="{FF2B5EF4-FFF2-40B4-BE49-F238E27FC236}">
                <a16:creationId xmlns:a16="http://schemas.microsoft.com/office/drawing/2014/main" id="{B8A4DD71-817E-A546-B199-1B73AA5970F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7D74CC5-771C-0144-A01E-2E29C933FBCE}" type="slidenum">
              <a:rPr lang="en-US" altLang="zh-CN" sz="1200" b="0" smtClean="0">
                <a:ea typeface="宋体" panose="02010600030101010101" pitchFamily="2" charset="-122"/>
              </a:rPr>
              <a:pPr/>
              <a:t>185</a:t>
            </a:fld>
            <a:endParaRPr lang="en-US" altLang="zh-CN" sz="1200" b="0">
              <a:ea typeface="宋体" panose="02010600030101010101" pitchFamily="2" charset="-122"/>
            </a:endParaRPr>
          </a:p>
        </p:txBody>
      </p:sp>
      <p:sp>
        <p:nvSpPr>
          <p:cNvPr id="389122" name="Rectangle 2">
            <a:extLst>
              <a:ext uri="{FF2B5EF4-FFF2-40B4-BE49-F238E27FC236}">
                <a16:creationId xmlns:a16="http://schemas.microsoft.com/office/drawing/2014/main" id="{5E7BA8B2-7A75-DC4D-BA2E-877C355BC733}"/>
              </a:ext>
            </a:extLst>
          </p:cNvPr>
          <p:cNvSpPr>
            <a:spLocks noGrp="1" noRot="1" noChangeAspect="1" noChangeArrowheads="1" noTextEdit="1"/>
          </p:cNvSpPr>
          <p:nvPr>
            <p:ph type="sldImg"/>
          </p:nvPr>
        </p:nvSpPr>
        <p:spPr>
          <a:ln/>
        </p:spPr>
      </p:sp>
      <p:sp>
        <p:nvSpPr>
          <p:cNvPr id="389123" name="Rectangle 3">
            <a:extLst>
              <a:ext uri="{FF2B5EF4-FFF2-40B4-BE49-F238E27FC236}">
                <a16:creationId xmlns:a16="http://schemas.microsoft.com/office/drawing/2014/main" id="{FBAA9F2C-5324-A943-990A-DA72F1394A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169" name="Rectangle 7">
            <a:extLst>
              <a:ext uri="{FF2B5EF4-FFF2-40B4-BE49-F238E27FC236}">
                <a16:creationId xmlns:a16="http://schemas.microsoft.com/office/drawing/2014/main" id="{8C43CF9B-3DC0-B242-812D-87CE8D96C49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142F298-DD26-2341-B317-FD38BF7CF23D}" type="slidenum">
              <a:rPr lang="en-US" altLang="zh-CN" sz="1200" b="0" smtClean="0">
                <a:ea typeface="宋体" panose="02010600030101010101" pitchFamily="2" charset="-122"/>
              </a:rPr>
              <a:pPr/>
              <a:t>186</a:t>
            </a:fld>
            <a:endParaRPr lang="en-US" altLang="zh-CN" sz="1200" b="0">
              <a:ea typeface="宋体" panose="02010600030101010101" pitchFamily="2" charset="-122"/>
            </a:endParaRPr>
          </a:p>
        </p:txBody>
      </p:sp>
      <p:sp>
        <p:nvSpPr>
          <p:cNvPr id="391170" name="Rectangle 2">
            <a:extLst>
              <a:ext uri="{FF2B5EF4-FFF2-40B4-BE49-F238E27FC236}">
                <a16:creationId xmlns:a16="http://schemas.microsoft.com/office/drawing/2014/main" id="{C03F9890-91C1-F247-A9FD-9173647BC82E}"/>
              </a:ext>
            </a:extLst>
          </p:cNvPr>
          <p:cNvSpPr>
            <a:spLocks noGrp="1" noRot="1" noChangeAspect="1" noChangeArrowheads="1" noTextEdit="1"/>
          </p:cNvSpPr>
          <p:nvPr>
            <p:ph type="sldImg"/>
          </p:nvPr>
        </p:nvSpPr>
        <p:spPr>
          <a:ln/>
        </p:spPr>
      </p:sp>
      <p:sp>
        <p:nvSpPr>
          <p:cNvPr id="391171" name="Rectangle 3">
            <a:extLst>
              <a:ext uri="{FF2B5EF4-FFF2-40B4-BE49-F238E27FC236}">
                <a16:creationId xmlns:a16="http://schemas.microsoft.com/office/drawing/2014/main" id="{CECD5E51-D60E-2D4D-9D0F-6F61133F979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7" name="Rectangle 7">
            <a:extLst>
              <a:ext uri="{FF2B5EF4-FFF2-40B4-BE49-F238E27FC236}">
                <a16:creationId xmlns:a16="http://schemas.microsoft.com/office/drawing/2014/main" id="{D066CCB6-C011-514C-8B5E-C1645B7C2F1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2402424-391D-5144-A43A-DE7ED97059A6}" type="slidenum">
              <a:rPr lang="en-US" altLang="zh-CN" sz="1200" b="0" smtClean="0">
                <a:ea typeface="宋体" panose="02010600030101010101" pitchFamily="2" charset="-122"/>
              </a:rPr>
              <a:pPr/>
              <a:t>187</a:t>
            </a:fld>
            <a:endParaRPr lang="en-US" altLang="zh-CN" sz="1200" b="0">
              <a:ea typeface="宋体" panose="02010600030101010101" pitchFamily="2" charset="-122"/>
            </a:endParaRPr>
          </a:p>
        </p:txBody>
      </p:sp>
      <p:sp>
        <p:nvSpPr>
          <p:cNvPr id="393218" name="Rectangle 2">
            <a:extLst>
              <a:ext uri="{FF2B5EF4-FFF2-40B4-BE49-F238E27FC236}">
                <a16:creationId xmlns:a16="http://schemas.microsoft.com/office/drawing/2014/main" id="{74AC31F1-ADFC-264D-BF96-77460629AA67}"/>
              </a:ext>
            </a:extLst>
          </p:cNvPr>
          <p:cNvSpPr>
            <a:spLocks noGrp="1" noRot="1" noChangeAspect="1" noChangeArrowheads="1" noTextEdit="1"/>
          </p:cNvSpPr>
          <p:nvPr>
            <p:ph type="sldImg"/>
          </p:nvPr>
        </p:nvSpPr>
        <p:spPr>
          <a:ln/>
        </p:spPr>
      </p:sp>
      <p:sp>
        <p:nvSpPr>
          <p:cNvPr id="393219" name="Rectangle 3">
            <a:extLst>
              <a:ext uri="{FF2B5EF4-FFF2-40B4-BE49-F238E27FC236}">
                <a16:creationId xmlns:a16="http://schemas.microsoft.com/office/drawing/2014/main" id="{0F3AB8D9-F81D-514B-AD56-06C3DF36713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b="1">
                <a:solidFill>
                  <a:srgbClr val="00FFFF"/>
                </a:solidFill>
              </a:rPr>
              <a:t>0</a:t>
            </a:r>
            <a:r>
              <a:rPr kumimoji="0" lang="zh-CN" altLang="en-US" b="1">
                <a:solidFill>
                  <a:srgbClr val="00FFFF"/>
                </a:solidFill>
              </a:rPr>
              <a:t>～</a:t>
            </a:r>
            <a:r>
              <a:rPr kumimoji="0" lang="en-US" altLang="zh-CN" b="1">
                <a:solidFill>
                  <a:srgbClr val="00FFFF"/>
                </a:solidFill>
              </a:rPr>
              <a:t>7</a:t>
            </a:r>
            <a:r>
              <a:rPr kumimoji="0" lang="en-US" altLang="zh-CN" b="1">
                <a:solidFill>
                  <a:srgbClr val="000000"/>
                </a:solidFill>
                <a:sym typeface="Wingdings" pitchFamily="2" charset="2"/>
              </a:rPr>
              <a:t></a:t>
            </a:r>
            <a:r>
              <a:rPr kumimoji="0" lang="zh-CN" altLang="en-US" b="1">
                <a:solidFill>
                  <a:srgbClr val="000000"/>
                </a:solidFill>
              </a:rPr>
              <a:t>系统专用，</a:t>
            </a:r>
          </a:p>
          <a:p>
            <a:pPr eaLnBrk="1" hangingPunct="1"/>
            <a:r>
              <a:rPr kumimoji="0" lang="zh-CN" altLang="en-US" b="1">
                <a:solidFill>
                  <a:srgbClr val="000000"/>
                </a:solidFill>
              </a:rPr>
              <a:t>  </a:t>
            </a:r>
            <a:r>
              <a:rPr kumimoji="0" lang="en-US" altLang="zh-CN" b="1">
                <a:solidFill>
                  <a:schemeClr val="hlink"/>
                </a:solidFill>
              </a:rPr>
              <a:t>8</a:t>
            </a:r>
            <a:r>
              <a:rPr kumimoji="0" lang="zh-CN" altLang="en-US" b="1">
                <a:solidFill>
                  <a:schemeClr val="hlink"/>
                </a:solidFill>
              </a:rPr>
              <a:t>～</a:t>
            </a:r>
            <a:r>
              <a:rPr kumimoji="0" lang="en-US" altLang="zh-CN" b="1">
                <a:solidFill>
                  <a:schemeClr val="hlink"/>
                </a:solidFill>
              </a:rPr>
              <a:t>FH</a:t>
            </a:r>
            <a:r>
              <a:rPr kumimoji="0" lang="en-US" altLang="zh-CN" b="1">
                <a:solidFill>
                  <a:srgbClr val="000000"/>
                </a:solidFill>
                <a:sym typeface="Wingdings" pitchFamily="2" charset="2"/>
              </a:rPr>
              <a:t></a:t>
            </a:r>
            <a:r>
              <a:rPr kumimoji="0" lang="zh-CN" altLang="en-US" b="1">
                <a:solidFill>
                  <a:srgbClr val="000000"/>
                </a:solidFill>
              </a:rPr>
              <a:t>八级硬件中断，</a:t>
            </a:r>
          </a:p>
          <a:p>
            <a:pPr eaLnBrk="1" hangingPunct="1"/>
            <a:r>
              <a:rPr kumimoji="0" lang="zh-CN" altLang="en-US" b="1">
                <a:solidFill>
                  <a:srgbClr val="000000"/>
                </a:solidFill>
              </a:rPr>
              <a:t>    </a:t>
            </a:r>
            <a:r>
              <a:rPr kumimoji="0" lang="en-US" altLang="zh-CN" b="1">
                <a:solidFill>
                  <a:srgbClr val="9933FF"/>
                </a:solidFill>
              </a:rPr>
              <a:t>10H</a:t>
            </a:r>
            <a:r>
              <a:rPr kumimoji="0" lang="zh-CN" altLang="en-US" b="1">
                <a:solidFill>
                  <a:srgbClr val="9933FF"/>
                </a:solidFill>
              </a:rPr>
              <a:t>～</a:t>
            </a:r>
            <a:r>
              <a:rPr kumimoji="0" lang="en-US" altLang="zh-CN" b="1">
                <a:solidFill>
                  <a:srgbClr val="9933FF"/>
                </a:solidFill>
              </a:rPr>
              <a:t>1FH</a:t>
            </a:r>
            <a:r>
              <a:rPr kumimoji="0" lang="en-US" altLang="zh-CN" b="1">
                <a:solidFill>
                  <a:srgbClr val="000000"/>
                </a:solidFill>
                <a:sym typeface="Wingdings" pitchFamily="2" charset="2"/>
              </a:rPr>
              <a:t></a:t>
            </a:r>
            <a:r>
              <a:rPr kumimoji="0" lang="en-US" altLang="zh-CN" b="1">
                <a:solidFill>
                  <a:srgbClr val="000000"/>
                </a:solidFill>
              </a:rPr>
              <a:t> BIOS</a:t>
            </a:r>
            <a:r>
              <a:rPr kumimoji="0" lang="zh-CN" altLang="en-US" b="1">
                <a:solidFill>
                  <a:srgbClr val="000000"/>
                </a:solidFill>
              </a:rPr>
              <a:t>调用，</a:t>
            </a:r>
          </a:p>
          <a:p>
            <a:pPr eaLnBrk="1" hangingPunct="1"/>
            <a:r>
              <a:rPr kumimoji="0" lang="zh-CN" altLang="en-US" b="1">
                <a:solidFill>
                  <a:srgbClr val="000000"/>
                </a:solidFill>
              </a:rPr>
              <a:t>      </a:t>
            </a:r>
            <a:r>
              <a:rPr kumimoji="0" lang="en-US" altLang="zh-CN" b="1">
                <a:solidFill>
                  <a:schemeClr val="accent2"/>
                </a:solidFill>
              </a:rPr>
              <a:t>20H</a:t>
            </a:r>
            <a:r>
              <a:rPr kumimoji="0" lang="zh-CN" altLang="en-US" b="1">
                <a:solidFill>
                  <a:schemeClr val="accent2"/>
                </a:solidFill>
              </a:rPr>
              <a:t>～</a:t>
            </a:r>
            <a:r>
              <a:rPr kumimoji="0" lang="en-US" altLang="zh-CN" b="1">
                <a:solidFill>
                  <a:schemeClr val="accent2"/>
                </a:solidFill>
              </a:rPr>
              <a:t>3FH</a:t>
            </a:r>
            <a:r>
              <a:rPr kumimoji="0" lang="en-US" altLang="zh-CN" b="1">
                <a:solidFill>
                  <a:srgbClr val="000000"/>
                </a:solidFill>
                <a:sym typeface="Wingdings" pitchFamily="2" charset="2"/>
              </a:rPr>
              <a:t></a:t>
            </a:r>
            <a:r>
              <a:rPr kumimoji="0" lang="en-US" altLang="zh-CN" b="1">
                <a:solidFill>
                  <a:srgbClr val="000000"/>
                </a:solidFill>
              </a:rPr>
              <a:t> DOS</a:t>
            </a:r>
            <a:r>
              <a:rPr kumimoji="0" lang="zh-CN" altLang="en-US" b="1">
                <a:solidFill>
                  <a:srgbClr val="000000"/>
                </a:solidFill>
              </a:rPr>
              <a:t>使用，</a:t>
            </a:r>
          </a:p>
          <a:p>
            <a:pPr eaLnBrk="1" hangingPunct="1"/>
            <a:r>
              <a:rPr kumimoji="0" lang="zh-CN" altLang="en-US" b="1">
                <a:solidFill>
                  <a:srgbClr val="000000"/>
                </a:solidFill>
              </a:rPr>
              <a:t>        </a:t>
            </a:r>
            <a:r>
              <a:rPr kumimoji="0" lang="en-US" altLang="zh-CN" b="1">
                <a:solidFill>
                  <a:srgbClr val="FF0000"/>
                </a:solidFill>
              </a:rPr>
              <a:t>40H</a:t>
            </a:r>
            <a:r>
              <a:rPr kumimoji="0" lang="zh-CN" altLang="en-US" b="1">
                <a:solidFill>
                  <a:srgbClr val="FF0000"/>
                </a:solidFill>
              </a:rPr>
              <a:t>～</a:t>
            </a:r>
            <a:r>
              <a:rPr kumimoji="0" lang="en-US" altLang="zh-CN" b="1">
                <a:solidFill>
                  <a:srgbClr val="FF0000"/>
                </a:solidFill>
              </a:rPr>
              <a:t>0FFH</a:t>
            </a:r>
            <a:r>
              <a:rPr kumimoji="0" lang="en-US" altLang="zh-CN" b="1">
                <a:solidFill>
                  <a:srgbClr val="000000"/>
                </a:solidFill>
                <a:sym typeface="Wingdings" pitchFamily="2" charset="2"/>
              </a:rPr>
              <a:t></a:t>
            </a:r>
            <a:r>
              <a:rPr kumimoji="0" lang="zh-CN" altLang="en-US" b="1">
                <a:solidFill>
                  <a:srgbClr val="000000"/>
                </a:solidFill>
              </a:rPr>
              <a:t>可由用户程序使用。</a:t>
            </a:r>
          </a:p>
          <a:p>
            <a:pPr eaLnBrk="1" hangingPunct="1"/>
            <a:endParaRPr kumimoji="0" lang="en-US" altLang="zh-CN"/>
          </a:p>
        </p:txBody>
      </p:sp>
    </p:spTree>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265" name="Rectangle 7">
            <a:extLst>
              <a:ext uri="{FF2B5EF4-FFF2-40B4-BE49-F238E27FC236}">
                <a16:creationId xmlns:a16="http://schemas.microsoft.com/office/drawing/2014/main" id="{4BD0D751-9B0E-FE43-B1C2-FF12CA70AE5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B60C89F-0140-C04D-AC69-71109135593F}" type="slidenum">
              <a:rPr lang="en-US" altLang="zh-CN" sz="1200" b="0" smtClean="0">
                <a:ea typeface="宋体" panose="02010600030101010101" pitchFamily="2" charset="-122"/>
              </a:rPr>
              <a:pPr/>
              <a:t>188</a:t>
            </a:fld>
            <a:endParaRPr lang="en-US" altLang="zh-CN" sz="1200" b="0">
              <a:ea typeface="宋体" panose="02010600030101010101" pitchFamily="2" charset="-122"/>
            </a:endParaRPr>
          </a:p>
        </p:txBody>
      </p:sp>
      <p:sp>
        <p:nvSpPr>
          <p:cNvPr id="395266" name="Rectangle 2">
            <a:extLst>
              <a:ext uri="{FF2B5EF4-FFF2-40B4-BE49-F238E27FC236}">
                <a16:creationId xmlns:a16="http://schemas.microsoft.com/office/drawing/2014/main" id="{9D2A52D8-1FB5-F349-9303-3A7EA2C27E15}"/>
              </a:ext>
            </a:extLst>
          </p:cNvPr>
          <p:cNvSpPr>
            <a:spLocks noGrp="1" noRot="1" noChangeAspect="1" noChangeArrowheads="1" noTextEdit="1"/>
          </p:cNvSpPr>
          <p:nvPr>
            <p:ph type="sldImg"/>
          </p:nvPr>
        </p:nvSpPr>
        <p:spPr>
          <a:ln/>
        </p:spPr>
      </p:sp>
      <p:sp>
        <p:nvSpPr>
          <p:cNvPr id="395267" name="Rectangle 3">
            <a:extLst>
              <a:ext uri="{FF2B5EF4-FFF2-40B4-BE49-F238E27FC236}">
                <a16:creationId xmlns:a16="http://schemas.microsoft.com/office/drawing/2014/main" id="{646BD4A5-D3E7-B84D-8EB1-18AB239A17B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313" name="Rectangle 7">
            <a:extLst>
              <a:ext uri="{FF2B5EF4-FFF2-40B4-BE49-F238E27FC236}">
                <a16:creationId xmlns:a16="http://schemas.microsoft.com/office/drawing/2014/main" id="{7853BFF3-DC61-EE40-AB68-5D8874A1204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B1E4360-FBE1-E844-8EC6-C40EB1CE7A9F}" type="slidenum">
              <a:rPr lang="en-US" altLang="zh-CN" sz="1200" b="0" smtClean="0">
                <a:ea typeface="宋体" panose="02010600030101010101" pitchFamily="2" charset="-122"/>
              </a:rPr>
              <a:pPr/>
              <a:t>189</a:t>
            </a:fld>
            <a:endParaRPr lang="en-US" altLang="zh-CN" sz="1200" b="0">
              <a:ea typeface="宋体" panose="02010600030101010101" pitchFamily="2" charset="-122"/>
            </a:endParaRPr>
          </a:p>
        </p:txBody>
      </p:sp>
      <p:sp>
        <p:nvSpPr>
          <p:cNvPr id="397314" name="Rectangle 2">
            <a:extLst>
              <a:ext uri="{FF2B5EF4-FFF2-40B4-BE49-F238E27FC236}">
                <a16:creationId xmlns:a16="http://schemas.microsoft.com/office/drawing/2014/main" id="{F973D0C1-8D84-D846-9F3F-E577C0EEA94B}"/>
              </a:ext>
            </a:extLst>
          </p:cNvPr>
          <p:cNvSpPr>
            <a:spLocks noGrp="1" noRot="1" noChangeAspect="1" noChangeArrowheads="1" noTextEdit="1"/>
          </p:cNvSpPr>
          <p:nvPr>
            <p:ph type="sldImg"/>
          </p:nvPr>
        </p:nvSpPr>
        <p:spPr>
          <a:ln/>
        </p:spPr>
      </p:sp>
      <p:sp>
        <p:nvSpPr>
          <p:cNvPr id="397315" name="Rectangle 3">
            <a:extLst>
              <a:ext uri="{FF2B5EF4-FFF2-40B4-BE49-F238E27FC236}">
                <a16:creationId xmlns:a16="http://schemas.microsoft.com/office/drawing/2014/main" id="{4E8072F0-AD00-C74C-B2CB-768CF470B4B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a:extLst>
              <a:ext uri="{FF2B5EF4-FFF2-40B4-BE49-F238E27FC236}">
                <a16:creationId xmlns:a16="http://schemas.microsoft.com/office/drawing/2014/main" id="{7D41DBF5-4476-964C-8FF1-7A306C48BD8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C0637F6-B3DD-4B4C-BCD1-8BCD83DDBE4D}" type="slidenum">
              <a:rPr lang="en-US" altLang="zh-CN" sz="1200" b="0" smtClean="0">
                <a:ea typeface="宋体" panose="02010600030101010101" pitchFamily="2" charset="-122"/>
              </a:rPr>
              <a:pPr/>
              <a:t>19</a:t>
            </a:fld>
            <a:endParaRPr lang="en-US" altLang="zh-CN" sz="1200" b="0">
              <a:ea typeface="宋体" panose="02010600030101010101" pitchFamily="2" charset="-122"/>
            </a:endParaRPr>
          </a:p>
        </p:txBody>
      </p:sp>
      <p:sp>
        <p:nvSpPr>
          <p:cNvPr id="49154" name="Rectangle 2">
            <a:extLst>
              <a:ext uri="{FF2B5EF4-FFF2-40B4-BE49-F238E27FC236}">
                <a16:creationId xmlns:a16="http://schemas.microsoft.com/office/drawing/2014/main" id="{EFC8D0CC-52B4-EF47-8D1C-19BA80DAF2AA}"/>
              </a:ext>
            </a:extLst>
          </p:cNvPr>
          <p:cNvSpPr>
            <a:spLocks noGrp="1" noRot="1" noChangeAspect="1" noChangeArrowheads="1" noTextEdit="1"/>
          </p:cNvSpPr>
          <p:nvPr>
            <p:ph type="sldImg"/>
          </p:nvPr>
        </p:nvSpPr>
        <p:spPr>
          <a:ln/>
        </p:spPr>
      </p:sp>
      <p:sp>
        <p:nvSpPr>
          <p:cNvPr id="49155" name="Rectangle 3">
            <a:extLst>
              <a:ext uri="{FF2B5EF4-FFF2-40B4-BE49-F238E27FC236}">
                <a16:creationId xmlns:a16="http://schemas.microsoft.com/office/drawing/2014/main" id="{38DE9A90-4ABF-9C4E-98B8-BAED1D6FA2D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61" name="Rectangle 7">
            <a:extLst>
              <a:ext uri="{FF2B5EF4-FFF2-40B4-BE49-F238E27FC236}">
                <a16:creationId xmlns:a16="http://schemas.microsoft.com/office/drawing/2014/main" id="{F26651EF-8AED-D949-B791-88AAD91936A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594BEE8-EE16-6A49-B79B-115404D549FD}" type="slidenum">
              <a:rPr lang="en-US" altLang="zh-CN" sz="1200" b="0" smtClean="0">
                <a:ea typeface="宋体" panose="02010600030101010101" pitchFamily="2" charset="-122"/>
              </a:rPr>
              <a:pPr/>
              <a:t>190</a:t>
            </a:fld>
            <a:endParaRPr lang="en-US" altLang="zh-CN" sz="1200" b="0">
              <a:ea typeface="宋体" panose="02010600030101010101" pitchFamily="2" charset="-122"/>
            </a:endParaRPr>
          </a:p>
        </p:txBody>
      </p:sp>
      <p:sp>
        <p:nvSpPr>
          <p:cNvPr id="399362" name="Rectangle 2">
            <a:extLst>
              <a:ext uri="{FF2B5EF4-FFF2-40B4-BE49-F238E27FC236}">
                <a16:creationId xmlns:a16="http://schemas.microsoft.com/office/drawing/2014/main" id="{BE8A85F6-EF28-B946-89CE-5CE1985141A1}"/>
              </a:ext>
            </a:extLst>
          </p:cNvPr>
          <p:cNvSpPr>
            <a:spLocks noGrp="1" noRot="1" noChangeAspect="1" noChangeArrowheads="1" noTextEdit="1"/>
          </p:cNvSpPr>
          <p:nvPr>
            <p:ph type="sldImg"/>
          </p:nvPr>
        </p:nvSpPr>
        <p:spPr>
          <a:ln/>
        </p:spPr>
      </p:sp>
      <p:sp>
        <p:nvSpPr>
          <p:cNvPr id="399363" name="Rectangle 3">
            <a:extLst>
              <a:ext uri="{FF2B5EF4-FFF2-40B4-BE49-F238E27FC236}">
                <a16:creationId xmlns:a16="http://schemas.microsoft.com/office/drawing/2014/main" id="{09758277-1A1A-A04A-9828-5854392D154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409" name="Rectangle 7">
            <a:extLst>
              <a:ext uri="{FF2B5EF4-FFF2-40B4-BE49-F238E27FC236}">
                <a16:creationId xmlns:a16="http://schemas.microsoft.com/office/drawing/2014/main" id="{1D7CB561-ED55-814E-A141-551DB3627D8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FF94273-0813-E943-9C73-D34B5134948D}" type="slidenum">
              <a:rPr lang="en-US" altLang="zh-CN" sz="1200" b="0" smtClean="0">
                <a:ea typeface="宋体" panose="02010600030101010101" pitchFamily="2" charset="-122"/>
              </a:rPr>
              <a:pPr/>
              <a:t>191</a:t>
            </a:fld>
            <a:endParaRPr lang="en-US" altLang="zh-CN" sz="1200" b="0">
              <a:ea typeface="宋体" panose="02010600030101010101" pitchFamily="2" charset="-122"/>
            </a:endParaRPr>
          </a:p>
        </p:txBody>
      </p:sp>
      <p:sp>
        <p:nvSpPr>
          <p:cNvPr id="401410" name="Rectangle 2">
            <a:extLst>
              <a:ext uri="{FF2B5EF4-FFF2-40B4-BE49-F238E27FC236}">
                <a16:creationId xmlns:a16="http://schemas.microsoft.com/office/drawing/2014/main" id="{96DEC6C0-C249-B740-8A3C-31365701C15A}"/>
              </a:ext>
            </a:extLst>
          </p:cNvPr>
          <p:cNvSpPr>
            <a:spLocks noGrp="1" noRot="1" noChangeAspect="1" noChangeArrowheads="1" noTextEdit="1"/>
          </p:cNvSpPr>
          <p:nvPr>
            <p:ph type="sldImg"/>
          </p:nvPr>
        </p:nvSpPr>
        <p:spPr>
          <a:ln/>
        </p:spPr>
      </p:sp>
      <p:sp>
        <p:nvSpPr>
          <p:cNvPr id="401411" name="Rectangle 3">
            <a:extLst>
              <a:ext uri="{FF2B5EF4-FFF2-40B4-BE49-F238E27FC236}">
                <a16:creationId xmlns:a16="http://schemas.microsoft.com/office/drawing/2014/main" id="{9C03A96F-A3C7-7449-A6E5-B33B1557B97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457" name="Rectangle 7">
            <a:extLst>
              <a:ext uri="{FF2B5EF4-FFF2-40B4-BE49-F238E27FC236}">
                <a16:creationId xmlns:a16="http://schemas.microsoft.com/office/drawing/2014/main" id="{5180E597-A464-F44C-B64E-AC153B74B02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31FF3C9-72BC-2E42-AB1C-1106BEBD23A7}" type="slidenum">
              <a:rPr lang="en-US" altLang="zh-CN" sz="1200" b="0" smtClean="0">
                <a:ea typeface="宋体" panose="02010600030101010101" pitchFamily="2" charset="-122"/>
              </a:rPr>
              <a:pPr/>
              <a:t>192</a:t>
            </a:fld>
            <a:endParaRPr lang="en-US" altLang="zh-CN" sz="1200" b="0">
              <a:ea typeface="宋体" panose="02010600030101010101" pitchFamily="2" charset="-122"/>
            </a:endParaRPr>
          </a:p>
        </p:txBody>
      </p:sp>
      <p:sp>
        <p:nvSpPr>
          <p:cNvPr id="403458" name="Rectangle 2">
            <a:extLst>
              <a:ext uri="{FF2B5EF4-FFF2-40B4-BE49-F238E27FC236}">
                <a16:creationId xmlns:a16="http://schemas.microsoft.com/office/drawing/2014/main" id="{19248D33-9BA2-5E46-9C50-7F2E8856203A}"/>
              </a:ext>
            </a:extLst>
          </p:cNvPr>
          <p:cNvSpPr>
            <a:spLocks noGrp="1" noRot="1" noChangeAspect="1" noChangeArrowheads="1" noTextEdit="1"/>
          </p:cNvSpPr>
          <p:nvPr>
            <p:ph type="sldImg"/>
          </p:nvPr>
        </p:nvSpPr>
        <p:spPr>
          <a:ln/>
        </p:spPr>
      </p:sp>
      <p:sp>
        <p:nvSpPr>
          <p:cNvPr id="403459" name="Rectangle 3">
            <a:extLst>
              <a:ext uri="{FF2B5EF4-FFF2-40B4-BE49-F238E27FC236}">
                <a16:creationId xmlns:a16="http://schemas.microsoft.com/office/drawing/2014/main" id="{44CB1E28-7F35-CF4D-B4A1-2103F4BA84F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en-US"/>
              <a:t>中断处理程序编写示例（略）</a:t>
            </a:r>
          </a:p>
        </p:txBody>
      </p:sp>
    </p:spTree>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505" name="Rectangle 7">
            <a:extLst>
              <a:ext uri="{FF2B5EF4-FFF2-40B4-BE49-F238E27FC236}">
                <a16:creationId xmlns:a16="http://schemas.microsoft.com/office/drawing/2014/main" id="{7B354342-5219-3E49-9E53-3143037BCB4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0843D4B-872D-D14E-B8B0-8DD9AFEA2AB7}" type="slidenum">
              <a:rPr lang="en-US" altLang="zh-CN" sz="1200" b="0" smtClean="0">
                <a:ea typeface="宋体" panose="02010600030101010101" pitchFamily="2" charset="-122"/>
              </a:rPr>
              <a:pPr/>
              <a:t>193</a:t>
            </a:fld>
            <a:endParaRPr lang="en-US" altLang="zh-CN" sz="1200" b="0">
              <a:ea typeface="宋体" panose="02010600030101010101" pitchFamily="2" charset="-122"/>
            </a:endParaRPr>
          </a:p>
        </p:txBody>
      </p:sp>
      <p:sp>
        <p:nvSpPr>
          <p:cNvPr id="405506" name="Rectangle 2">
            <a:extLst>
              <a:ext uri="{FF2B5EF4-FFF2-40B4-BE49-F238E27FC236}">
                <a16:creationId xmlns:a16="http://schemas.microsoft.com/office/drawing/2014/main" id="{B13B3753-AF3E-BE48-B00C-22451260315D}"/>
              </a:ext>
            </a:extLst>
          </p:cNvPr>
          <p:cNvSpPr>
            <a:spLocks noGrp="1" noRot="1" noChangeAspect="1" noChangeArrowheads="1" noTextEdit="1"/>
          </p:cNvSpPr>
          <p:nvPr>
            <p:ph type="sldImg"/>
          </p:nvPr>
        </p:nvSpPr>
        <p:spPr>
          <a:ln/>
        </p:spPr>
      </p:sp>
      <p:sp>
        <p:nvSpPr>
          <p:cNvPr id="405507" name="Rectangle 3">
            <a:extLst>
              <a:ext uri="{FF2B5EF4-FFF2-40B4-BE49-F238E27FC236}">
                <a16:creationId xmlns:a16="http://schemas.microsoft.com/office/drawing/2014/main" id="{819845AF-0292-D84B-9F54-8832BFA7AA5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553" name="Rectangle 7">
            <a:extLst>
              <a:ext uri="{FF2B5EF4-FFF2-40B4-BE49-F238E27FC236}">
                <a16:creationId xmlns:a16="http://schemas.microsoft.com/office/drawing/2014/main" id="{5BDBA7C5-AEA5-D740-8659-DADA5D29E62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0C6A71A-D9AA-C648-8096-1EE183F23E6C}" type="slidenum">
              <a:rPr lang="en-US" altLang="zh-CN" sz="1200" b="0" smtClean="0">
                <a:ea typeface="宋体" panose="02010600030101010101" pitchFamily="2" charset="-122"/>
              </a:rPr>
              <a:pPr/>
              <a:t>194</a:t>
            </a:fld>
            <a:endParaRPr lang="en-US" altLang="zh-CN" sz="1200" b="0">
              <a:ea typeface="宋体" panose="02010600030101010101" pitchFamily="2" charset="-122"/>
            </a:endParaRPr>
          </a:p>
        </p:txBody>
      </p:sp>
      <p:sp>
        <p:nvSpPr>
          <p:cNvPr id="407554" name="Rectangle 2">
            <a:extLst>
              <a:ext uri="{FF2B5EF4-FFF2-40B4-BE49-F238E27FC236}">
                <a16:creationId xmlns:a16="http://schemas.microsoft.com/office/drawing/2014/main" id="{60DBE9E8-0478-5344-BD5F-CB7F4CF538FB}"/>
              </a:ext>
            </a:extLst>
          </p:cNvPr>
          <p:cNvSpPr>
            <a:spLocks noGrp="1" noRot="1" noChangeAspect="1" noChangeArrowheads="1" noTextEdit="1"/>
          </p:cNvSpPr>
          <p:nvPr>
            <p:ph type="sldImg"/>
          </p:nvPr>
        </p:nvSpPr>
        <p:spPr>
          <a:ln/>
        </p:spPr>
      </p:sp>
      <p:sp>
        <p:nvSpPr>
          <p:cNvPr id="407555" name="Rectangle 3">
            <a:extLst>
              <a:ext uri="{FF2B5EF4-FFF2-40B4-BE49-F238E27FC236}">
                <a16:creationId xmlns:a16="http://schemas.microsoft.com/office/drawing/2014/main" id="{78B8B870-C725-6F4B-8A61-0A1417C473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en-US"/>
              <a:t>多中断源的中断流程增加了</a:t>
            </a:r>
            <a:r>
              <a:rPr kumimoji="0" lang="zh-CN" altLang="en-US" b="1"/>
              <a:t>屏蔽本级和低级中断</a:t>
            </a:r>
            <a:r>
              <a:rPr kumimoji="0" lang="zh-CN" altLang="en-US"/>
              <a:t>和</a:t>
            </a:r>
            <a:r>
              <a:rPr kumimoji="0" lang="zh-CN" altLang="en-US" b="1"/>
              <a:t>开中断</a:t>
            </a:r>
            <a:r>
              <a:rPr kumimoji="0" lang="zh-CN" altLang="en-US"/>
              <a:t>以允许嵌套</a:t>
            </a:r>
          </a:p>
          <a:p>
            <a:pPr eaLnBrk="1" hangingPunct="1"/>
            <a:endParaRPr kumimoji="0" lang="en-US" altLang="zh-CN"/>
          </a:p>
        </p:txBody>
      </p:sp>
    </p:spTree>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1" name="Rectangle 7">
            <a:extLst>
              <a:ext uri="{FF2B5EF4-FFF2-40B4-BE49-F238E27FC236}">
                <a16:creationId xmlns:a16="http://schemas.microsoft.com/office/drawing/2014/main" id="{57946CDF-92F2-EA48-8A49-0CC5242D819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67B75AF-A13E-B748-A89D-2F56E4CB56A2}" type="slidenum">
              <a:rPr lang="en-US" altLang="zh-CN" sz="1200" b="0" smtClean="0">
                <a:ea typeface="宋体" panose="02010600030101010101" pitchFamily="2" charset="-122"/>
              </a:rPr>
              <a:pPr/>
              <a:t>195</a:t>
            </a:fld>
            <a:endParaRPr lang="en-US" altLang="zh-CN" sz="1200" b="0">
              <a:ea typeface="宋体" panose="02010600030101010101" pitchFamily="2" charset="-122"/>
            </a:endParaRPr>
          </a:p>
        </p:txBody>
      </p:sp>
      <p:sp>
        <p:nvSpPr>
          <p:cNvPr id="409602" name="Rectangle 2">
            <a:extLst>
              <a:ext uri="{FF2B5EF4-FFF2-40B4-BE49-F238E27FC236}">
                <a16:creationId xmlns:a16="http://schemas.microsoft.com/office/drawing/2014/main" id="{451FAE68-5A45-5E43-9EE4-10D1771F2521}"/>
              </a:ext>
            </a:extLst>
          </p:cNvPr>
          <p:cNvSpPr>
            <a:spLocks noGrp="1" noRot="1" noChangeAspect="1" noChangeArrowheads="1" noTextEdit="1"/>
          </p:cNvSpPr>
          <p:nvPr>
            <p:ph type="sldImg"/>
          </p:nvPr>
        </p:nvSpPr>
        <p:spPr>
          <a:ln/>
        </p:spPr>
      </p:sp>
      <p:sp>
        <p:nvSpPr>
          <p:cNvPr id="409603" name="Rectangle 3">
            <a:extLst>
              <a:ext uri="{FF2B5EF4-FFF2-40B4-BE49-F238E27FC236}">
                <a16:creationId xmlns:a16="http://schemas.microsoft.com/office/drawing/2014/main" id="{75811755-E896-DB4A-A5FA-6D6503AF4E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649" name="Rectangle 7">
            <a:extLst>
              <a:ext uri="{FF2B5EF4-FFF2-40B4-BE49-F238E27FC236}">
                <a16:creationId xmlns:a16="http://schemas.microsoft.com/office/drawing/2014/main" id="{86E67490-8CB2-D84C-8F0E-99D10939ED7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B732EDE-4C35-464F-8029-C4C527B29C66}" type="slidenum">
              <a:rPr lang="en-US" altLang="zh-CN" sz="1200" b="0" smtClean="0">
                <a:ea typeface="宋体" panose="02010600030101010101" pitchFamily="2" charset="-122"/>
              </a:rPr>
              <a:pPr/>
              <a:t>196</a:t>
            </a:fld>
            <a:endParaRPr lang="en-US" altLang="zh-CN" sz="1200" b="0">
              <a:ea typeface="宋体" panose="02010600030101010101" pitchFamily="2" charset="-122"/>
            </a:endParaRPr>
          </a:p>
        </p:txBody>
      </p:sp>
      <p:sp>
        <p:nvSpPr>
          <p:cNvPr id="411650" name="Rectangle 2">
            <a:extLst>
              <a:ext uri="{FF2B5EF4-FFF2-40B4-BE49-F238E27FC236}">
                <a16:creationId xmlns:a16="http://schemas.microsoft.com/office/drawing/2014/main" id="{6080F508-1741-5E41-939E-CA3CE3F9CEFA}"/>
              </a:ext>
            </a:extLst>
          </p:cNvPr>
          <p:cNvSpPr>
            <a:spLocks noGrp="1" noRot="1" noChangeAspect="1" noChangeArrowheads="1" noTextEdit="1"/>
          </p:cNvSpPr>
          <p:nvPr>
            <p:ph type="sldImg"/>
          </p:nvPr>
        </p:nvSpPr>
        <p:spPr>
          <a:ln/>
        </p:spPr>
      </p:sp>
      <p:sp>
        <p:nvSpPr>
          <p:cNvPr id="411651" name="Rectangle 3">
            <a:extLst>
              <a:ext uri="{FF2B5EF4-FFF2-40B4-BE49-F238E27FC236}">
                <a16:creationId xmlns:a16="http://schemas.microsoft.com/office/drawing/2014/main" id="{811FCABA-4D3A-1248-9318-CAEA8C576C2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1" eaLnBrk="1" hangingPunct="1"/>
            <a:r>
              <a:rPr kumimoji="0" lang="zh-CN" altLang="en-US"/>
              <a:t>将各外设的中断信号相</a:t>
            </a:r>
            <a:r>
              <a:rPr kumimoji="0" lang="zh-CN" altLang="en-US">
                <a:latin typeface="Arial" panose="020B0604020202020204" pitchFamily="34" charset="0"/>
              </a:rPr>
              <a:t>“</a:t>
            </a:r>
            <a:r>
              <a:rPr kumimoji="0" lang="zh-CN" altLang="en-US"/>
              <a:t>或</a:t>
            </a:r>
            <a:r>
              <a:rPr kumimoji="0" lang="zh-CN" altLang="en-US">
                <a:latin typeface="Arial" panose="020B0604020202020204" pitchFamily="34" charset="0"/>
              </a:rPr>
              <a:t>”</a:t>
            </a:r>
            <a:r>
              <a:rPr kumimoji="0" lang="zh-CN" altLang="en-US"/>
              <a:t>后接</a:t>
            </a:r>
            <a:r>
              <a:rPr kumimoji="0" lang="en-US" altLang="zh-CN"/>
              <a:t>CPU</a:t>
            </a:r>
            <a:r>
              <a:rPr kumimoji="0" lang="zh-CN" altLang="en-US"/>
              <a:t>的</a:t>
            </a:r>
            <a:r>
              <a:rPr kumimoji="0" lang="en-US" altLang="zh-CN"/>
              <a:t>INTR</a:t>
            </a:r>
            <a:r>
              <a:rPr kumimoji="0" lang="zh-CN" altLang="en-US"/>
              <a:t>端，并将它们的中断请求状态位组成一个端口，赋以端口号</a:t>
            </a:r>
          </a:p>
          <a:p>
            <a:pPr lvl="1" eaLnBrk="1" hangingPunct="1"/>
            <a:r>
              <a:rPr kumimoji="0" lang="zh-CN" altLang="en-US"/>
              <a:t>有中断请求时，软件读取端口内容，逐位查询，查到一个就转入其相应的中断服务程序</a:t>
            </a:r>
          </a:p>
          <a:p>
            <a:pPr lvl="1" eaLnBrk="1" hangingPunct="1"/>
            <a:r>
              <a:rPr kumimoji="0" lang="zh-CN" altLang="en-US"/>
              <a:t>软件查询的次序决定外设中断优先权</a:t>
            </a:r>
          </a:p>
          <a:p>
            <a:pPr lvl="1" eaLnBrk="1" hangingPunct="1"/>
            <a:r>
              <a:rPr kumimoji="0" lang="zh-CN" altLang="en-US"/>
              <a:t>优点：</a:t>
            </a:r>
            <a:r>
              <a:rPr kumimoji="0" lang="zh-CN" altLang="en-US">
                <a:solidFill>
                  <a:srgbClr val="080808"/>
                </a:solidFill>
              </a:rPr>
              <a:t>硬件实现简单</a:t>
            </a:r>
          </a:p>
          <a:p>
            <a:pPr lvl="1" eaLnBrk="1" hangingPunct="1"/>
            <a:r>
              <a:rPr kumimoji="0" lang="zh-CN" altLang="en-US">
                <a:solidFill>
                  <a:srgbClr val="080808"/>
                </a:solidFill>
              </a:rPr>
              <a:t>缺点：由询问转中断服务程序的</a:t>
            </a:r>
            <a:r>
              <a:rPr kumimoji="0" lang="zh-CN" altLang="en-US">
                <a:solidFill>
                  <a:srgbClr val="0000CC"/>
                </a:solidFill>
              </a:rPr>
              <a:t>入口时间长</a:t>
            </a:r>
            <a:r>
              <a:rPr kumimoji="0" lang="zh-CN" altLang="en-US">
                <a:solidFill>
                  <a:srgbClr val="080808"/>
                </a:solidFill>
              </a:rPr>
              <a:t> ，尤其是在中断源较多的情况下</a:t>
            </a:r>
          </a:p>
          <a:p>
            <a:pPr lvl="1" eaLnBrk="1" hangingPunct="1"/>
            <a:r>
              <a:rPr kumimoji="0" lang="zh-CN" altLang="en-US">
                <a:solidFill>
                  <a:srgbClr val="080808"/>
                </a:solidFill>
              </a:rPr>
              <a:t>实现方法：移位法或屏蔽法</a:t>
            </a:r>
            <a:endParaRPr kumimoji="0" lang="zh-CN" altLang="en-US"/>
          </a:p>
          <a:p>
            <a:pPr lvl="1" eaLnBrk="1" hangingPunct="1"/>
            <a:endParaRPr kumimoji="0" lang="zh-CN" altLang="en-US"/>
          </a:p>
          <a:p>
            <a:pPr eaLnBrk="1" hangingPunct="1"/>
            <a:endParaRPr kumimoji="0" lang="en-US" altLang="zh-CN"/>
          </a:p>
        </p:txBody>
      </p:sp>
    </p:spTree>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697" name="Rectangle 7">
            <a:extLst>
              <a:ext uri="{FF2B5EF4-FFF2-40B4-BE49-F238E27FC236}">
                <a16:creationId xmlns:a16="http://schemas.microsoft.com/office/drawing/2014/main" id="{8DA99474-158F-694A-91B2-E8B27E18C61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F5D8097-0685-9C4C-9764-2B119747D168}" type="slidenum">
              <a:rPr lang="en-US" altLang="zh-CN" sz="1200" b="0" smtClean="0">
                <a:ea typeface="宋体" panose="02010600030101010101" pitchFamily="2" charset="-122"/>
              </a:rPr>
              <a:pPr/>
              <a:t>197</a:t>
            </a:fld>
            <a:endParaRPr lang="en-US" altLang="zh-CN" sz="1200" b="0">
              <a:ea typeface="宋体" panose="02010600030101010101" pitchFamily="2" charset="-122"/>
            </a:endParaRPr>
          </a:p>
        </p:txBody>
      </p:sp>
      <p:sp>
        <p:nvSpPr>
          <p:cNvPr id="413698" name="Rectangle 2">
            <a:extLst>
              <a:ext uri="{FF2B5EF4-FFF2-40B4-BE49-F238E27FC236}">
                <a16:creationId xmlns:a16="http://schemas.microsoft.com/office/drawing/2014/main" id="{EC8E1DD0-B35B-FC47-9AFF-D6286EC1FCF6}"/>
              </a:ext>
            </a:extLst>
          </p:cNvPr>
          <p:cNvSpPr>
            <a:spLocks noGrp="1" noRot="1" noChangeAspect="1" noChangeArrowheads="1" noTextEdit="1"/>
          </p:cNvSpPr>
          <p:nvPr>
            <p:ph type="sldImg"/>
          </p:nvPr>
        </p:nvSpPr>
        <p:spPr>
          <a:ln/>
        </p:spPr>
      </p:sp>
      <p:sp>
        <p:nvSpPr>
          <p:cNvPr id="413699" name="Rectangle 3">
            <a:extLst>
              <a:ext uri="{FF2B5EF4-FFF2-40B4-BE49-F238E27FC236}">
                <a16:creationId xmlns:a16="http://schemas.microsoft.com/office/drawing/2014/main" id="{B18DC025-02A0-C049-8E9C-3B0DB40B258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745" name="Rectangle 7">
            <a:extLst>
              <a:ext uri="{FF2B5EF4-FFF2-40B4-BE49-F238E27FC236}">
                <a16:creationId xmlns:a16="http://schemas.microsoft.com/office/drawing/2014/main" id="{0F385143-669C-AD45-92F6-52F83418404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72B0359-D0DD-DB4F-AA2B-4BF1655D4115}" type="slidenum">
              <a:rPr lang="en-US" altLang="zh-CN" sz="1200" b="0" smtClean="0">
                <a:ea typeface="宋体" panose="02010600030101010101" pitchFamily="2" charset="-122"/>
              </a:rPr>
              <a:pPr/>
              <a:t>198</a:t>
            </a:fld>
            <a:endParaRPr lang="en-US" altLang="zh-CN" sz="1200" b="0">
              <a:ea typeface="宋体" panose="02010600030101010101" pitchFamily="2" charset="-122"/>
            </a:endParaRPr>
          </a:p>
        </p:txBody>
      </p:sp>
      <p:sp>
        <p:nvSpPr>
          <p:cNvPr id="415746" name="Rectangle 2">
            <a:extLst>
              <a:ext uri="{FF2B5EF4-FFF2-40B4-BE49-F238E27FC236}">
                <a16:creationId xmlns:a16="http://schemas.microsoft.com/office/drawing/2014/main" id="{AAD3F7AE-D533-4A48-A60E-9E39D03E87F9}"/>
              </a:ext>
            </a:extLst>
          </p:cNvPr>
          <p:cNvSpPr>
            <a:spLocks noGrp="1" noRot="1" noChangeAspect="1" noChangeArrowheads="1" noTextEdit="1"/>
          </p:cNvSpPr>
          <p:nvPr>
            <p:ph type="sldImg"/>
          </p:nvPr>
        </p:nvSpPr>
        <p:spPr>
          <a:ln/>
        </p:spPr>
      </p:sp>
      <p:sp>
        <p:nvSpPr>
          <p:cNvPr id="415747" name="Rectangle 3">
            <a:extLst>
              <a:ext uri="{FF2B5EF4-FFF2-40B4-BE49-F238E27FC236}">
                <a16:creationId xmlns:a16="http://schemas.microsoft.com/office/drawing/2014/main" id="{D7125C8D-240E-3540-A5A4-6F49EA0C937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b="1"/>
              <a:t>外设可以有</a:t>
            </a:r>
            <a:r>
              <a:rPr lang="en-US" altLang="zh-CN"/>
              <a:t>8 </a:t>
            </a:r>
            <a:r>
              <a:rPr lang="zh-CN" altLang="en-US" b="1"/>
              <a:t>个中断请求</a:t>
            </a:r>
            <a:r>
              <a:rPr lang="en-US" altLang="zh-CN"/>
              <a:t>IR0</a:t>
            </a:r>
            <a:r>
              <a:rPr lang="zh-CN" altLang="en-US" b="1"/>
              <a:t>～</a:t>
            </a:r>
            <a:r>
              <a:rPr lang="en-US" altLang="zh-CN"/>
              <a:t>IR7</a:t>
            </a:r>
            <a:r>
              <a:rPr lang="zh-CN" altLang="en-US" b="1"/>
              <a:t>，送入中断请求寄存器，中断屏蔽寄存器可由用户</a:t>
            </a:r>
          </a:p>
          <a:p>
            <a:r>
              <a:rPr lang="zh-CN" altLang="en-US" b="1"/>
              <a:t>设置屏蔽某几位的中断请求。中断优先级管理逻辑电路判别出最高优先级中断请求，将其中</a:t>
            </a:r>
          </a:p>
          <a:p>
            <a:r>
              <a:rPr lang="zh-CN" altLang="en-US" b="1"/>
              <a:t>断级转换成</a:t>
            </a:r>
            <a:r>
              <a:rPr lang="en-US" altLang="zh-CN"/>
              <a:t>3 </a:t>
            </a:r>
            <a:r>
              <a:rPr lang="zh-CN" altLang="en-US" b="1"/>
              <a:t>位码，送到中断类型寄存器的低</a:t>
            </a:r>
            <a:r>
              <a:rPr lang="en-US" altLang="zh-CN"/>
              <a:t>3</a:t>
            </a:r>
            <a:r>
              <a:rPr lang="zh-CN" altLang="en-US" b="1"/>
              <a:t>位及当前中断服务寄存器。此后，中断优先</a:t>
            </a:r>
          </a:p>
          <a:p>
            <a:r>
              <a:rPr lang="zh-CN" altLang="en-US" b="1"/>
              <a:t>级控制器向</a:t>
            </a:r>
            <a:r>
              <a:rPr lang="en-US" altLang="zh-CN"/>
              <a:t>CPU </a:t>
            </a:r>
            <a:r>
              <a:rPr lang="zh-CN" altLang="en-US" b="1"/>
              <a:t>发出中断请求信号，当</a:t>
            </a:r>
            <a:r>
              <a:rPr lang="en-US" altLang="zh-CN"/>
              <a:t>CPU </a:t>
            </a:r>
            <a:r>
              <a:rPr lang="zh-CN" altLang="en-US" b="1"/>
              <a:t>开放中断时，</a:t>
            </a:r>
            <a:r>
              <a:rPr lang="en-US" altLang="zh-CN"/>
              <a:t>CPU </a:t>
            </a:r>
            <a:r>
              <a:rPr lang="zh-CN" altLang="en-US" b="1"/>
              <a:t>发出中断响应信号，开始</a:t>
            </a:r>
          </a:p>
          <a:p>
            <a:r>
              <a:rPr lang="zh-CN" altLang="en-US" b="1"/>
              <a:t>一个中断处理过程，中断处理结束引起中断服务寄存器对应位清</a:t>
            </a:r>
            <a:r>
              <a:rPr lang="en-US" altLang="zh-CN"/>
              <a:t>0</a:t>
            </a:r>
            <a:r>
              <a:rPr lang="zh-CN" altLang="en-US" b="1"/>
              <a:t>，级别较低的中断请求才</a:t>
            </a:r>
          </a:p>
          <a:p>
            <a:r>
              <a:rPr lang="zh-CN" altLang="en-US" b="1"/>
              <a:t>能得到响应。</a:t>
            </a:r>
            <a:endParaRPr kumimoji="0" lang="en-US" altLang="zh-CN"/>
          </a:p>
          <a:p>
            <a:pPr eaLnBrk="1" hangingPunct="1"/>
            <a:endParaRPr kumimoji="0" lang="en-US" altLang="zh-CN"/>
          </a:p>
          <a:p>
            <a:pPr eaLnBrk="1" hangingPunct="1"/>
            <a:endParaRPr kumimoji="0" lang="en-US" altLang="zh-CN"/>
          </a:p>
          <a:p>
            <a:pPr eaLnBrk="1" hangingPunct="1"/>
            <a:r>
              <a:rPr kumimoji="0" lang="en-US" altLang="zh-CN"/>
              <a:t>8259A</a:t>
            </a:r>
            <a:r>
              <a:rPr kumimoji="0" lang="zh-CN" altLang="en-US"/>
              <a:t>就是这种结构</a:t>
            </a:r>
          </a:p>
        </p:txBody>
      </p:sp>
    </p:spTree>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3" name="Rectangle 7">
            <a:extLst>
              <a:ext uri="{FF2B5EF4-FFF2-40B4-BE49-F238E27FC236}">
                <a16:creationId xmlns:a16="http://schemas.microsoft.com/office/drawing/2014/main" id="{F88C75BD-654F-E542-9767-2F3482C3D10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A7DCC3F-330A-A94C-A2A8-B71644F2B049}" type="slidenum">
              <a:rPr lang="en-US" altLang="zh-CN" sz="1200" b="0" smtClean="0">
                <a:ea typeface="宋体" panose="02010600030101010101" pitchFamily="2" charset="-122"/>
              </a:rPr>
              <a:pPr/>
              <a:t>199</a:t>
            </a:fld>
            <a:endParaRPr lang="en-US" altLang="zh-CN" sz="1200" b="0">
              <a:ea typeface="宋体" panose="02010600030101010101" pitchFamily="2" charset="-122"/>
            </a:endParaRPr>
          </a:p>
        </p:txBody>
      </p:sp>
      <p:sp>
        <p:nvSpPr>
          <p:cNvPr id="417794" name="Rectangle 2">
            <a:extLst>
              <a:ext uri="{FF2B5EF4-FFF2-40B4-BE49-F238E27FC236}">
                <a16:creationId xmlns:a16="http://schemas.microsoft.com/office/drawing/2014/main" id="{97625200-B627-1B43-8E53-2FE4F98F7043}"/>
              </a:ext>
            </a:extLst>
          </p:cNvPr>
          <p:cNvSpPr>
            <a:spLocks noGrp="1" noRot="1" noChangeAspect="1" noChangeArrowheads="1" noTextEdit="1"/>
          </p:cNvSpPr>
          <p:nvPr>
            <p:ph type="sldImg"/>
          </p:nvPr>
        </p:nvSpPr>
        <p:spPr>
          <a:ln/>
        </p:spPr>
      </p:sp>
      <p:sp>
        <p:nvSpPr>
          <p:cNvPr id="417795" name="Rectangle 3">
            <a:extLst>
              <a:ext uri="{FF2B5EF4-FFF2-40B4-BE49-F238E27FC236}">
                <a16:creationId xmlns:a16="http://schemas.microsoft.com/office/drawing/2014/main" id="{A72AF866-6FCE-FE41-9085-94312FC8D80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a:extLst>
              <a:ext uri="{FF2B5EF4-FFF2-40B4-BE49-F238E27FC236}">
                <a16:creationId xmlns:a16="http://schemas.microsoft.com/office/drawing/2014/main" id="{A1004013-20BF-F844-8375-6C254FD8EF9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DC0DDBC-CC97-9745-93D7-9A8ECE2ED759}" type="slidenum">
              <a:rPr lang="en-US" altLang="zh-CN" sz="1200" b="0" smtClean="0">
                <a:ea typeface="宋体" panose="02010600030101010101" pitchFamily="2" charset="-122"/>
              </a:rPr>
              <a:pPr/>
              <a:t>2</a:t>
            </a:fld>
            <a:endParaRPr lang="en-US" altLang="zh-CN" sz="1200" b="0">
              <a:ea typeface="宋体" panose="02010600030101010101" pitchFamily="2" charset="-122"/>
            </a:endParaRPr>
          </a:p>
        </p:txBody>
      </p:sp>
      <p:sp>
        <p:nvSpPr>
          <p:cNvPr id="14338" name="Rectangle 2">
            <a:extLst>
              <a:ext uri="{FF2B5EF4-FFF2-40B4-BE49-F238E27FC236}">
                <a16:creationId xmlns:a16="http://schemas.microsoft.com/office/drawing/2014/main" id="{74A4EAA8-B8F8-274A-A119-3E8AB47DD7B6}"/>
              </a:ext>
            </a:extLst>
          </p:cNvPr>
          <p:cNvSpPr>
            <a:spLocks noGrp="1" noRot="1" noChangeAspect="1" noChangeArrowheads="1" noTextEdit="1"/>
          </p:cNvSpPr>
          <p:nvPr>
            <p:ph type="sldImg"/>
          </p:nvPr>
        </p:nvSpPr>
        <p:spPr>
          <a:ln/>
        </p:spPr>
      </p:sp>
      <p:sp>
        <p:nvSpPr>
          <p:cNvPr id="14339" name="Rectangle 3">
            <a:extLst>
              <a:ext uri="{FF2B5EF4-FFF2-40B4-BE49-F238E27FC236}">
                <a16:creationId xmlns:a16="http://schemas.microsoft.com/office/drawing/2014/main" id="{EA3782A9-9C7E-8A46-A967-9D4F0566AF8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b="1"/>
              <a:t>8086</a:t>
            </a:r>
            <a:r>
              <a:rPr kumimoji="0" lang="zh-CN" altLang="en-US" b="1"/>
              <a:t>／</a:t>
            </a:r>
            <a:r>
              <a:rPr kumimoji="0" lang="en-US" altLang="zh-CN" b="1"/>
              <a:t>8088</a:t>
            </a:r>
            <a:r>
              <a:rPr kumimoji="0" lang="zh-CN" altLang="en-US" b="1"/>
              <a:t>与</a:t>
            </a:r>
            <a:r>
              <a:rPr kumimoji="0" lang="en-US" altLang="zh-CN" b="1"/>
              <a:t>8080</a:t>
            </a:r>
            <a:r>
              <a:rPr kumimoji="0" lang="zh-CN" altLang="en-US" b="1"/>
              <a:t>的最重要的区别是采用了流水线技术。尽管在这方面还不能与现在新型的</a:t>
            </a:r>
            <a:r>
              <a:rPr kumimoji="0" lang="en-US" altLang="zh-CN" b="1"/>
              <a:t>CPU(</a:t>
            </a:r>
            <a:r>
              <a:rPr kumimoji="0" lang="zh-CN" altLang="en-US" b="1"/>
              <a:t>如</a:t>
            </a:r>
            <a:r>
              <a:rPr kumimoji="0" lang="en-US" altLang="zh-CN" b="1"/>
              <a:t>Pentium</a:t>
            </a:r>
            <a:r>
              <a:rPr kumimoji="0" lang="zh-CN" altLang="en-US" b="1"/>
              <a:t>、</a:t>
            </a:r>
            <a:r>
              <a:rPr kumimoji="0" lang="en-US" altLang="zh-CN" b="1"/>
              <a:t>K7</a:t>
            </a:r>
            <a:r>
              <a:rPr kumimoji="0" lang="zh-CN" altLang="en-US" b="1"/>
              <a:t>等</a:t>
            </a:r>
            <a:r>
              <a:rPr kumimoji="0" lang="en-US" altLang="zh-CN" b="1"/>
              <a:t>)</a:t>
            </a:r>
            <a:r>
              <a:rPr kumimoji="0" lang="zh-CN" altLang="en-US" b="1"/>
              <a:t>相比，但由于是它首先在微处理器中采用流水线结构技术的，从而使它成为</a:t>
            </a:r>
            <a:r>
              <a:rPr kumimoji="0" lang="en-US" altLang="zh-CN" b="1"/>
              <a:t>CPU</a:t>
            </a:r>
            <a:r>
              <a:rPr kumimoji="0" lang="zh-CN" altLang="en-US" b="1"/>
              <a:t>发展史上的一个里程碑。</a:t>
            </a:r>
          </a:p>
          <a:p>
            <a:pPr eaLnBrk="1" hangingPunct="1"/>
            <a:r>
              <a:rPr kumimoji="0" lang="zh-CN" altLang="en-US" b="1"/>
              <a:t>    在程序执行过程中，</a:t>
            </a:r>
            <a:r>
              <a:rPr kumimoji="0" lang="en-US" altLang="zh-CN" b="1"/>
              <a:t>CPU</a:t>
            </a:r>
            <a:r>
              <a:rPr kumimoji="0" lang="zh-CN" altLang="en-US" b="1"/>
              <a:t>有规律地重复执行以下步骤：</a:t>
            </a:r>
          </a:p>
          <a:p>
            <a:pPr eaLnBrk="1" hangingPunct="1"/>
            <a:r>
              <a:rPr kumimoji="0" lang="zh-CN" altLang="en-US" b="1"/>
              <a:t>    ①从存储器中取一条指令；</a:t>
            </a:r>
          </a:p>
          <a:p>
            <a:pPr eaLnBrk="1" hangingPunct="1"/>
            <a:r>
              <a:rPr kumimoji="0" lang="zh-CN" altLang="en-US" b="1"/>
              <a:t>    ②指令译码；</a:t>
            </a:r>
          </a:p>
          <a:p>
            <a:pPr eaLnBrk="1" hangingPunct="1"/>
            <a:r>
              <a:rPr kumimoji="0" lang="zh-CN" altLang="en-US" b="1"/>
              <a:t>    ③读取操作数</a:t>
            </a:r>
            <a:r>
              <a:rPr kumimoji="0" lang="en-US" altLang="zh-CN" b="1"/>
              <a:t>(</a:t>
            </a:r>
            <a:r>
              <a:rPr kumimoji="0" lang="zh-CN" altLang="en-US" b="1"/>
              <a:t>如果需要</a:t>
            </a:r>
            <a:r>
              <a:rPr kumimoji="0" lang="en-US" altLang="zh-CN" b="1"/>
              <a:t>)</a:t>
            </a:r>
            <a:r>
              <a:rPr kumimoji="0" lang="zh-CN" altLang="en-US" b="1"/>
              <a:t>；</a:t>
            </a:r>
          </a:p>
          <a:p>
            <a:pPr eaLnBrk="1" hangingPunct="1"/>
            <a:r>
              <a:rPr kumimoji="0" lang="zh-CN" altLang="en-US" b="1"/>
              <a:t>    ④执行指令；</a:t>
            </a:r>
          </a:p>
          <a:p>
            <a:pPr eaLnBrk="1" hangingPunct="1"/>
            <a:r>
              <a:rPr kumimoji="0" lang="zh-CN" altLang="en-US" b="1"/>
              <a:t>    ⑤存放结果</a:t>
            </a:r>
            <a:r>
              <a:rPr kumimoji="0" lang="en-US" altLang="zh-CN" b="1"/>
              <a:t>(</a:t>
            </a:r>
            <a:r>
              <a:rPr kumimoji="0" lang="zh-CN" altLang="en-US" b="1"/>
              <a:t>如果必要</a:t>
            </a:r>
            <a:r>
              <a:rPr kumimoji="0" lang="en-US" altLang="zh-CN" b="1"/>
              <a:t>)</a:t>
            </a:r>
            <a:r>
              <a:rPr kumimoji="0" lang="zh-CN" altLang="en-US" b="1"/>
              <a: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a:extLst>
              <a:ext uri="{FF2B5EF4-FFF2-40B4-BE49-F238E27FC236}">
                <a16:creationId xmlns:a16="http://schemas.microsoft.com/office/drawing/2014/main" id="{F1B88166-0008-7B40-BF8E-09B5B588729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B6DAF08-E654-994B-84E6-82A7A3789C4A}" type="slidenum">
              <a:rPr lang="en-US" altLang="zh-CN" sz="1200" b="0" smtClean="0">
                <a:ea typeface="宋体" panose="02010600030101010101" pitchFamily="2" charset="-122"/>
              </a:rPr>
              <a:pPr/>
              <a:t>20</a:t>
            </a:fld>
            <a:endParaRPr lang="en-US" altLang="zh-CN" sz="1200" b="0">
              <a:ea typeface="宋体" panose="02010600030101010101" pitchFamily="2" charset="-122"/>
            </a:endParaRPr>
          </a:p>
        </p:txBody>
      </p:sp>
      <p:sp>
        <p:nvSpPr>
          <p:cNvPr id="51202" name="Rectangle 2">
            <a:extLst>
              <a:ext uri="{FF2B5EF4-FFF2-40B4-BE49-F238E27FC236}">
                <a16:creationId xmlns:a16="http://schemas.microsoft.com/office/drawing/2014/main" id="{F65BD1AB-5EFC-B54E-AADD-D14EE19633FD}"/>
              </a:ext>
            </a:extLst>
          </p:cNvPr>
          <p:cNvSpPr>
            <a:spLocks noGrp="1" noRot="1" noChangeAspect="1" noChangeArrowheads="1" noTextEdit="1"/>
          </p:cNvSpPr>
          <p:nvPr>
            <p:ph type="sldImg"/>
          </p:nvPr>
        </p:nvSpPr>
        <p:spPr>
          <a:ln/>
        </p:spPr>
      </p:sp>
      <p:sp>
        <p:nvSpPr>
          <p:cNvPr id="51203" name="Rectangle 3">
            <a:extLst>
              <a:ext uri="{FF2B5EF4-FFF2-40B4-BE49-F238E27FC236}">
                <a16:creationId xmlns:a16="http://schemas.microsoft.com/office/drawing/2014/main" id="{84A1D68C-0D2D-5344-9B12-5435F6456EB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8086</a:t>
            </a:r>
            <a:r>
              <a:rPr kumimoji="0" lang="zh-CN" altLang="en-US"/>
              <a:t>和</a:t>
            </a:r>
            <a:r>
              <a:rPr kumimoji="0" lang="en-US" altLang="zh-CN"/>
              <a:t>8088</a:t>
            </a:r>
            <a:r>
              <a:rPr kumimoji="0" lang="zh-CN" altLang="en-US"/>
              <a:t>都是具有</a:t>
            </a:r>
            <a:r>
              <a:rPr kumimoji="0" lang="en-US" altLang="zh-CN"/>
              <a:t>40</a:t>
            </a:r>
            <a:r>
              <a:rPr kumimoji="0" lang="zh-CN" altLang="en-US"/>
              <a:t>条引出线的、采用双列直插式封装的集成电路芯片，其外部引脚如图所示。为减少芯片的引脚数，以减少体积，</a:t>
            </a:r>
            <a:r>
              <a:rPr kumimoji="0" lang="en-US" altLang="zh-CN"/>
              <a:t>8086</a:t>
            </a:r>
            <a:r>
              <a:rPr kumimoji="0" lang="zh-CN" altLang="en-US"/>
              <a:t>的许多引脚都具有双重定义和功能，采用分时复用方式工作，即在不同时刻，引脚上的信号具有不同的意义。引脚定义的方法大致可分为这样几种：</a:t>
            </a:r>
          </a:p>
          <a:p>
            <a:pPr eaLnBrk="1" hangingPunct="1"/>
            <a:r>
              <a:rPr kumimoji="0" lang="zh-CN" altLang="en-US"/>
              <a:t>    ①每根引脚只传送一种信息，如读信号线。</a:t>
            </a:r>
          </a:p>
          <a:p>
            <a:pPr eaLnBrk="1" hangingPunct="1"/>
            <a:r>
              <a:rPr kumimoji="0" lang="zh-CN" altLang="en-US"/>
              <a:t>    ②引脚电子的高低代表不同的信号，如，在为低电平时，表示当前访问的是存储器；为高电平时，则表示访问输入／输出接口。</a:t>
            </a:r>
          </a:p>
          <a:p>
            <a:pPr eaLnBrk="1" hangingPunct="1"/>
            <a:r>
              <a:rPr kumimoji="0" lang="zh-CN" altLang="en-US"/>
              <a:t>    ③不同的时间引脚传送不同的信息，即分时复用。如</a:t>
            </a:r>
            <a:r>
              <a:rPr kumimoji="0" lang="en-US" altLang="zh-CN"/>
              <a:t>AD0~ADl5</a:t>
            </a:r>
            <a:r>
              <a:rPr kumimoji="0" lang="zh-CN" altLang="en-US"/>
              <a:t>，在某一时刻传送地址的低</a:t>
            </a:r>
            <a:r>
              <a:rPr kumimoji="0" lang="en-US" altLang="zh-CN"/>
              <a:t>16</a:t>
            </a:r>
            <a:r>
              <a:rPr kumimoji="0" lang="zh-CN" altLang="en-US"/>
              <a:t>位信号；另一时刻则传送</a:t>
            </a:r>
            <a:r>
              <a:rPr kumimoji="0" lang="en-US" altLang="zh-CN"/>
              <a:t>16</a:t>
            </a:r>
            <a:r>
              <a:rPr kumimoji="0" lang="zh-CN" altLang="en-US"/>
              <a:t>位数据。</a:t>
            </a:r>
          </a:p>
          <a:p>
            <a:pPr eaLnBrk="1" hangingPunct="1"/>
            <a:r>
              <a:rPr kumimoji="0" lang="zh-CN" altLang="en-US"/>
              <a:t>    ④在引脚作为输入端或输出端时传送不同的信息。如端，作为输入端时，输入的是总线请求信号；为输出端时，则输出总线请求允许信号。</a:t>
            </a:r>
          </a:p>
          <a:p>
            <a:pPr eaLnBrk="1" hangingPunct="1"/>
            <a:r>
              <a:rPr kumimoji="0" lang="zh-CN" altLang="en-US"/>
              <a:t>    ⑤当</a:t>
            </a:r>
            <a:r>
              <a:rPr kumimoji="0" lang="en-US" altLang="zh-CN"/>
              <a:t>CPU</a:t>
            </a:r>
            <a:r>
              <a:rPr kumimoji="0" lang="zh-CN" altLang="en-US"/>
              <a:t>工作在不同模式时，引脚具有不同的名称和定义。</a:t>
            </a:r>
            <a:r>
              <a:rPr kumimoji="0" lang="en-US" altLang="zh-CN"/>
              <a:t>8086</a:t>
            </a:r>
            <a:r>
              <a:rPr kumimoji="0" lang="zh-CN" altLang="en-US"/>
              <a:t>微处理器有两种工作模式，最大模式和最小模式。两种工作模式下的引脚定义有一些区别，图</a:t>
            </a:r>
            <a:r>
              <a:rPr kumimoji="0" lang="en-US" altLang="zh-CN"/>
              <a:t>3.6</a:t>
            </a:r>
            <a:r>
              <a:rPr kumimoji="0" lang="zh-CN" altLang="en-US"/>
              <a:t>所示右边括号中的引脚名称就是</a:t>
            </a:r>
            <a:r>
              <a:rPr kumimoji="0" lang="en-US" altLang="zh-CN"/>
              <a:t>CPU</a:t>
            </a:r>
            <a:r>
              <a:rPr kumimoji="0" lang="zh-CN" altLang="en-US"/>
              <a:t>工作在最大模式时对应引脚的含义。如第</a:t>
            </a:r>
            <a:r>
              <a:rPr kumimoji="0" lang="en-US" altLang="zh-CN"/>
              <a:t>29</a:t>
            </a:r>
            <a:r>
              <a:rPr kumimoji="0" lang="zh-CN" altLang="en-US"/>
              <a:t>根引脚，在最小模式下的定义是写信号，而在最大模式下的定义则为总线封锁信号。 </a:t>
            </a:r>
          </a:p>
        </p:txBody>
      </p:sp>
    </p:spTree>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1" name="Rectangle 7">
            <a:extLst>
              <a:ext uri="{FF2B5EF4-FFF2-40B4-BE49-F238E27FC236}">
                <a16:creationId xmlns:a16="http://schemas.microsoft.com/office/drawing/2014/main" id="{DE47007D-A525-E14C-A971-BE06DC40470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C1B8C6C-C456-C148-8E54-BA294DFBE970}" type="slidenum">
              <a:rPr lang="en-US" altLang="zh-CN" sz="1200" b="0" smtClean="0">
                <a:ea typeface="宋体" panose="02010600030101010101" pitchFamily="2" charset="-122"/>
              </a:rPr>
              <a:pPr/>
              <a:t>200</a:t>
            </a:fld>
            <a:endParaRPr lang="en-US" altLang="zh-CN" sz="1200" b="0">
              <a:ea typeface="宋体" panose="02010600030101010101" pitchFamily="2" charset="-122"/>
            </a:endParaRPr>
          </a:p>
        </p:txBody>
      </p:sp>
      <p:sp>
        <p:nvSpPr>
          <p:cNvPr id="419842" name="Rectangle 2">
            <a:extLst>
              <a:ext uri="{FF2B5EF4-FFF2-40B4-BE49-F238E27FC236}">
                <a16:creationId xmlns:a16="http://schemas.microsoft.com/office/drawing/2014/main" id="{42C494D1-7749-6043-9289-1D336AF23F88}"/>
              </a:ext>
            </a:extLst>
          </p:cNvPr>
          <p:cNvSpPr>
            <a:spLocks noGrp="1" noRot="1" noChangeAspect="1" noChangeArrowheads="1" noTextEdit="1"/>
          </p:cNvSpPr>
          <p:nvPr>
            <p:ph type="sldImg"/>
          </p:nvPr>
        </p:nvSpPr>
        <p:spPr>
          <a:ln/>
        </p:spPr>
      </p:sp>
      <p:sp>
        <p:nvSpPr>
          <p:cNvPr id="419843" name="Rectangle 3">
            <a:extLst>
              <a:ext uri="{FF2B5EF4-FFF2-40B4-BE49-F238E27FC236}">
                <a16:creationId xmlns:a16="http://schemas.microsoft.com/office/drawing/2014/main" id="{51793A60-1F79-7145-98B2-2B9733783B5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89" name="Rectangle 7">
            <a:extLst>
              <a:ext uri="{FF2B5EF4-FFF2-40B4-BE49-F238E27FC236}">
                <a16:creationId xmlns:a16="http://schemas.microsoft.com/office/drawing/2014/main" id="{EFA50519-C37B-BB47-953C-9946662CCA1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D7745B4-06EC-634C-A617-3510ECAA23AE}" type="slidenum">
              <a:rPr lang="en-US" altLang="zh-CN" sz="1200" b="0" smtClean="0">
                <a:ea typeface="宋体" panose="02010600030101010101" pitchFamily="2" charset="-122"/>
              </a:rPr>
              <a:pPr/>
              <a:t>201</a:t>
            </a:fld>
            <a:endParaRPr lang="en-US" altLang="zh-CN" sz="1200" b="0">
              <a:ea typeface="宋体" panose="02010600030101010101" pitchFamily="2" charset="-122"/>
            </a:endParaRPr>
          </a:p>
        </p:txBody>
      </p:sp>
      <p:sp>
        <p:nvSpPr>
          <p:cNvPr id="421890" name="Rectangle 2">
            <a:extLst>
              <a:ext uri="{FF2B5EF4-FFF2-40B4-BE49-F238E27FC236}">
                <a16:creationId xmlns:a16="http://schemas.microsoft.com/office/drawing/2014/main" id="{6616536E-10D2-A946-AC5D-4437E07D75EC}"/>
              </a:ext>
            </a:extLst>
          </p:cNvPr>
          <p:cNvSpPr>
            <a:spLocks noGrp="1" noRot="1" noChangeAspect="1" noChangeArrowheads="1" noTextEdit="1"/>
          </p:cNvSpPr>
          <p:nvPr>
            <p:ph type="sldImg"/>
          </p:nvPr>
        </p:nvSpPr>
        <p:spPr>
          <a:ln/>
        </p:spPr>
      </p:sp>
      <p:sp>
        <p:nvSpPr>
          <p:cNvPr id="421891" name="Rectangle 3">
            <a:extLst>
              <a:ext uri="{FF2B5EF4-FFF2-40B4-BE49-F238E27FC236}">
                <a16:creationId xmlns:a16="http://schemas.microsoft.com/office/drawing/2014/main" id="{2DDFD5D1-6C70-9F4A-ABA4-F5D7A67EBF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a:extLst>
              <a:ext uri="{FF2B5EF4-FFF2-40B4-BE49-F238E27FC236}">
                <a16:creationId xmlns:a16="http://schemas.microsoft.com/office/drawing/2014/main" id="{DBDAAB5A-7A31-3042-96E5-08B2DE217E1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44020EC-B322-D349-B6EE-E75452030322}" type="slidenum">
              <a:rPr lang="en-US" altLang="zh-CN" sz="1200" b="0" smtClean="0">
                <a:ea typeface="宋体" panose="02010600030101010101" pitchFamily="2" charset="-122"/>
              </a:rPr>
              <a:pPr/>
              <a:t>21</a:t>
            </a:fld>
            <a:endParaRPr lang="en-US" altLang="zh-CN" sz="1200" b="0">
              <a:ea typeface="宋体" panose="02010600030101010101" pitchFamily="2" charset="-122"/>
            </a:endParaRPr>
          </a:p>
        </p:txBody>
      </p:sp>
      <p:sp>
        <p:nvSpPr>
          <p:cNvPr id="53250" name="Rectangle 2">
            <a:extLst>
              <a:ext uri="{FF2B5EF4-FFF2-40B4-BE49-F238E27FC236}">
                <a16:creationId xmlns:a16="http://schemas.microsoft.com/office/drawing/2014/main" id="{F46E74F0-70F2-2C4D-8494-5DD73A74E9D2}"/>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7EA10B3B-5F31-BF4C-B859-B6E6AB62042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8086</a:t>
            </a:r>
            <a:r>
              <a:rPr kumimoji="0" lang="zh-CN" altLang="en-US"/>
              <a:t>和</a:t>
            </a:r>
            <a:r>
              <a:rPr kumimoji="0" lang="en-US" altLang="zh-CN"/>
              <a:t>8088</a:t>
            </a:r>
            <a:r>
              <a:rPr kumimoji="0" lang="zh-CN" altLang="en-US"/>
              <a:t>都是具有</a:t>
            </a:r>
            <a:r>
              <a:rPr kumimoji="0" lang="en-US" altLang="zh-CN"/>
              <a:t>40</a:t>
            </a:r>
            <a:r>
              <a:rPr kumimoji="0" lang="zh-CN" altLang="en-US"/>
              <a:t>条引出线的、采用双列直插式封装的集成电路芯片，其外部引脚如图所示。为减少芯片的引脚数，以减少体积，</a:t>
            </a:r>
            <a:r>
              <a:rPr kumimoji="0" lang="en-US" altLang="zh-CN"/>
              <a:t>8086</a:t>
            </a:r>
            <a:r>
              <a:rPr kumimoji="0" lang="zh-CN" altLang="en-US"/>
              <a:t>的许多引脚都具有双重定义和功能，采用分时复用方式工作，即在不同时刻，引脚上的信号具有不同的意义。引脚定义的方法大致可分为这样几种：</a:t>
            </a:r>
          </a:p>
          <a:p>
            <a:pPr eaLnBrk="1" hangingPunct="1"/>
            <a:r>
              <a:rPr kumimoji="0" lang="zh-CN" altLang="en-US"/>
              <a:t>    ①每根引脚只传送一种信息，如读信号线。</a:t>
            </a:r>
          </a:p>
          <a:p>
            <a:pPr eaLnBrk="1" hangingPunct="1"/>
            <a:r>
              <a:rPr kumimoji="0" lang="zh-CN" altLang="en-US"/>
              <a:t>    ②引脚电子的高低代表不同的信号，如，在为低电平时，表示当前访问的是存储器；为高电平时，则表示访问输入／输出接口。</a:t>
            </a:r>
          </a:p>
          <a:p>
            <a:pPr eaLnBrk="1" hangingPunct="1"/>
            <a:r>
              <a:rPr kumimoji="0" lang="zh-CN" altLang="en-US"/>
              <a:t>    ③不同的时间引脚传送不同的信息，即分时复用。如</a:t>
            </a:r>
            <a:r>
              <a:rPr kumimoji="0" lang="en-US" altLang="zh-CN"/>
              <a:t>AD0~ADl5</a:t>
            </a:r>
            <a:r>
              <a:rPr kumimoji="0" lang="zh-CN" altLang="en-US"/>
              <a:t>，在某一时刻传送地址的低</a:t>
            </a:r>
            <a:r>
              <a:rPr kumimoji="0" lang="en-US" altLang="zh-CN"/>
              <a:t>16</a:t>
            </a:r>
            <a:r>
              <a:rPr kumimoji="0" lang="zh-CN" altLang="en-US"/>
              <a:t>位信号；另一时刻则传送</a:t>
            </a:r>
            <a:r>
              <a:rPr kumimoji="0" lang="en-US" altLang="zh-CN"/>
              <a:t>16</a:t>
            </a:r>
            <a:r>
              <a:rPr kumimoji="0" lang="zh-CN" altLang="en-US"/>
              <a:t>位数据。</a:t>
            </a:r>
          </a:p>
          <a:p>
            <a:pPr eaLnBrk="1" hangingPunct="1"/>
            <a:r>
              <a:rPr kumimoji="0" lang="zh-CN" altLang="en-US"/>
              <a:t>    ④在引脚作为输入端或输出端时传送不同的信息。如端，作为输入端时，输入的是总线请求信号；为输出端时，则输出总线请求允许信号。</a:t>
            </a:r>
          </a:p>
          <a:p>
            <a:pPr eaLnBrk="1" hangingPunct="1"/>
            <a:r>
              <a:rPr kumimoji="0" lang="zh-CN" altLang="en-US"/>
              <a:t>    ⑤当</a:t>
            </a:r>
            <a:r>
              <a:rPr kumimoji="0" lang="en-US" altLang="zh-CN"/>
              <a:t>CPU</a:t>
            </a:r>
            <a:r>
              <a:rPr kumimoji="0" lang="zh-CN" altLang="en-US"/>
              <a:t>工作在不同模式时，引脚具有不同的名称和定义。</a:t>
            </a:r>
            <a:r>
              <a:rPr kumimoji="0" lang="en-US" altLang="zh-CN"/>
              <a:t>8086</a:t>
            </a:r>
            <a:r>
              <a:rPr kumimoji="0" lang="zh-CN" altLang="en-US"/>
              <a:t>微处理器有两种工作模式，最大模式和最小模式。两种工作模式下的引脚定义有一些区别，图</a:t>
            </a:r>
            <a:r>
              <a:rPr kumimoji="0" lang="en-US" altLang="zh-CN"/>
              <a:t>3.6</a:t>
            </a:r>
            <a:r>
              <a:rPr kumimoji="0" lang="zh-CN" altLang="en-US"/>
              <a:t>所示右边括号中的引脚名称就是</a:t>
            </a:r>
            <a:r>
              <a:rPr kumimoji="0" lang="en-US" altLang="zh-CN"/>
              <a:t>CPU</a:t>
            </a:r>
            <a:r>
              <a:rPr kumimoji="0" lang="zh-CN" altLang="en-US"/>
              <a:t>工作在最大模式时对应引脚的含义。如第</a:t>
            </a:r>
            <a:r>
              <a:rPr kumimoji="0" lang="en-US" altLang="zh-CN"/>
              <a:t>29</a:t>
            </a:r>
            <a:r>
              <a:rPr kumimoji="0" lang="zh-CN" altLang="en-US"/>
              <a:t>根引脚，在最小模式下的定义是写信号，而在最大模式下的定义则为总线封锁信号。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E5AFB4AB-537F-9B44-87B0-63EBA97AB9B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9A02EFA-879F-084C-B229-90E4A06DF182}" type="slidenum">
              <a:rPr lang="en-US" altLang="zh-CN" sz="1200" b="0" smtClean="0">
                <a:ea typeface="宋体" panose="02010600030101010101" pitchFamily="2" charset="-122"/>
              </a:rPr>
              <a:pPr/>
              <a:t>22</a:t>
            </a:fld>
            <a:endParaRPr lang="en-US" altLang="zh-CN" sz="1200" b="0">
              <a:ea typeface="宋体" panose="02010600030101010101" pitchFamily="2" charset="-122"/>
            </a:endParaRPr>
          </a:p>
        </p:txBody>
      </p:sp>
      <p:sp>
        <p:nvSpPr>
          <p:cNvPr id="55298" name="Rectangle 2">
            <a:extLst>
              <a:ext uri="{FF2B5EF4-FFF2-40B4-BE49-F238E27FC236}">
                <a16:creationId xmlns:a16="http://schemas.microsoft.com/office/drawing/2014/main" id="{B8F670DF-6DF9-8042-8A11-919A63B94030}"/>
              </a:ext>
            </a:extLst>
          </p:cNvPr>
          <p:cNvSpPr>
            <a:spLocks noGrp="1" noRot="1" noChangeAspect="1" noChangeArrowheads="1" noTextEdit="1"/>
          </p:cNvSpPr>
          <p:nvPr>
            <p:ph type="sldImg"/>
          </p:nvPr>
        </p:nvSpPr>
        <p:spPr>
          <a:ln/>
        </p:spPr>
      </p:sp>
      <p:sp>
        <p:nvSpPr>
          <p:cNvPr id="55299" name="Rectangle 3">
            <a:extLst>
              <a:ext uri="{FF2B5EF4-FFF2-40B4-BE49-F238E27FC236}">
                <a16:creationId xmlns:a16="http://schemas.microsoft.com/office/drawing/2014/main" id="{9A18B7C6-A412-AF49-AF57-701900FF4A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8086</a:t>
            </a:r>
            <a:r>
              <a:rPr kumimoji="0" lang="zh-CN" altLang="en-US"/>
              <a:t>和</a:t>
            </a:r>
            <a:r>
              <a:rPr kumimoji="0" lang="en-US" altLang="zh-CN"/>
              <a:t>8088</a:t>
            </a:r>
            <a:r>
              <a:rPr kumimoji="0" lang="zh-CN" altLang="en-US"/>
              <a:t>都是具有</a:t>
            </a:r>
            <a:r>
              <a:rPr kumimoji="0" lang="en-US" altLang="zh-CN"/>
              <a:t>40</a:t>
            </a:r>
            <a:r>
              <a:rPr kumimoji="0" lang="zh-CN" altLang="en-US"/>
              <a:t>条引出线的、采用双列直插式封装的集成电路芯片，其外部引脚如图所示。为减少芯片的引脚数，以减少体积，</a:t>
            </a:r>
            <a:r>
              <a:rPr kumimoji="0" lang="en-US" altLang="zh-CN"/>
              <a:t>8086</a:t>
            </a:r>
            <a:r>
              <a:rPr kumimoji="0" lang="zh-CN" altLang="en-US"/>
              <a:t>的许多引脚都具有双重定义和功能，采用分时复用方式工作，即在不同时刻，引脚上的信号具有不同的意义。引脚定义的方法大致可分为这样几种：</a:t>
            </a:r>
          </a:p>
          <a:p>
            <a:pPr eaLnBrk="1" hangingPunct="1"/>
            <a:r>
              <a:rPr kumimoji="0" lang="zh-CN" altLang="en-US"/>
              <a:t>    ①每根引脚只传送一种信息，如读信号线。</a:t>
            </a:r>
          </a:p>
          <a:p>
            <a:pPr eaLnBrk="1" hangingPunct="1"/>
            <a:r>
              <a:rPr kumimoji="0" lang="zh-CN" altLang="en-US"/>
              <a:t>    ②引脚电子的高低代表不同的信号，如，在为低电平时，表示当前访问的是存储器；为高电平时，则表示访问输入／输出接口。</a:t>
            </a:r>
          </a:p>
          <a:p>
            <a:pPr eaLnBrk="1" hangingPunct="1"/>
            <a:r>
              <a:rPr kumimoji="0" lang="zh-CN" altLang="en-US"/>
              <a:t>    ③不同的时间引脚传送不同的信息，即分时复用。如</a:t>
            </a:r>
            <a:r>
              <a:rPr kumimoji="0" lang="en-US" altLang="zh-CN"/>
              <a:t>AD0~ADl5</a:t>
            </a:r>
            <a:r>
              <a:rPr kumimoji="0" lang="zh-CN" altLang="en-US"/>
              <a:t>，在某一时刻传送地址的低</a:t>
            </a:r>
            <a:r>
              <a:rPr kumimoji="0" lang="en-US" altLang="zh-CN"/>
              <a:t>16</a:t>
            </a:r>
            <a:r>
              <a:rPr kumimoji="0" lang="zh-CN" altLang="en-US"/>
              <a:t>位信号；另一时刻则传送</a:t>
            </a:r>
            <a:r>
              <a:rPr kumimoji="0" lang="en-US" altLang="zh-CN"/>
              <a:t>16</a:t>
            </a:r>
            <a:r>
              <a:rPr kumimoji="0" lang="zh-CN" altLang="en-US"/>
              <a:t>位数据。</a:t>
            </a:r>
          </a:p>
          <a:p>
            <a:pPr eaLnBrk="1" hangingPunct="1"/>
            <a:r>
              <a:rPr kumimoji="0" lang="zh-CN" altLang="en-US"/>
              <a:t>    ④在引脚作为输入端或输出端时传送不同的信息。如端，作为输入端时，输入的是总线请求信号；为输出端时，则输出总线请求允许信号。</a:t>
            </a:r>
          </a:p>
          <a:p>
            <a:pPr eaLnBrk="1" hangingPunct="1"/>
            <a:r>
              <a:rPr kumimoji="0" lang="zh-CN" altLang="en-US"/>
              <a:t>    ⑤当</a:t>
            </a:r>
            <a:r>
              <a:rPr kumimoji="0" lang="en-US" altLang="zh-CN"/>
              <a:t>CPU</a:t>
            </a:r>
            <a:r>
              <a:rPr kumimoji="0" lang="zh-CN" altLang="en-US"/>
              <a:t>工作在不同模式时，引脚具有不同的名称和定义。</a:t>
            </a:r>
            <a:r>
              <a:rPr kumimoji="0" lang="en-US" altLang="zh-CN"/>
              <a:t>8086</a:t>
            </a:r>
            <a:r>
              <a:rPr kumimoji="0" lang="zh-CN" altLang="en-US"/>
              <a:t>微处理器有两种工作模式，最大模式和最小模式。两种工作模式下的引脚定义有一些区别，图</a:t>
            </a:r>
            <a:r>
              <a:rPr kumimoji="0" lang="en-US" altLang="zh-CN"/>
              <a:t>3.6</a:t>
            </a:r>
            <a:r>
              <a:rPr kumimoji="0" lang="zh-CN" altLang="en-US"/>
              <a:t>所示右边括号中的引脚名称就是</a:t>
            </a:r>
            <a:r>
              <a:rPr kumimoji="0" lang="en-US" altLang="zh-CN"/>
              <a:t>CPU</a:t>
            </a:r>
            <a:r>
              <a:rPr kumimoji="0" lang="zh-CN" altLang="en-US"/>
              <a:t>工作在最大模式时对应引脚的含义。如第</a:t>
            </a:r>
            <a:r>
              <a:rPr kumimoji="0" lang="en-US" altLang="zh-CN"/>
              <a:t>29</a:t>
            </a:r>
            <a:r>
              <a:rPr kumimoji="0" lang="zh-CN" altLang="en-US"/>
              <a:t>根引脚，在最小模式下的定义是写信号，而在最大模式下的定义则为总线封锁信号。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8BE6445A-987B-B941-A1AA-4BFBBBED9C4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1568D8F-5073-5C43-843E-3B0CC97FCC1A}" type="slidenum">
              <a:rPr lang="en-US" altLang="zh-CN" sz="1200" b="0" smtClean="0">
                <a:ea typeface="宋体" panose="02010600030101010101" pitchFamily="2" charset="-122"/>
              </a:rPr>
              <a:pPr/>
              <a:t>23</a:t>
            </a:fld>
            <a:endParaRPr lang="en-US" altLang="zh-CN" sz="1200" b="0">
              <a:ea typeface="宋体" panose="02010600030101010101" pitchFamily="2" charset="-122"/>
            </a:endParaRPr>
          </a:p>
        </p:txBody>
      </p:sp>
      <p:sp>
        <p:nvSpPr>
          <p:cNvPr id="57346" name="Rectangle 2">
            <a:extLst>
              <a:ext uri="{FF2B5EF4-FFF2-40B4-BE49-F238E27FC236}">
                <a16:creationId xmlns:a16="http://schemas.microsoft.com/office/drawing/2014/main" id="{64373CA2-D905-0142-B3AE-CACE0A0205AB}"/>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id="{367B6A48-2374-824B-9938-D3DB736A9F0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kumimoji="0" lang="zh-CN" altLang="en-US" b="1"/>
              <a:t>若存储器或</a:t>
            </a:r>
            <a:r>
              <a:rPr kumimoji="0" lang="en-US" altLang="zh-CN" b="1"/>
              <a:t>I/O</a:t>
            </a:r>
            <a:r>
              <a:rPr kumimoji="0" lang="zh-CN" altLang="en-US" b="1"/>
              <a:t>设备未准备好，则</a:t>
            </a:r>
            <a:r>
              <a:rPr kumimoji="0" lang="en-US" altLang="zh-CN" b="1"/>
              <a:t>READY</a:t>
            </a:r>
            <a:r>
              <a:rPr kumimoji="0" lang="zh-CN" altLang="en-US" b="1"/>
              <a:t>信号为低电平。</a:t>
            </a:r>
            <a:r>
              <a:rPr kumimoji="0" lang="en-US" altLang="zh-CN" b="1"/>
              <a:t>CPU</a:t>
            </a:r>
            <a:r>
              <a:rPr kumimoji="0" lang="zh-CN" altLang="en-US" b="1"/>
              <a:t>在</a:t>
            </a:r>
            <a:r>
              <a:rPr kumimoji="0" lang="en-US" altLang="zh-CN" b="1" i="1"/>
              <a:t>T</a:t>
            </a:r>
            <a:r>
              <a:rPr kumimoji="0" lang="en-US" altLang="zh-CN" b="1"/>
              <a:t>3</a:t>
            </a:r>
            <a:r>
              <a:rPr kumimoji="0" lang="zh-CN" altLang="en-US" b="1"/>
              <a:t>周期采样</a:t>
            </a:r>
            <a:r>
              <a:rPr kumimoji="0" lang="en-US" altLang="zh-CN" b="1"/>
              <a:t>READY</a:t>
            </a:r>
            <a:r>
              <a:rPr kumimoji="0" lang="zh-CN" altLang="en-US" b="1"/>
              <a:t>信号，若其为低电平，</a:t>
            </a:r>
            <a:r>
              <a:rPr kumimoji="0" lang="en-US" altLang="zh-CN" b="1"/>
              <a:t>CPU</a:t>
            </a:r>
            <a:r>
              <a:rPr kumimoji="0" lang="zh-CN" altLang="en-US" b="1"/>
              <a:t>自动插入等待周期</a:t>
            </a:r>
            <a:r>
              <a:rPr kumimoji="0" lang="en-US" altLang="zh-CN" b="1" i="1"/>
              <a:t>T</a:t>
            </a:r>
            <a:r>
              <a:rPr kumimoji="0" lang="en-US" altLang="zh-CN" b="1"/>
              <a:t>w(1</a:t>
            </a:r>
            <a:r>
              <a:rPr kumimoji="0" lang="zh-CN" altLang="en-US" b="1"/>
              <a:t>个或多个</a:t>
            </a:r>
            <a:r>
              <a:rPr kumimoji="0" lang="en-US" altLang="zh-CN" b="1"/>
              <a:t>)</a:t>
            </a:r>
            <a:r>
              <a:rPr kumimoji="0" lang="zh-CN" altLang="en-US" b="1"/>
              <a:t>，直到</a:t>
            </a:r>
            <a:r>
              <a:rPr kumimoji="0" lang="en-US" altLang="zh-CN" b="1"/>
              <a:t>READY</a:t>
            </a:r>
            <a:r>
              <a:rPr kumimoji="0" lang="zh-CN" altLang="en-US" b="1"/>
              <a:t>变为高电平后，</a:t>
            </a:r>
            <a:r>
              <a:rPr kumimoji="0" lang="en-US" altLang="zh-CN" b="1"/>
              <a:t>CPU</a:t>
            </a:r>
            <a:r>
              <a:rPr kumimoji="0" lang="zh-CN" altLang="en-US" b="1"/>
              <a:t>才脱离等待状态，完成数据传送过程。</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82913F77-5D56-0744-B064-5D9AF3CF380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F0F1C51-BE21-7049-889B-8D0BD2650968}" type="slidenum">
              <a:rPr lang="en-US" altLang="zh-CN" sz="1200" b="0" smtClean="0">
                <a:ea typeface="宋体" panose="02010600030101010101" pitchFamily="2" charset="-122"/>
              </a:rPr>
              <a:pPr/>
              <a:t>24</a:t>
            </a:fld>
            <a:endParaRPr lang="en-US" altLang="zh-CN" sz="1200" b="0">
              <a:ea typeface="宋体" panose="02010600030101010101" pitchFamily="2" charset="-122"/>
            </a:endParaRPr>
          </a:p>
        </p:txBody>
      </p:sp>
      <p:sp>
        <p:nvSpPr>
          <p:cNvPr id="59394" name="Rectangle 2">
            <a:extLst>
              <a:ext uri="{FF2B5EF4-FFF2-40B4-BE49-F238E27FC236}">
                <a16:creationId xmlns:a16="http://schemas.microsoft.com/office/drawing/2014/main" id="{1CD1D076-4D6F-F14E-91D7-F294C83C9608}"/>
              </a:ext>
            </a:extLst>
          </p:cNvPr>
          <p:cNvSpPr>
            <a:spLocks noGrp="1" noRot="1" noChangeAspect="1" noChangeArrowheads="1" noTextEdit="1"/>
          </p:cNvSpPr>
          <p:nvPr>
            <p:ph type="sldImg"/>
          </p:nvPr>
        </p:nvSpPr>
        <p:spPr>
          <a:ln/>
        </p:spPr>
      </p:sp>
      <p:sp>
        <p:nvSpPr>
          <p:cNvPr id="59395" name="Rectangle 3">
            <a:extLst>
              <a:ext uri="{FF2B5EF4-FFF2-40B4-BE49-F238E27FC236}">
                <a16:creationId xmlns:a16="http://schemas.microsoft.com/office/drawing/2014/main" id="{2DFC4E5D-6FD6-8247-B1F1-50B7BD8E0A0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kumimoji="0" lang="zh-CN" altLang="en-US" b="1"/>
              <a:t>若存储器或</a:t>
            </a:r>
            <a:r>
              <a:rPr kumimoji="0" lang="en-US" altLang="zh-CN" b="1"/>
              <a:t>I/O</a:t>
            </a:r>
            <a:r>
              <a:rPr kumimoji="0" lang="zh-CN" altLang="en-US" b="1"/>
              <a:t>设备未准备好，则</a:t>
            </a:r>
            <a:r>
              <a:rPr kumimoji="0" lang="en-US" altLang="zh-CN" b="1"/>
              <a:t>READY</a:t>
            </a:r>
            <a:r>
              <a:rPr kumimoji="0" lang="zh-CN" altLang="en-US" b="1"/>
              <a:t>信号为低电平。</a:t>
            </a:r>
            <a:r>
              <a:rPr kumimoji="0" lang="en-US" altLang="zh-CN" b="1"/>
              <a:t>CPU</a:t>
            </a:r>
            <a:r>
              <a:rPr kumimoji="0" lang="zh-CN" altLang="en-US" b="1"/>
              <a:t>在</a:t>
            </a:r>
            <a:r>
              <a:rPr kumimoji="0" lang="en-US" altLang="zh-CN" b="1" i="1"/>
              <a:t>T</a:t>
            </a:r>
            <a:r>
              <a:rPr kumimoji="0" lang="en-US" altLang="zh-CN" b="1"/>
              <a:t>3</a:t>
            </a:r>
            <a:r>
              <a:rPr kumimoji="0" lang="zh-CN" altLang="en-US" b="1"/>
              <a:t>周期采样</a:t>
            </a:r>
            <a:r>
              <a:rPr kumimoji="0" lang="en-US" altLang="zh-CN" b="1"/>
              <a:t>READY</a:t>
            </a:r>
            <a:r>
              <a:rPr kumimoji="0" lang="zh-CN" altLang="en-US" b="1"/>
              <a:t>信号，若其为低电平，</a:t>
            </a:r>
            <a:r>
              <a:rPr kumimoji="0" lang="en-US" altLang="zh-CN" b="1"/>
              <a:t>CPU</a:t>
            </a:r>
            <a:r>
              <a:rPr kumimoji="0" lang="zh-CN" altLang="en-US" b="1"/>
              <a:t>自动插入等待周期</a:t>
            </a:r>
            <a:r>
              <a:rPr kumimoji="0" lang="en-US" altLang="zh-CN" b="1" i="1"/>
              <a:t>T</a:t>
            </a:r>
            <a:r>
              <a:rPr kumimoji="0" lang="en-US" altLang="zh-CN" b="1"/>
              <a:t>w(1</a:t>
            </a:r>
            <a:r>
              <a:rPr kumimoji="0" lang="zh-CN" altLang="en-US" b="1"/>
              <a:t>个或多个</a:t>
            </a:r>
            <a:r>
              <a:rPr kumimoji="0" lang="en-US" altLang="zh-CN" b="1"/>
              <a:t>)</a:t>
            </a:r>
            <a:r>
              <a:rPr kumimoji="0" lang="zh-CN" altLang="en-US" b="1"/>
              <a:t>，直到</a:t>
            </a:r>
            <a:r>
              <a:rPr kumimoji="0" lang="en-US" altLang="zh-CN" b="1"/>
              <a:t>READY</a:t>
            </a:r>
            <a:r>
              <a:rPr kumimoji="0" lang="zh-CN" altLang="en-US" b="1"/>
              <a:t>变为高电平后，</a:t>
            </a:r>
            <a:r>
              <a:rPr kumimoji="0" lang="en-US" altLang="zh-CN" b="1"/>
              <a:t>CPU</a:t>
            </a:r>
            <a:r>
              <a:rPr kumimoji="0" lang="zh-CN" altLang="en-US" b="1"/>
              <a:t>才脱离等待状态，完成数据传送过程。</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38F51584-C607-F040-9D77-DAF6ABBDABF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33F8317-D34C-0C43-A80C-F7AF51EE1949}" type="slidenum">
              <a:rPr lang="en-US" altLang="zh-CN" sz="1200" b="0" smtClean="0">
                <a:ea typeface="宋体" panose="02010600030101010101" pitchFamily="2" charset="-122"/>
              </a:rPr>
              <a:pPr/>
              <a:t>25</a:t>
            </a:fld>
            <a:endParaRPr lang="en-US" altLang="zh-CN" sz="1200" b="0">
              <a:ea typeface="宋体" panose="02010600030101010101" pitchFamily="2" charset="-122"/>
            </a:endParaRPr>
          </a:p>
        </p:txBody>
      </p:sp>
      <p:sp>
        <p:nvSpPr>
          <p:cNvPr id="61442" name="Rectangle 2">
            <a:extLst>
              <a:ext uri="{FF2B5EF4-FFF2-40B4-BE49-F238E27FC236}">
                <a16:creationId xmlns:a16="http://schemas.microsoft.com/office/drawing/2014/main" id="{B79A379C-445D-894A-B596-C5D863E0DE06}"/>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id="{0743FBF4-7092-784A-B9C8-92D51D04A89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kumimoji="0" lang="en-US" altLang="zh-CN" b="1"/>
              <a:t>P141,BHE=0, A0=1</a:t>
            </a:r>
            <a:r>
              <a:rPr kumimoji="0" lang="zh-CN" altLang="en-US" b="1"/>
              <a:t>，读或写奇地址的一个字节，不是一个字。</a:t>
            </a:r>
            <a:endParaRPr kumimoji="0" lang="en-US" altLang="zh-CN" b="1"/>
          </a:p>
          <a:p>
            <a:pPr eaLnBrk="1" hangingPunct="1">
              <a:spcBef>
                <a:spcPct val="0"/>
              </a:spcBef>
            </a:pPr>
            <a:endParaRPr kumimoji="0" lang="en-US" altLang="zh-CN" b="1"/>
          </a:p>
          <a:p>
            <a:pPr eaLnBrk="1" hangingPunct="1">
              <a:spcBef>
                <a:spcPct val="0"/>
              </a:spcBef>
            </a:pPr>
            <a:r>
              <a:rPr kumimoji="0" lang="zh-CN" altLang="en-US" b="1"/>
              <a:t>对比</a:t>
            </a:r>
            <a:r>
              <a:rPr kumimoji="0" lang="en-US" altLang="zh-CN" b="1"/>
              <a:t>p149</a:t>
            </a:r>
            <a:endParaRPr kumimoji="0" lang="zh-CN" altLang="en-US" b="1"/>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a:extLst>
              <a:ext uri="{FF2B5EF4-FFF2-40B4-BE49-F238E27FC236}">
                <a16:creationId xmlns:a16="http://schemas.microsoft.com/office/drawing/2014/main" id="{5FBD873D-8BE5-5C46-A8C1-7E3CC9B8DC8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9E1B39F-FF03-084C-BF08-7205C498F66B}" type="slidenum">
              <a:rPr lang="en-US" altLang="zh-CN" sz="1200" b="0" smtClean="0">
                <a:ea typeface="宋体" panose="02010600030101010101" pitchFamily="2" charset="-122"/>
              </a:rPr>
              <a:pPr/>
              <a:t>26</a:t>
            </a:fld>
            <a:endParaRPr lang="en-US" altLang="zh-CN" sz="1200" b="0">
              <a:ea typeface="宋体" panose="02010600030101010101" pitchFamily="2" charset="-122"/>
            </a:endParaRPr>
          </a:p>
        </p:txBody>
      </p:sp>
      <p:sp>
        <p:nvSpPr>
          <p:cNvPr id="63490" name="Rectangle 2">
            <a:extLst>
              <a:ext uri="{FF2B5EF4-FFF2-40B4-BE49-F238E27FC236}">
                <a16:creationId xmlns:a16="http://schemas.microsoft.com/office/drawing/2014/main" id="{68F0D77F-81CB-404D-A59A-E8675552221C}"/>
              </a:ext>
            </a:extLst>
          </p:cNvPr>
          <p:cNvSpPr>
            <a:spLocks noGrp="1" noRot="1" noChangeAspect="1" noChangeArrowheads="1" noTextEdit="1"/>
          </p:cNvSpPr>
          <p:nvPr>
            <p:ph type="sldImg"/>
          </p:nvPr>
        </p:nvSpPr>
        <p:spPr>
          <a:ln/>
        </p:spPr>
      </p:sp>
      <p:sp>
        <p:nvSpPr>
          <p:cNvPr id="63491" name="Rectangle 3">
            <a:extLst>
              <a:ext uri="{FF2B5EF4-FFF2-40B4-BE49-F238E27FC236}">
                <a16:creationId xmlns:a16="http://schemas.microsoft.com/office/drawing/2014/main" id="{27A6B7CD-78E7-6344-8A1A-8E7305B10CE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kumimoji="0" lang="zh-CN" altLang="en-US" b="1"/>
              <a:t>中断响应输出端。当</a:t>
            </a:r>
            <a:r>
              <a:rPr kumimoji="0" lang="en-US" altLang="zh-CN" b="1"/>
              <a:t>CPU</a:t>
            </a:r>
            <a:r>
              <a:rPr kumimoji="0" lang="zh-CN" altLang="en-US" b="1"/>
              <a:t>响应从端输入的中断请求时，由端输出两个连续的负脉冲，可用做外部中断源的中断向量码的读选通信号。</a:t>
            </a:r>
          </a:p>
          <a:p>
            <a:pPr eaLnBrk="1" hangingPunct="1">
              <a:spcBef>
                <a:spcPct val="0"/>
              </a:spcBef>
            </a:pPr>
            <a:r>
              <a:rPr kumimoji="0" lang="zh-CN" altLang="en-US" b="1"/>
              <a:t>地址锁存允许信号，三态输出，高电平有效。当它为高电平时，表明</a:t>
            </a:r>
            <a:r>
              <a:rPr kumimoji="0" lang="en-US" altLang="zh-CN" b="1"/>
              <a:t>CPU</a:t>
            </a:r>
            <a:r>
              <a:rPr kumimoji="0" lang="zh-CN" altLang="en-US" b="1"/>
              <a:t>地址线上有有效地址。可利用它的下降沿将地址信号</a:t>
            </a:r>
            <a:r>
              <a:rPr kumimoji="0" lang="en-US" altLang="zh-CN" b="1"/>
              <a:t>A0~A19</a:t>
            </a:r>
            <a:r>
              <a:rPr kumimoji="0" lang="zh-CN" altLang="en-US" b="1"/>
              <a:t>和信号锁存到地址锁存器中。</a:t>
            </a:r>
          </a:p>
          <a:p>
            <a:pPr eaLnBrk="1" hangingPunct="1">
              <a:spcBef>
                <a:spcPct val="0"/>
              </a:spcBef>
            </a:pPr>
            <a:r>
              <a:rPr kumimoji="0" lang="zh-CN" altLang="en-US" b="1"/>
              <a:t>数据允许信号，三态，低电平有效。该信号有效时，表示数据总线上有有效数据。它在每次访问内存或</a:t>
            </a:r>
            <a:r>
              <a:rPr kumimoji="0" lang="en-US" altLang="zh-CN" b="1"/>
              <a:t>I</a:t>
            </a:r>
            <a:r>
              <a:rPr kumimoji="0" lang="zh-CN" altLang="en-US" b="1"/>
              <a:t>／</a:t>
            </a:r>
            <a:r>
              <a:rPr kumimoji="0" lang="en-US" altLang="zh-CN" b="1"/>
              <a:t>O</a:t>
            </a:r>
            <a:r>
              <a:rPr kumimoji="0" lang="zh-CN" altLang="en-US" b="1"/>
              <a:t>接口以及在中断响应期间有效。它常用做数据总线驱动器的片选信号。</a:t>
            </a:r>
          </a:p>
          <a:p>
            <a:pPr eaLnBrk="1" hangingPunct="1">
              <a:spcBef>
                <a:spcPct val="0"/>
              </a:spcBef>
            </a:pPr>
            <a:r>
              <a:rPr kumimoji="0" lang="zh-CN" altLang="en-US" b="1"/>
              <a:t>用于确定数据传送的方向。高电平时，</a:t>
            </a:r>
            <a:r>
              <a:rPr kumimoji="0" lang="en-US" altLang="zh-CN" b="1"/>
              <a:t>CPU</a:t>
            </a:r>
            <a:r>
              <a:rPr kumimoji="0" lang="zh-CN" altLang="en-US" b="1"/>
              <a:t>向存储器或</a:t>
            </a:r>
            <a:r>
              <a:rPr kumimoji="0" lang="en-US" altLang="zh-CN" b="1"/>
              <a:t>I</a:t>
            </a:r>
            <a:r>
              <a:rPr kumimoji="0" lang="zh-CN" altLang="en-US" b="1"/>
              <a:t>／</a:t>
            </a:r>
            <a:r>
              <a:rPr kumimoji="0" lang="en-US" altLang="zh-CN" b="1"/>
              <a:t>O</a:t>
            </a:r>
            <a:r>
              <a:rPr kumimoji="0" lang="zh-CN" altLang="en-US" b="1"/>
              <a:t>端口发送数据；低电平时，</a:t>
            </a:r>
            <a:r>
              <a:rPr kumimoji="0" lang="en-US" altLang="zh-CN" b="1"/>
              <a:t>CPU</a:t>
            </a:r>
            <a:r>
              <a:rPr kumimoji="0" lang="zh-CN" altLang="en-US" b="1"/>
              <a:t>从存储器或</a:t>
            </a:r>
            <a:r>
              <a:rPr kumimoji="0" lang="en-US" altLang="zh-CN" b="1"/>
              <a:t>I</a:t>
            </a:r>
            <a:r>
              <a:rPr kumimoji="0" lang="zh-CN" altLang="en-US" b="1"/>
              <a:t>／</a:t>
            </a:r>
            <a:r>
              <a:rPr kumimoji="0" lang="en-US" altLang="zh-CN" b="1"/>
              <a:t>O</a:t>
            </a:r>
            <a:r>
              <a:rPr kumimoji="0" lang="zh-CN" altLang="en-US" b="1"/>
              <a:t>接口接收数据。此信号用于控制总线收发器的传送方向。</a:t>
            </a:r>
          </a:p>
          <a:p>
            <a:pPr eaLnBrk="1" hangingPunct="1">
              <a:spcBef>
                <a:spcPct val="0"/>
              </a:spcBef>
            </a:pPr>
            <a:r>
              <a:rPr kumimoji="0" lang="zh-CN" altLang="en-US" b="1"/>
              <a:t>用来区分当前操作是访问存储器还是访问</a:t>
            </a:r>
            <a:r>
              <a:rPr kumimoji="0" lang="en-US" altLang="zh-CN" b="1"/>
              <a:t>I</a:t>
            </a:r>
            <a:r>
              <a:rPr kumimoji="0" lang="zh-CN" altLang="en-US" b="1"/>
              <a:t>／</a:t>
            </a:r>
            <a:r>
              <a:rPr kumimoji="0" lang="en-US" altLang="zh-CN" b="1"/>
              <a:t>O</a:t>
            </a:r>
            <a:r>
              <a:rPr kumimoji="0" lang="zh-CN" altLang="en-US" b="1"/>
              <a:t>端口。引脚输出为高电平时，表示访问存储器；为低电平时，则表示访问</a:t>
            </a:r>
            <a:r>
              <a:rPr kumimoji="0" lang="en-US" altLang="zh-CN" b="1"/>
              <a:t>I</a:t>
            </a:r>
            <a:r>
              <a:rPr kumimoji="0" lang="zh-CN" altLang="en-US" b="1"/>
              <a:t>／</a:t>
            </a:r>
            <a:r>
              <a:rPr kumimoji="0" lang="en-US" altLang="zh-CN" b="1"/>
              <a:t>O</a:t>
            </a:r>
            <a:r>
              <a:rPr kumimoji="0" lang="zh-CN" altLang="en-US" b="1"/>
              <a:t>端口。</a:t>
            </a:r>
          </a:p>
          <a:p>
            <a:pPr eaLnBrk="1" hangingPunct="1">
              <a:spcBef>
                <a:spcPct val="0"/>
              </a:spcBef>
            </a:pPr>
            <a:r>
              <a:rPr kumimoji="0" lang="zh-CN" altLang="en-US" b="1"/>
              <a:t>。当某一总线主控设备要占用系统总线时，通过此引脚向</a:t>
            </a:r>
            <a:r>
              <a:rPr kumimoji="0" lang="en-US" altLang="zh-CN" b="1"/>
              <a:t>CPU</a:t>
            </a:r>
            <a:r>
              <a:rPr kumimoji="0" lang="zh-CN" altLang="en-US" b="1"/>
              <a:t>提出请求。</a:t>
            </a:r>
          </a:p>
          <a:p>
            <a:pPr eaLnBrk="1" hangingPunct="1">
              <a:spcBef>
                <a:spcPct val="0"/>
              </a:spcBef>
            </a:pPr>
            <a:r>
              <a:rPr kumimoji="0" lang="zh-CN" altLang="en-US" b="1"/>
              <a:t>此引脚输出为低电平时，表示</a:t>
            </a:r>
            <a:r>
              <a:rPr kumimoji="0" lang="en-US" altLang="zh-CN" b="1"/>
              <a:t>CPU</a:t>
            </a:r>
            <a:r>
              <a:rPr kumimoji="0" lang="zh-CN" altLang="en-US" b="1"/>
              <a:t>正在对存储器或</a:t>
            </a:r>
            <a:r>
              <a:rPr kumimoji="0" lang="en-US" altLang="zh-CN" b="1"/>
              <a:t>I/O</a:t>
            </a:r>
            <a:r>
              <a:rPr kumimoji="0" lang="zh-CN" altLang="en-US" b="1"/>
              <a:t>端口进行写操作。</a:t>
            </a:r>
          </a:p>
          <a:p>
            <a:pPr eaLnBrk="1" hangingPunct="1">
              <a:spcBef>
                <a:spcPct val="0"/>
              </a:spcBef>
            </a:pPr>
            <a:r>
              <a:rPr kumimoji="0" lang="zh-CN" altLang="en-US" b="1"/>
              <a:t>这是</a:t>
            </a:r>
            <a:r>
              <a:rPr kumimoji="0" lang="en-US" altLang="zh-CN" b="1"/>
              <a:t>CPU</a:t>
            </a:r>
            <a:r>
              <a:rPr kumimoji="0" lang="zh-CN" altLang="en-US" b="1"/>
              <a:t>对</a:t>
            </a:r>
            <a:r>
              <a:rPr kumimoji="0" lang="en-US" altLang="zh-CN" b="1"/>
              <a:t>HOLD</a:t>
            </a:r>
            <a:r>
              <a:rPr kumimoji="0" lang="zh-CN" altLang="en-US" b="1"/>
              <a:t>请求的响应信号，当</a:t>
            </a:r>
            <a:r>
              <a:rPr kumimoji="0" lang="en-US" altLang="zh-CN" b="1"/>
              <a:t>CPU</a:t>
            </a:r>
            <a:r>
              <a:rPr kumimoji="0" lang="zh-CN" altLang="en-US" b="1"/>
              <a:t>收到有效的</a:t>
            </a:r>
            <a:r>
              <a:rPr kumimoji="0" lang="en-US" altLang="zh-CN" b="1"/>
              <a:t>HOLD</a:t>
            </a:r>
            <a:r>
              <a:rPr kumimoji="0" lang="zh-CN" altLang="en-US" b="1"/>
              <a:t>信号后，就会对其做出响应：一方面使</a:t>
            </a:r>
            <a:r>
              <a:rPr kumimoji="0" lang="en-US" altLang="zh-CN" b="1"/>
              <a:t>CPU</a:t>
            </a:r>
            <a:r>
              <a:rPr kumimoji="0" lang="zh-CN" altLang="en-US" b="1"/>
              <a:t>的所有三态输出的地址信号、数据信号和相应的控制信号变为高阻状态</a:t>
            </a:r>
            <a:r>
              <a:rPr kumimoji="0" lang="en-US" altLang="zh-CN" b="1"/>
              <a:t>(</a:t>
            </a:r>
            <a:r>
              <a:rPr kumimoji="0" lang="zh-CN" altLang="en-US" b="1"/>
              <a:t>浮动状态</a:t>
            </a:r>
            <a:r>
              <a:rPr kumimoji="0" lang="en-US" altLang="zh-CN" b="1"/>
              <a:t>)</a:t>
            </a:r>
            <a:r>
              <a:rPr kumimoji="0" lang="zh-CN" altLang="en-US" b="1"/>
              <a:t>；同时还输出一个有效的</a:t>
            </a:r>
            <a:r>
              <a:rPr kumimoji="0" lang="en-US" altLang="zh-CN" b="1"/>
              <a:t>HLDA</a:t>
            </a:r>
            <a:r>
              <a:rPr kumimoji="0" lang="zh-CN" altLang="en-US" b="1"/>
              <a:t>，表示处理器现在已放弃对总线的控制。当</a:t>
            </a:r>
            <a:r>
              <a:rPr kumimoji="0" lang="en-US" altLang="zh-CN" b="1"/>
              <a:t>CPU</a:t>
            </a:r>
            <a:r>
              <a:rPr kumimoji="0" lang="zh-CN" altLang="en-US" b="1"/>
              <a:t>检测到</a:t>
            </a:r>
            <a:r>
              <a:rPr kumimoji="0" lang="en-US" altLang="zh-CN" b="1"/>
              <a:t>HOLD</a:t>
            </a:r>
            <a:r>
              <a:rPr kumimoji="0" lang="zh-CN" altLang="en-US" b="1"/>
              <a:t>信号变低电平后，就立即使</a:t>
            </a:r>
            <a:r>
              <a:rPr kumimoji="0" lang="en-US" altLang="zh-CN" b="1"/>
              <a:t>HLDA</a:t>
            </a:r>
            <a:r>
              <a:rPr kumimoji="0" lang="zh-CN" altLang="en-US" b="1"/>
              <a:t>变低电平，同时恢复对总线的控制。</a:t>
            </a:r>
          </a:p>
          <a:p>
            <a:pPr eaLnBrk="1" hangingPunct="1">
              <a:spcBef>
                <a:spcPct val="0"/>
              </a:spcBef>
            </a:pPr>
            <a:endParaRPr kumimoji="0" lang="zh-CN" altLang="en-US" b="1"/>
          </a:p>
          <a:p>
            <a:pPr eaLnBrk="1" hangingPunct="1">
              <a:spcBef>
                <a:spcPct val="0"/>
              </a:spcBef>
            </a:pPr>
            <a:endParaRPr kumimoji="0" lang="zh-CN" altLang="en-US" b="1"/>
          </a:p>
          <a:p>
            <a:pPr eaLnBrk="1" hangingPunct="1">
              <a:spcBef>
                <a:spcPct val="0"/>
              </a:spcBef>
            </a:pPr>
            <a:endParaRPr kumimoji="0" lang="zh-CN" altLang="en-US" b="1"/>
          </a:p>
          <a:p>
            <a:pPr eaLnBrk="1" hangingPunct="1">
              <a:spcBef>
                <a:spcPct val="0"/>
              </a:spcBef>
            </a:pPr>
            <a:endParaRPr kumimoji="0" lang="en-US" altLang="zh-CN" b="1"/>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id="{AA130FCD-EAC8-BA44-8646-A23131A5129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AFE21A1-8254-634D-9D02-A81ED7D957C6}" type="slidenum">
              <a:rPr lang="en-US" altLang="zh-CN" sz="1200" b="0" smtClean="0">
                <a:ea typeface="宋体" panose="02010600030101010101" pitchFamily="2" charset="-122"/>
              </a:rPr>
              <a:pPr/>
              <a:t>27</a:t>
            </a:fld>
            <a:endParaRPr lang="en-US" altLang="zh-CN" sz="1200" b="0">
              <a:ea typeface="宋体" panose="02010600030101010101" pitchFamily="2" charset="-122"/>
            </a:endParaRPr>
          </a:p>
        </p:txBody>
      </p:sp>
      <p:sp>
        <p:nvSpPr>
          <p:cNvPr id="65538" name="Rectangle 2">
            <a:extLst>
              <a:ext uri="{FF2B5EF4-FFF2-40B4-BE49-F238E27FC236}">
                <a16:creationId xmlns:a16="http://schemas.microsoft.com/office/drawing/2014/main" id="{46208009-3CD5-4C40-B5B8-C2A5ECE19C6C}"/>
              </a:ext>
            </a:extLst>
          </p:cNvPr>
          <p:cNvSpPr>
            <a:spLocks noGrp="1" noRot="1" noChangeAspect="1" noChangeArrowheads="1" noTextEdit="1"/>
          </p:cNvSpPr>
          <p:nvPr>
            <p:ph type="sldImg"/>
          </p:nvPr>
        </p:nvSpPr>
        <p:spPr>
          <a:ln/>
        </p:spPr>
      </p:sp>
      <p:sp>
        <p:nvSpPr>
          <p:cNvPr id="65539" name="Rectangle 3">
            <a:extLst>
              <a:ext uri="{FF2B5EF4-FFF2-40B4-BE49-F238E27FC236}">
                <a16:creationId xmlns:a16="http://schemas.microsoft.com/office/drawing/2014/main" id="{00E59ADE-D96C-8143-967A-FD843EB3AF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kumimoji="0" lang="zh-CN" altLang="en-US" b="1"/>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a:extLst>
              <a:ext uri="{FF2B5EF4-FFF2-40B4-BE49-F238E27FC236}">
                <a16:creationId xmlns:a16="http://schemas.microsoft.com/office/drawing/2014/main" id="{5FF5B258-82D9-1C49-BE3B-841B09C4135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53F0D21-7C86-E149-8A18-BA62BC821C76}" type="slidenum">
              <a:rPr lang="en-US" altLang="zh-CN" sz="1200" b="0" smtClean="0">
                <a:ea typeface="宋体" panose="02010600030101010101" pitchFamily="2" charset="-122"/>
              </a:rPr>
              <a:pPr/>
              <a:t>28</a:t>
            </a:fld>
            <a:endParaRPr lang="en-US" altLang="zh-CN" sz="1200" b="0">
              <a:ea typeface="宋体" panose="02010600030101010101" pitchFamily="2" charset="-122"/>
            </a:endParaRPr>
          </a:p>
        </p:txBody>
      </p:sp>
      <p:sp>
        <p:nvSpPr>
          <p:cNvPr id="67586" name="Rectangle 2">
            <a:extLst>
              <a:ext uri="{FF2B5EF4-FFF2-40B4-BE49-F238E27FC236}">
                <a16:creationId xmlns:a16="http://schemas.microsoft.com/office/drawing/2014/main" id="{088E8140-BBEE-7E4E-926A-32A4E2105AF6}"/>
              </a:ext>
            </a:extLst>
          </p:cNvPr>
          <p:cNvSpPr>
            <a:spLocks noGrp="1" noRot="1" noChangeAspect="1" noChangeArrowheads="1" noTextEdit="1"/>
          </p:cNvSpPr>
          <p:nvPr>
            <p:ph type="sldImg"/>
          </p:nvPr>
        </p:nvSpPr>
        <p:spPr>
          <a:ln/>
        </p:spPr>
      </p:sp>
      <p:sp>
        <p:nvSpPr>
          <p:cNvPr id="67587" name="Rectangle 3">
            <a:extLst>
              <a:ext uri="{FF2B5EF4-FFF2-40B4-BE49-F238E27FC236}">
                <a16:creationId xmlns:a16="http://schemas.microsoft.com/office/drawing/2014/main" id="{17CF12DA-A4C5-3B44-B9EB-7CE34672DC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a:extLst>
              <a:ext uri="{FF2B5EF4-FFF2-40B4-BE49-F238E27FC236}">
                <a16:creationId xmlns:a16="http://schemas.microsoft.com/office/drawing/2014/main" id="{16E1E919-67EA-7243-8531-D9A9D4DC74B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4B739CC-F033-944A-B57D-CC5134174D72}" type="slidenum">
              <a:rPr lang="en-US" altLang="zh-CN" sz="1200" b="0" smtClean="0">
                <a:ea typeface="宋体" panose="02010600030101010101" pitchFamily="2" charset="-122"/>
              </a:rPr>
              <a:pPr/>
              <a:t>29</a:t>
            </a:fld>
            <a:endParaRPr lang="en-US" altLang="zh-CN" sz="1200" b="0">
              <a:ea typeface="宋体" panose="02010600030101010101" pitchFamily="2" charset="-122"/>
            </a:endParaRPr>
          </a:p>
        </p:txBody>
      </p:sp>
      <p:sp>
        <p:nvSpPr>
          <p:cNvPr id="69634" name="Rectangle 2">
            <a:extLst>
              <a:ext uri="{FF2B5EF4-FFF2-40B4-BE49-F238E27FC236}">
                <a16:creationId xmlns:a16="http://schemas.microsoft.com/office/drawing/2014/main" id="{0A0EE639-AADE-8449-83E0-283646014FE7}"/>
              </a:ext>
            </a:extLst>
          </p:cNvPr>
          <p:cNvSpPr>
            <a:spLocks noGrp="1" noRot="1" noChangeAspect="1" noChangeArrowheads="1" noTextEdit="1"/>
          </p:cNvSpPr>
          <p:nvPr>
            <p:ph type="sldImg"/>
          </p:nvPr>
        </p:nvSpPr>
        <p:spPr>
          <a:ln/>
        </p:spPr>
      </p:sp>
      <p:sp>
        <p:nvSpPr>
          <p:cNvPr id="69635" name="Rectangle 3">
            <a:extLst>
              <a:ext uri="{FF2B5EF4-FFF2-40B4-BE49-F238E27FC236}">
                <a16:creationId xmlns:a16="http://schemas.microsoft.com/office/drawing/2014/main" id="{3B9D5F2B-83FE-4744-8C7D-DAAD1429383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a:extLst>
              <a:ext uri="{FF2B5EF4-FFF2-40B4-BE49-F238E27FC236}">
                <a16:creationId xmlns:a16="http://schemas.microsoft.com/office/drawing/2014/main" id="{802EF644-7048-F54D-B494-CDDD02CF343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C7F73EB-6C5D-0E44-97CF-51943775323F}" type="slidenum">
              <a:rPr lang="en-US" altLang="zh-CN" sz="1200" b="0" smtClean="0">
                <a:ea typeface="宋体" panose="02010600030101010101" pitchFamily="2" charset="-122"/>
              </a:rPr>
              <a:pPr/>
              <a:t>3</a:t>
            </a:fld>
            <a:endParaRPr lang="en-US" altLang="zh-CN" sz="1200" b="0">
              <a:ea typeface="宋体" panose="02010600030101010101" pitchFamily="2" charset="-122"/>
            </a:endParaRPr>
          </a:p>
        </p:txBody>
      </p:sp>
      <p:sp>
        <p:nvSpPr>
          <p:cNvPr id="16386" name="Rectangle 2">
            <a:extLst>
              <a:ext uri="{FF2B5EF4-FFF2-40B4-BE49-F238E27FC236}">
                <a16:creationId xmlns:a16="http://schemas.microsoft.com/office/drawing/2014/main" id="{97FE5396-90FB-0142-817C-88A7E7453448}"/>
              </a:ext>
            </a:extLst>
          </p:cNvPr>
          <p:cNvSpPr>
            <a:spLocks noGrp="1" noRot="1" noChangeAspect="1" noChangeArrowheads="1" noTextEdit="1"/>
          </p:cNvSpPr>
          <p:nvPr>
            <p:ph type="sldImg"/>
          </p:nvPr>
        </p:nvSpPr>
        <p:spPr>
          <a:ln/>
        </p:spPr>
      </p:sp>
      <p:sp>
        <p:nvSpPr>
          <p:cNvPr id="16387" name="Rectangle 3">
            <a:extLst>
              <a:ext uri="{FF2B5EF4-FFF2-40B4-BE49-F238E27FC236}">
                <a16:creationId xmlns:a16="http://schemas.microsoft.com/office/drawing/2014/main" id="{D9DA15D1-21A4-C24B-91BE-66C043B2480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b="1"/>
              <a:t>8086</a:t>
            </a:r>
            <a:r>
              <a:rPr kumimoji="0" lang="zh-CN" altLang="en-US" b="1"/>
              <a:t>／</a:t>
            </a:r>
            <a:r>
              <a:rPr kumimoji="0" lang="en-US" altLang="zh-CN" b="1"/>
              <a:t>8088</a:t>
            </a:r>
            <a:r>
              <a:rPr kumimoji="0" lang="zh-CN" altLang="en-US" b="1"/>
              <a:t>与</a:t>
            </a:r>
            <a:r>
              <a:rPr kumimoji="0" lang="en-US" altLang="zh-CN" b="1"/>
              <a:t>8080</a:t>
            </a:r>
            <a:r>
              <a:rPr kumimoji="0" lang="zh-CN" altLang="en-US" b="1"/>
              <a:t>的最重要的区别是采用了流水线技术。尽管在这方面还不能与现在新型的</a:t>
            </a:r>
            <a:r>
              <a:rPr kumimoji="0" lang="en-US" altLang="zh-CN" b="1"/>
              <a:t>CPU(</a:t>
            </a:r>
            <a:r>
              <a:rPr kumimoji="0" lang="zh-CN" altLang="en-US" b="1"/>
              <a:t>如</a:t>
            </a:r>
            <a:r>
              <a:rPr kumimoji="0" lang="en-US" altLang="zh-CN" b="1"/>
              <a:t>Pentium</a:t>
            </a:r>
            <a:r>
              <a:rPr kumimoji="0" lang="zh-CN" altLang="en-US" b="1"/>
              <a:t>、</a:t>
            </a:r>
            <a:r>
              <a:rPr kumimoji="0" lang="en-US" altLang="zh-CN" b="1"/>
              <a:t>K7</a:t>
            </a:r>
            <a:r>
              <a:rPr kumimoji="0" lang="zh-CN" altLang="en-US" b="1"/>
              <a:t>等</a:t>
            </a:r>
            <a:r>
              <a:rPr kumimoji="0" lang="en-US" altLang="zh-CN" b="1"/>
              <a:t>)</a:t>
            </a:r>
            <a:r>
              <a:rPr kumimoji="0" lang="zh-CN" altLang="en-US" b="1"/>
              <a:t>相比，但由于是它首先在微处理器中采用流水线结构技术的，从而使它成为</a:t>
            </a:r>
            <a:r>
              <a:rPr kumimoji="0" lang="en-US" altLang="zh-CN" b="1"/>
              <a:t>CPU</a:t>
            </a:r>
            <a:r>
              <a:rPr kumimoji="0" lang="zh-CN" altLang="en-US" b="1"/>
              <a:t>发展史上的一个里程碑。</a:t>
            </a:r>
          </a:p>
          <a:p>
            <a:pPr eaLnBrk="1" hangingPunct="1"/>
            <a:r>
              <a:rPr kumimoji="0" lang="zh-CN" altLang="en-US" b="1"/>
              <a:t>    在程序执行过程中，</a:t>
            </a:r>
            <a:r>
              <a:rPr kumimoji="0" lang="en-US" altLang="zh-CN" b="1"/>
              <a:t>CPU</a:t>
            </a:r>
            <a:r>
              <a:rPr kumimoji="0" lang="zh-CN" altLang="en-US" b="1"/>
              <a:t>有规律地重复执行以下步骤：</a:t>
            </a:r>
          </a:p>
          <a:p>
            <a:pPr eaLnBrk="1" hangingPunct="1"/>
            <a:r>
              <a:rPr kumimoji="0" lang="zh-CN" altLang="en-US" b="1"/>
              <a:t>    ①从存储器中取一条指令；</a:t>
            </a:r>
          </a:p>
          <a:p>
            <a:pPr eaLnBrk="1" hangingPunct="1"/>
            <a:r>
              <a:rPr kumimoji="0" lang="zh-CN" altLang="en-US" b="1"/>
              <a:t>    ②指令译码；</a:t>
            </a:r>
          </a:p>
          <a:p>
            <a:pPr eaLnBrk="1" hangingPunct="1"/>
            <a:r>
              <a:rPr kumimoji="0" lang="zh-CN" altLang="en-US" b="1"/>
              <a:t>    ③读取操作数</a:t>
            </a:r>
            <a:r>
              <a:rPr kumimoji="0" lang="en-US" altLang="zh-CN" b="1"/>
              <a:t>(</a:t>
            </a:r>
            <a:r>
              <a:rPr kumimoji="0" lang="zh-CN" altLang="en-US" b="1"/>
              <a:t>如果需要</a:t>
            </a:r>
            <a:r>
              <a:rPr kumimoji="0" lang="en-US" altLang="zh-CN" b="1"/>
              <a:t>)</a:t>
            </a:r>
            <a:r>
              <a:rPr kumimoji="0" lang="zh-CN" altLang="en-US" b="1"/>
              <a:t>；</a:t>
            </a:r>
          </a:p>
          <a:p>
            <a:pPr eaLnBrk="1" hangingPunct="1"/>
            <a:r>
              <a:rPr kumimoji="0" lang="zh-CN" altLang="en-US" b="1"/>
              <a:t>    ④执行指令；</a:t>
            </a:r>
          </a:p>
          <a:p>
            <a:pPr eaLnBrk="1" hangingPunct="1"/>
            <a:r>
              <a:rPr kumimoji="0" lang="zh-CN" altLang="en-US" b="1"/>
              <a:t>    ⑤存放结果</a:t>
            </a:r>
            <a:r>
              <a:rPr kumimoji="0" lang="en-US" altLang="zh-CN" b="1"/>
              <a:t>(</a:t>
            </a:r>
            <a:r>
              <a:rPr kumimoji="0" lang="zh-CN" altLang="en-US" b="1"/>
              <a:t>如果必要</a:t>
            </a:r>
            <a:r>
              <a:rPr kumimoji="0" lang="en-US" altLang="zh-CN" b="1"/>
              <a:t>)</a:t>
            </a:r>
            <a:r>
              <a:rPr kumimoji="0" lang="zh-CN" altLang="en-US" b="1"/>
              <a: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a:extLst>
              <a:ext uri="{FF2B5EF4-FFF2-40B4-BE49-F238E27FC236}">
                <a16:creationId xmlns:a16="http://schemas.microsoft.com/office/drawing/2014/main" id="{63C48F37-C926-4B4D-8F9D-5C54CAEA9FE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1136A8E-EC75-BD48-9B13-59C5240CA8C1}" type="slidenum">
              <a:rPr lang="en-US" altLang="zh-CN" sz="1200" b="0" smtClean="0">
                <a:ea typeface="宋体" panose="02010600030101010101" pitchFamily="2" charset="-122"/>
              </a:rPr>
              <a:pPr/>
              <a:t>30</a:t>
            </a:fld>
            <a:endParaRPr lang="en-US" altLang="zh-CN" sz="1200" b="0">
              <a:ea typeface="宋体" panose="02010600030101010101" pitchFamily="2" charset="-122"/>
            </a:endParaRPr>
          </a:p>
        </p:txBody>
      </p:sp>
      <p:sp>
        <p:nvSpPr>
          <p:cNvPr id="71682" name="Rectangle 2">
            <a:extLst>
              <a:ext uri="{FF2B5EF4-FFF2-40B4-BE49-F238E27FC236}">
                <a16:creationId xmlns:a16="http://schemas.microsoft.com/office/drawing/2014/main" id="{66E0B619-F39A-C84B-9170-42951E8E886C}"/>
              </a:ext>
            </a:extLst>
          </p:cNvPr>
          <p:cNvSpPr>
            <a:spLocks noGrp="1" noRot="1" noChangeAspect="1" noChangeArrowheads="1" noTextEdit="1"/>
          </p:cNvSpPr>
          <p:nvPr>
            <p:ph type="sldImg"/>
          </p:nvPr>
        </p:nvSpPr>
        <p:spPr>
          <a:ln/>
        </p:spPr>
      </p:sp>
      <p:sp>
        <p:nvSpPr>
          <p:cNvPr id="71683" name="Rectangle 3">
            <a:extLst>
              <a:ext uri="{FF2B5EF4-FFF2-40B4-BE49-F238E27FC236}">
                <a16:creationId xmlns:a16="http://schemas.microsoft.com/office/drawing/2014/main" id="{B0E94C77-78CF-214E-8992-26AC1CAF182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a:extLst>
              <a:ext uri="{FF2B5EF4-FFF2-40B4-BE49-F238E27FC236}">
                <a16:creationId xmlns:a16="http://schemas.microsoft.com/office/drawing/2014/main" id="{E6DC0517-41DC-1E43-83EC-7FC055BED0B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4AD0E04-89CE-1C49-A8A4-F5377FB06417}" type="slidenum">
              <a:rPr lang="en-US" altLang="zh-CN" sz="1200" b="0" smtClean="0">
                <a:ea typeface="宋体" panose="02010600030101010101" pitchFamily="2" charset="-122"/>
              </a:rPr>
              <a:pPr/>
              <a:t>31</a:t>
            </a:fld>
            <a:endParaRPr lang="en-US" altLang="zh-CN" sz="1200" b="0">
              <a:ea typeface="宋体" panose="02010600030101010101" pitchFamily="2" charset="-122"/>
            </a:endParaRPr>
          </a:p>
        </p:txBody>
      </p:sp>
      <p:sp>
        <p:nvSpPr>
          <p:cNvPr id="73730" name="Rectangle 2">
            <a:extLst>
              <a:ext uri="{FF2B5EF4-FFF2-40B4-BE49-F238E27FC236}">
                <a16:creationId xmlns:a16="http://schemas.microsoft.com/office/drawing/2014/main" id="{19AF4C39-E24A-FC46-B3DE-CECA5F5723F5}"/>
              </a:ext>
            </a:extLst>
          </p:cNvPr>
          <p:cNvSpPr>
            <a:spLocks noGrp="1" noRot="1" noChangeAspect="1" noChangeArrowheads="1" noTextEdit="1"/>
          </p:cNvSpPr>
          <p:nvPr>
            <p:ph type="sldImg"/>
          </p:nvPr>
        </p:nvSpPr>
        <p:spPr>
          <a:ln/>
        </p:spPr>
      </p:sp>
      <p:sp>
        <p:nvSpPr>
          <p:cNvPr id="73731" name="Rectangle 3">
            <a:extLst>
              <a:ext uri="{FF2B5EF4-FFF2-40B4-BE49-F238E27FC236}">
                <a16:creationId xmlns:a16="http://schemas.microsoft.com/office/drawing/2014/main" id="{B5B73B03-122B-E54C-8E0A-41D6BA30049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9FEDBF81-BC6D-5B44-87A5-2DD12E9653F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F6A9CAA-B621-054E-801E-97A24910312B}" type="slidenum">
              <a:rPr lang="en-US" altLang="zh-CN" sz="1200" b="0" smtClean="0">
                <a:ea typeface="宋体" panose="02010600030101010101" pitchFamily="2" charset="-122"/>
              </a:rPr>
              <a:pPr/>
              <a:t>32</a:t>
            </a:fld>
            <a:endParaRPr lang="en-US" altLang="zh-CN" sz="1200" b="0">
              <a:ea typeface="宋体" panose="02010600030101010101" pitchFamily="2" charset="-122"/>
            </a:endParaRPr>
          </a:p>
        </p:txBody>
      </p:sp>
      <p:sp>
        <p:nvSpPr>
          <p:cNvPr id="75778" name="Rectangle 2">
            <a:extLst>
              <a:ext uri="{FF2B5EF4-FFF2-40B4-BE49-F238E27FC236}">
                <a16:creationId xmlns:a16="http://schemas.microsoft.com/office/drawing/2014/main" id="{E8627034-04E4-3143-837D-5F71B6F609BE}"/>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17904024-734B-9549-9A91-FE0CDD8EE76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2AAA6593-A3A4-6F4C-ABDC-2EF6051801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800BECA-3190-DC4B-B803-9E3D32627F23}" type="slidenum">
              <a:rPr lang="en-US" altLang="zh-CN" sz="1200" b="0" smtClean="0">
                <a:ea typeface="宋体" panose="02010600030101010101" pitchFamily="2" charset="-122"/>
              </a:rPr>
              <a:pPr/>
              <a:t>33</a:t>
            </a:fld>
            <a:endParaRPr lang="en-US" altLang="zh-CN" sz="1200" b="0">
              <a:ea typeface="宋体" panose="02010600030101010101" pitchFamily="2" charset="-122"/>
            </a:endParaRPr>
          </a:p>
        </p:txBody>
      </p:sp>
      <p:sp>
        <p:nvSpPr>
          <p:cNvPr id="77826" name="Rectangle 2">
            <a:extLst>
              <a:ext uri="{FF2B5EF4-FFF2-40B4-BE49-F238E27FC236}">
                <a16:creationId xmlns:a16="http://schemas.microsoft.com/office/drawing/2014/main" id="{CC4201AA-A7C0-F844-B380-269A88E70E82}"/>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8BB7C005-A077-104B-96FF-D0BABE719B3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4FCBA513-B5B9-A741-B2FB-027563EA416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8D18F70-8D2B-1D48-BF38-28CDEE2CCE25}" type="slidenum">
              <a:rPr lang="en-US" altLang="zh-CN" sz="1200" b="0" smtClean="0">
                <a:ea typeface="宋体" panose="02010600030101010101" pitchFamily="2" charset="-122"/>
              </a:rPr>
              <a:pPr/>
              <a:t>34</a:t>
            </a:fld>
            <a:endParaRPr lang="en-US" altLang="zh-CN" sz="1200" b="0">
              <a:ea typeface="宋体" panose="02010600030101010101" pitchFamily="2" charset="-122"/>
            </a:endParaRPr>
          </a:p>
        </p:txBody>
      </p:sp>
      <p:sp>
        <p:nvSpPr>
          <p:cNvPr id="79874" name="Rectangle 2">
            <a:extLst>
              <a:ext uri="{FF2B5EF4-FFF2-40B4-BE49-F238E27FC236}">
                <a16:creationId xmlns:a16="http://schemas.microsoft.com/office/drawing/2014/main" id="{73AE9F49-4C1A-A04E-9B50-341BA3815466}"/>
              </a:ext>
            </a:extLst>
          </p:cNvPr>
          <p:cNvSpPr>
            <a:spLocks noGrp="1" noRot="1" noChangeAspect="1" noChangeArrowheads="1" noTextEdit="1"/>
          </p:cNvSpPr>
          <p:nvPr>
            <p:ph type="sldImg"/>
          </p:nvPr>
        </p:nvSpPr>
        <p:spPr>
          <a:ln/>
        </p:spPr>
      </p:sp>
      <p:sp>
        <p:nvSpPr>
          <p:cNvPr id="79875" name="Rectangle 3">
            <a:extLst>
              <a:ext uri="{FF2B5EF4-FFF2-40B4-BE49-F238E27FC236}">
                <a16:creationId xmlns:a16="http://schemas.microsoft.com/office/drawing/2014/main" id="{FBE374A4-8040-DC45-B762-45A2372B14D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B72B5590-FF34-3A48-B5D6-51AF279105C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70B831C-14C5-1A42-A8B2-E5984AD70695}" type="slidenum">
              <a:rPr lang="en-US" altLang="zh-CN" sz="1200" b="0" smtClean="0">
                <a:ea typeface="宋体" panose="02010600030101010101" pitchFamily="2" charset="-122"/>
              </a:rPr>
              <a:pPr/>
              <a:t>35</a:t>
            </a:fld>
            <a:endParaRPr lang="en-US" altLang="zh-CN" sz="1200" b="0">
              <a:ea typeface="宋体" panose="02010600030101010101" pitchFamily="2" charset="-122"/>
            </a:endParaRPr>
          </a:p>
        </p:txBody>
      </p:sp>
      <p:sp>
        <p:nvSpPr>
          <p:cNvPr id="81922" name="Rectangle 2">
            <a:extLst>
              <a:ext uri="{FF2B5EF4-FFF2-40B4-BE49-F238E27FC236}">
                <a16:creationId xmlns:a16="http://schemas.microsoft.com/office/drawing/2014/main" id="{DC980AEB-9567-5D41-92F1-F590E02ACADC}"/>
              </a:ext>
            </a:extLst>
          </p:cNvPr>
          <p:cNvSpPr>
            <a:spLocks noGrp="1" noRot="1" noChangeAspect="1" noChangeArrowheads="1" noTextEdit="1"/>
          </p:cNvSpPr>
          <p:nvPr>
            <p:ph type="sldImg"/>
          </p:nvPr>
        </p:nvSpPr>
        <p:spPr>
          <a:ln/>
        </p:spPr>
      </p:sp>
      <p:sp>
        <p:nvSpPr>
          <p:cNvPr id="81923" name="Rectangle 3">
            <a:extLst>
              <a:ext uri="{FF2B5EF4-FFF2-40B4-BE49-F238E27FC236}">
                <a16:creationId xmlns:a16="http://schemas.microsoft.com/office/drawing/2014/main" id="{E9A86AD3-1BDD-224E-AB8C-6D5ADEA77F9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A13F1122-8AC3-D54D-86A5-9C7159CCF5A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F0BE064-1E1D-624B-A3E6-3008A809231B}" type="slidenum">
              <a:rPr lang="en-US" altLang="zh-CN" sz="1200" b="0" smtClean="0">
                <a:ea typeface="宋体" panose="02010600030101010101" pitchFamily="2" charset="-122"/>
              </a:rPr>
              <a:pPr/>
              <a:t>36</a:t>
            </a:fld>
            <a:endParaRPr lang="en-US" altLang="zh-CN" sz="1200" b="0">
              <a:ea typeface="宋体" panose="02010600030101010101" pitchFamily="2" charset="-122"/>
            </a:endParaRPr>
          </a:p>
        </p:txBody>
      </p:sp>
      <p:sp>
        <p:nvSpPr>
          <p:cNvPr id="83970" name="Rectangle 2">
            <a:extLst>
              <a:ext uri="{FF2B5EF4-FFF2-40B4-BE49-F238E27FC236}">
                <a16:creationId xmlns:a16="http://schemas.microsoft.com/office/drawing/2014/main" id="{05515582-4625-EE4C-B8BE-7788AF1E0F36}"/>
              </a:ext>
            </a:extLst>
          </p:cNvPr>
          <p:cNvSpPr>
            <a:spLocks noGrp="1" noRot="1" noChangeAspect="1" noChangeArrowheads="1" noTextEdit="1"/>
          </p:cNvSpPr>
          <p:nvPr>
            <p:ph type="sldImg"/>
          </p:nvPr>
        </p:nvSpPr>
        <p:spPr>
          <a:ln/>
        </p:spPr>
      </p:sp>
      <p:sp>
        <p:nvSpPr>
          <p:cNvPr id="83971" name="Rectangle 3">
            <a:extLst>
              <a:ext uri="{FF2B5EF4-FFF2-40B4-BE49-F238E27FC236}">
                <a16:creationId xmlns:a16="http://schemas.microsoft.com/office/drawing/2014/main" id="{6378BEF7-413F-6C4F-B456-1504F5388CD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a:extLst>
              <a:ext uri="{FF2B5EF4-FFF2-40B4-BE49-F238E27FC236}">
                <a16:creationId xmlns:a16="http://schemas.microsoft.com/office/drawing/2014/main" id="{B17BEC3B-102D-9B45-82CC-9E8D5192813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576A40D-64C6-5040-849E-7211FB33E5E7}" type="slidenum">
              <a:rPr lang="en-US" altLang="zh-CN" sz="1200" b="0" smtClean="0">
                <a:ea typeface="宋体" panose="02010600030101010101" pitchFamily="2" charset="-122"/>
              </a:rPr>
              <a:pPr/>
              <a:t>37</a:t>
            </a:fld>
            <a:endParaRPr lang="en-US" altLang="zh-CN" sz="1200" b="0">
              <a:ea typeface="宋体" panose="02010600030101010101" pitchFamily="2" charset="-122"/>
            </a:endParaRPr>
          </a:p>
        </p:txBody>
      </p:sp>
      <p:sp>
        <p:nvSpPr>
          <p:cNvPr id="86018" name="Rectangle 2">
            <a:extLst>
              <a:ext uri="{FF2B5EF4-FFF2-40B4-BE49-F238E27FC236}">
                <a16:creationId xmlns:a16="http://schemas.microsoft.com/office/drawing/2014/main" id="{5C41CF95-6125-9948-95B6-2597FCF11516}"/>
              </a:ext>
            </a:extLst>
          </p:cNvPr>
          <p:cNvSpPr>
            <a:spLocks noGrp="1" noRot="1" noChangeAspect="1" noChangeArrowheads="1" noTextEdit="1"/>
          </p:cNvSpPr>
          <p:nvPr>
            <p:ph type="sldImg"/>
          </p:nvPr>
        </p:nvSpPr>
        <p:spPr>
          <a:ln/>
        </p:spPr>
      </p:sp>
      <p:sp>
        <p:nvSpPr>
          <p:cNvPr id="86019" name="Rectangle 3">
            <a:extLst>
              <a:ext uri="{FF2B5EF4-FFF2-40B4-BE49-F238E27FC236}">
                <a16:creationId xmlns:a16="http://schemas.microsoft.com/office/drawing/2014/main" id="{D2CB47EA-016C-FA4C-8B18-855C081D089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a:extLst>
              <a:ext uri="{FF2B5EF4-FFF2-40B4-BE49-F238E27FC236}">
                <a16:creationId xmlns:a16="http://schemas.microsoft.com/office/drawing/2014/main" id="{366DDC7C-62CD-5145-95E2-1E408F4A4D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E6FB279-83DA-2A41-97A1-4DCD5601679E}" type="slidenum">
              <a:rPr lang="en-US" altLang="zh-CN" sz="1200" b="0" smtClean="0">
                <a:ea typeface="宋体" panose="02010600030101010101" pitchFamily="2" charset="-122"/>
              </a:rPr>
              <a:pPr/>
              <a:t>38</a:t>
            </a:fld>
            <a:endParaRPr lang="en-US" altLang="zh-CN" sz="1200" b="0">
              <a:ea typeface="宋体" panose="02010600030101010101" pitchFamily="2" charset="-122"/>
            </a:endParaRPr>
          </a:p>
        </p:txBody>
      </p:sp>
      <p:sp>
        <p:nvSpPr>
          <p:cNvPr id="88066" name="Rectangle 2">
            <a:extLst>
              <a:ext uri="{FF2B5EF4-FFF2-40B4-BE49-F238E27FC236}">
                <a16:creationId xmlns:a16="http://schemas.microsoft.com/office/drawing/2014/main" id="{3E161AB7-5DCC-7B4C-81EB-8A285A634A2A}"/>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BE35E1D3-51C6-F344-9B4C-7B7B11E7B30E}"/>
              </a:ext>
            </a:extLst>
          </p:cNvPr>
          <p:cNvSpPr>
            <a:spLocks noGrp="1" noChangeArrowheads="1"/>
          </p:cNvSpPr>
          <p:nvPr>
            <p:ph type="body" idx="1"/>
          </p:nvPr>
        </p:nvSpPr>
        <p:spPr>
          <a:xfrm>
            <a:off x="685800" y="4343400"/>
            <a:ext cx="54864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en-US" b="1"/>
              <a:t>注</a:t>
            </a:r>
            <a:r>
              <a:rPr kumimoji="0" lang="en-US" altLang="zh-CN" b="1"/>
              <a:t>:</a:t>
            </a:r>
            <a:r>
              <a:rPr kumimoji="0" lang="zh-CN" altLang="en-US" b="1">
                <a:solidFill>
                  <a:srgbClr val="000000"/>
                </a:solidFill>
              </a:rPr>
              <a:t>后续微机的发展</a:t>
            </a:r>
            <a:r>
              <a:rPr kumimoji="0" lang="zh-CN" altLang="en-US" b="1">
                <a:solidFill>
                  <a:srgbClr val="6600FF"/>
                </a:solidFill>
              </a:rPr>
              <a:t>仍是分段法</a:t>
            </a:r>
            <a:r>
              <a:rPr kumimoji="0" lang="en-US" altLang="zh-CN" b="1">
                <a:solidFill>
                  <a:srgbClr val="000000"/>
                </a:solidFill>
              </a:rPr>
              <a:t>,</a:t>
            </a:r>
            <a:r>
              <a:rPr kumimoji="0" lang="zh-CN" altLang="en-US" b="1">
                <a:solidFill>
                  <a:srgbClr val="000000"/>
                </a:solidFill>
              </a:rPr>
              <a:t>只是基地址不是直接指定</a:t>
            </a:r>
            <a:r>
              <a:rPr kumimoji="0" lang="en-US" altLang="zh-CN" b="1">
                <a:solidFill>
                  <a:srgbClr val="000000"/>
                </a:solidFill>
              </a:rPr>
              <a:t>,</a:t>
            </a:r>
            <a:r>
              <a:rPr kumimoji="0" lang="zh-CN" altLang="en-US" b="1">
                <a:solidFill>
                  <a:srgbClr val="000000"/>
                </a:solidFill>
              </a:rPr>
              <a:t>而是间接指定</a:t>
            </a:r>
            <a:r>
              <a:rPr kumimoji="0" lang="en-US" altLang="zh-CN" b="1">
                <a:solidFill>
                  <a:srgbClr val="000000"/>
                </a:solidFill>
              </a:rPr>
              <a:t>.</a:t>
            </a:r>
            <a:br>
              <a:rPr kumimoji="0" lang="en-US" altLang="zh-CN" sz="1000" b="1"/>
            </a:br>
            <a:endParaRPr kumimoji="0" lang="en-US" altLang="zh-CN" sz="1000" b="1"/>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a:extLst>
              <a:ext uri="{FF2B5EF4-FFF2-40B4-BE49-F238E27FC236}">
                <a16:creationId xmlns:a16="http://schemas.microsoft.com/office/drawing/2014/main" id="{5ED9B7A0-E963-8C45-A001-F577D1CD825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282781D-C54D-9447-9672-6D0899EF8BC7}" type="slidenum">
              <a:rPr lang="en-US" altLang="zh-CN" sz="1200" b="0" smtClean="0">
                <a:ea typeface="宋体" panose="02010600030101010101" pitchFamily="2" charset="-122"/>
              </a:rPr>
              <a:pPr/>
              <a:t>39</a:t>
            </a:fld>
            <a:endParaRPr lang="en-US" altLang="zh-CN" sz="1200" b="0">
              <a:ea typeface="宋体" panose="02010600030101010101" pitchFamily="2" charset="-122"/>
            </a:endParaRPr>
          </a:p>
        </p:txBody>
      </p:sp>
      <p:sp>
        <p:nvSpPr>
          <p:cNvPr id="90114" name="Rectangle 2">
            <a:extLst>
              <a:ext uri="{FF2B5EF4-FFF2-40B4-BE49-F238E27FC236}">
                <a16:creationId xmlns:a16="http://schemas.microsoft.com/office/drawing/2014/main" id="{5B7406FF-EAAC-1048-BACA-EE1C15CC48C8}"/>
              </a:ext>
            </a:extLst>
          </p:cNvPr>
          <p:cNvSpPr>
            <a:spLocks noGrp="1" noRot="1" noChangeAspect="1" noChangeArrowheads="1" noTextEdit="1"/>
          </p:cNvSpPr>
          <p:nvPr>
            <p:ph type="sldImg"/>
          </p:nvPr>
        </p:nvSpPr>
        <p:spPr>
          <a:ln/>
        </p:spPr>
      </p:sp>
      <p:sp>
        <p:nvSpPr>
          <p:cNvPr id="90115" name="Rectangle 3">
            <a:extLst>
              <a:ext uri="{FF2B5EF4-FFF2-40B4-BE49-F238E27FC236}">
                <a16:creationId xmlns:a16="http://schemas.microsoft.com/office/drawing/2014/main" id="{57CD49EB-2AE1-CE4A-9236-F36E9E10068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C89EC30A-6023-3747-8D76-A5F3D8B9CF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2E70C75-6B27-C145-964D-DBBB40F9CA89}" type="slidenum">
              <a:rPr lang="en-US" altLang="zh-CN" sz="1200" b="0" smtClean="0">
                <a:ea typeface="宋体" panose="02010600030101010101" pitchFamily="2" charset="-122"/>
              </a:rPr>
              <a:pPr/>
              <a:t>4</a:t>
            </a:fld>
            <a:endParaRPr lang="en-US" altLang="zh-CN" sz="1200" b="0">
              <a:ea typeface="宋体" panose="02010600030101010101" pitchFamily="2" charset="-122"/>
            </a:endParaRPr>
          </a:p>
        </p:txBody>
      </p:sp>
      <p:sp>
        <p:nvSpPr>
          <p:cNvPr id="18434" name="Rectangle 2">
            <a:extLst>
              <a:ext uri="{FF2B5EF4-FFF2-40B4-BE49-F238E27FC236}">
                <a16:creationId xmlns:a16="http://schemas.microsoft.com/office/drawing/2014/main" id="{5C757556-833F-814E-AECD-46B2F3547A97}"/>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7148816A-15DF-FA48-AA64-CB683F9A6D9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b="1"/>
              <a:t>8086</a:t>
            </a:r>
            <a:r>
              <a:rPr kumimoji="0" lang="zh-CN" altLang="en-US" b="1"/>
              <a:t>／</a:t>
            </a:r>
            <a:r>
              <a:rPr kumimoji="0" lang="en-US" altLang="zh-CN" b="1"/>
              <a:t>8088</a:t>
            </a:r>
            <a:r>
              <a:rPr kumimoji="0" lang="zh-CN" altLang="en-US" b="1"/>
              <a:t>与</a:t>
            </a:r>
            <a:r>
              <a:rPr kumimoji="0" lang="en-US" altLang="zh-CN" b="1"/>
              <a:t>8080</a:t>
            </a:r>
            <a:r>
              <a:rPr kumimoji="0" lang="zh-CN" altLang="en-US" b="1"/>
              <a:t>的最重要的区别是采用了流水线技术。尽管在这方面还不能与现在新型的</a:t>
            </a:r>
            <a:r>
              <a:rPr kumimoji="0" lang="en-US" altLang="zh-CN" b="1"/>
              <a:t>CPU(</a:t>
            </a:r>
            <a:r>
              <a:rPr kumimoji="0" lang="zh-CN" altLang="en-US" b="1"/>
              <a:t>如</a:t>
            </a:r>
            <a:r>
              <a:rPr kumimoji="0" lang="en-US" altLang="zh-CN" b="1"/>
              <a:t>Pentium</a:t>
            </a:r>
            <a:r>
              <a:rPr kumimoji="0" lang="zh-CN" altLang="en-US" b="1"/>
              <a:t>、</a:t>
            </a:r>
            <a:r>
              <a:rPr kumimoji="0" lang="en-US" altLang="zh-CN" b="1"/>
              <a:t>K7</a:t>
            </a:r>
            <a:r>
              <a:rPr kumimoji="0" lang="zh-CN" altLang="en-US" b="1"/>
              <a:t>等</a:t>
            </a:r>
            <a:r>
              <a:rPr kumimoji="0" lang="en-US" altLang="zh-CN" b="1"/>
              <a:t>)</a:t>
            </a:r>
            <a:r>
              <a:rPr kumimoji="0" lang="zh-CN" altLang="en-US" b="1"/>
              <a:t>相比，但由于是它首先在微处理器中采用流水线结构技术的，从而使它成为</a:t>
            </a:r>
            <a:r>
              <a:rPr kumimoji="0" lang="en-US" altLang="zh-CN" b="1"/>
              <a:t>CPU</a:t>
            </a:r>
            <a:r>
              <a:rPr kumimoji="0" lang="zh-CN" altLang="en-US" b="1"/>
              <a:t>发展史上的一个里程碑。</a:t>
            </a:r>
          </a:p>
          <a:p>
            <a:pPr eaLnBrk="1" hangingPunct="1"/>
            <a:r>
              <a:rPr kumimoji="0" lang="zh-CN" altLang="en-US" b="1"/>
              <a:t>    在程序执行过程中，</a:t>
            </a:r>
            <a:r>
              <a:rPr kumimoji="0" lang="en-US" altLang="zh-CN" b="1"/>
              <a:t>CPU</a:t>
            </a:r>
            <a:r>
              <a:rPr kumimoji="0" lang="zh-CN" altLang="en-US" b="1"/>
              <a:t>有规律地重复执行以下步骤：</a:t>
            </a:r>
          </a:p>
          <a:p>
            <a:pPr eaLnBrk="1" hangingPunct="1"/>
            <a:r>
              <a:rPr kumimoji="0" lang="zh-CN" altLang="en-US" b="1"/>
              <a:t>    ①从存储器中取一条指令；</a:t>
            </a:r>
          </a:p>
          <a:p>
            <a:pPr eaLnBrk="1" hangingPunct="1"/>
            <a:r>
              <a:rPr kumimoji="0" lang="zh-CN" altLang="en-US" b="1"/>
              <a:t>    ②指令译码；</a:t>
            </a:r>
          </a:p>
          <a:p>
            <a:pPr eaLnBrk="1" hangingPunct="1"/>
            <a:r>
              <a:rPr kumimoji="0" lang="zh-CN" altLang="en-US" b="1"/>
              <a:t>    ③读取操作数</a:t>
            </a:r>
            <a:r>
              <a:rPr kumimoji="0" lang="en-US" altLang="zh-CN" b="1"/>
              <a:t>(</a:t>
            </a:r>
            <a:r>
              <a:rPr kumimoji="0" lang="zh-CN" altLang="en-US" b="1"/>
              <a:t>如果需要</a:t>
            </a:r>
            <a:r>
              <a:rPr kumimoji="0" lang="en-US" altLang="zh-CN" b="1"/>
              <a:t>)</a:t>
            </a:r>
            <a:r>
              <a:rPr kumimoji="0" lang="zh-CN" altLang="en-US" b="1"/>
              <a:t>；</a:t>
            </a:r>
          </a:p>
          <a:p>
            <a:pPr eaLnBrk="1" hangingPunct="1"/>
            <a:r>
              <a:rPr kumimoji="0" lang="zh-CN" altLang="en-US" b="1"/>
              <a:t>    ④执行指令；</a:t>
            </a:r>
          </a:p>
          <a:p>
            <a:pPr eaLnBrk="1" hangingPunct="1"/>
            <a:r>
              <a:rPr kumimoji="0" lang="zh-CN" altLang="en-US" b="1"/>
              <a:t>    ⑤存放结果</a:t>
            </a:r>
            <a:r>
              <a:rPr kumimoji="0" lang="en-US" altLang="zh-CN" b="1"/>
              <a:t>(</a:t>
            </a:r>
            <a:r>
              <a:rPr kumimoji="0" lang="zh-CN" altLang="en-US" b="1"/>
              <a:t>如果必要</a:t>
            </a:r>
            <a:r>
              <a:rPr kumimoji="0" lang="en-US" altLang="zh-CN" b="1"/>
              <a:t>)</a:t>
            </a:r>
            <a:r>
              <a:rPr kumimoji="0" lang="zh-CN" altLang="en-US" b="1"/>
              <a:t>。</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a:extLst>
              <a:ext uri="{FF2B5EF4-FFF2-40B4-BE49-F238E27FC236}">
                <a16:creationId xmlns:a16="http://schemas.microsoft.com/office/drawing/2014/main" id="{A5D3F449-4840-0542-A9CE-AEAA2B8A6FD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01AAECE-A8B8-2B4C-AC92-2D34CDCCAE2A}" type="slidenum">
              <a:rPr lang="en-US" altLang="zh-CN" sz="1200" b="0" smtClean="0">
                <a:ea typeface="宋体" panose="02010600030101010101" pitchFamily="2" charset="-122"/>
              </a:rPr>
              <a:pPr/>
              <a:t>40</a:t>
            </a:fld>
            <a:endParaRPr lang="en-US" altLang="zh-CN" sz="1200" b="0">
              <a:ea typeface="宋体" panose="02010600030101010101" pitchFamily="2" charset="-122"/>
            </a:endParaRPr>
          </a:p>
        </p:txBody>
      </p:sp>
      <p:sp>
        <p:nvSpPr>
          <p:cNvPr id="92162" name="Rectangle 2">
            <a:extLst>
              <a:ext uri="{FF2B5EF4-FFF2-40B4-BE49-F238E27FC236}">
                <a16:creationId xmlns:a16="http://schemas.microsoft.com/office/drawing/2014/main" id="{7E37DB74-4BE3-6F44-B7BC-DDE86D15D25C}"/>
              </a:ext>
            </a:extLst>
          </p:cNvPr>
          <p:cNvSpPr>
            <a:spLocks noGrp="1" noRot="1" noChangeAspect="1" noChangeArrowheads="1" noTextEdit="1"/>
          </p:cNvSpPr>
          <p:nvPr>
            <p:ph type="sldImg"/>
          </p:nvPr>
        </p:nvSpPr>
        <p:spPr>
          <a:ln/>
        </p:spPr>
      </p:sp>
      <p:sp>
        <p:nvSpPr>
          <p:cNvPr id="92163" name="Rectangle 3">
            <a:extLst>
              <a:ext uri="{FF2B5EF4-FFF2-40B4-BE49-F238E27FC236}">
                <a16:creationId xmlns:a16="http://schemas.microsoft.com/office/drawing/2014/main" id="{F5E5E0D5-13D3-5B4E-8118-D9F6EECAD30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a:extLst>
              <a:ext uri="{FF2B5EF4-FFF2-40B4-BE49-F238E27FC236}">
                <a16:creationId xmlns:a16="http://schemas.microsoft.com/office/drawing/2014/main" id="{6EB0C2E1-27DC-D646-B353-A8D421AEBF6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B12B517-BE29-8A4C-A816-835330E88371}" type="slidenum">
              <a:rPr lang="en-US" altLang="zh-CN" sz="1200" b="0" smtClean="0">
                <a:ea typeface="宋体" panose="02010600030101010101" pitchFamily="2" charset="-122"/>
              </a:rPr>
              <a:pPr/>
              <a:t>41</a:t>
            </a:fld>
            <a:endParaRPr lang="en-US" altLang="zh-CN" sz="1200" b="0">
              <a:ea typeface="宋体" panose="02010600030101010101" pitchFamily="2" charset="-122"/>
            </a:endParaRPr>
          </a:p>
        </p:txBody>
      </p:sp>
      <p:sp>
        <p:nvSpPr>
          <p:cNvPr id="94210" name="Rectangle 2">
            <a:extLst>
              <a:ext uri="{FF2B5EF4-FFF2-40B4-BE49-F238E27FC236}">
                <a16:creationId xmlns:a16="http://schemas.microsoft.com/office/drawing/2014/main" id="{C4AE98B5-9763-0C4B-81C4-EF4EADC5D77E}"/>
              </a:ext>
            </a:extLst>
          </p:cNvPr>
          <p:cNvSpPr>
            <a:spLocks noGrp="1" noRot="1" noChangeAspect="1" noChangeArrowheads="1" noTextEdit="1"/>
          </p:cNvSpPr>
          <p:nvPr>
            <p:ph type="sldImg"/>
          </p:nvPr>
        </p:nvSpPr>
        <p:spPr>
          <a:ln/>
        </p:spPr>
      </p:sp>
      <p:sp>
        <p:nvSpPr>
          <p:cNvPr id="94211" name="Rectangle 3">
            <a:extLst>
              <a:ext uri="{FF2B5EF4-FFF2-40B4-BE49-F238E27FC236}">
                <a16:creationId xmlns:a16="http://schemas.microsoft.com/office/drawing/2014/main" id="{440E9246-CCCF-DF45-AC75-DB0EC78704A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a:extLst>
              <a:ext uri="{FF2B5EF4-FFF2-40B4-BE49-F238E27FC236}">
                <a16:creationId xmlns:a16="http://schemas.microsoft.com/office/drawing/2014/main" id="{2C2A2AEA-60D4-8545-82D0-DDABC0169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5017E8B-4215-D540-AD1D-5C23DC670718}" type="slidenum">
              <a:rPr lang="en-US" altLang="zh-CN" sz="1200" b="0" smtClean="0">
                <a:ea typeface="宋体" panose="02010600030101010101" pitchFamily="2" charset="-122"/>
              </a:rPr>
              <a:pPr/>
              <a:t>42</a:t>
            </a:fld>
            <a:endParaRPr lang="en-US" altLang="zh-CN" sz="1200" b="0">
              <a:ea typeface="宋体" panose="02010600030101010101" pitchFamily="2" charset="-122"/>
            </a:endParaRPr>
          </a:p>
        </p:txBody>
      </p:sp>
      <p:sp>
        <p:nvSpPr>
          <p:cNvPr id="96258" name="Rectangle 2">
            <a:extLst>
              <a:ext uri="{FF2B5EF4-FFF2-40B4-BE49-F238E27FC236}">
                <a16:creationId xmlns:a16="http://schemas.microsoft.com/office/drawing/2014/main" id="{680A82DC-0C47-1647-A7CA-FAB911202BEA}"/>
              </a:ext>
            </a:extLst>
          </p:cNvPr>
          <p:cNvSpPr>
            <a:spLocks noGrp="1" noRot="1" noChangeAspect="1" noChangeArrowheads="1" noTextEdit="1"/>
          </p:cNvSpPr>
          <p:nvPr>
            <p:ph type="sldImg"/>
          </p:nvPr>
        </p:nvSpPr>
        <p:spPr>
          <a:ln/>
        </p:spPr>
      </p:sp>
      <p:sp>
        <p:nvSpPr>
          <p:cNvPr id="96259" name="Rectangle 3">
            <a:extLst>
              <a:ext uri="{FF2B5EF4-FFF2-40B4-BE49-F238E27FC236}">
                <a16:creationId xmlns:a16="http://schemas.microsoft.com/office/drawing/2014/main" id="{51EABD61-25BB-2848-B87C-28542553F57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en-US" sz="800" b="1">
                <a:solidFill>
                  <a:srgbClr val="000000"/>
                </a:solidFill>
              </a:rPr>
              <a:t>每次需要生成物理地址时</a:t>
            </a:r>
            <a:r>
              <a:rPr kumimoji="0" lang="en-US" altLang="zh-CN" sz="800" b="1">
                <a:solidFill>
                  <a:srgbClr val="000000"/>
                </a:solidFill>
              </a:rPr>
              <a:t>,</a:t>
            </a:r>
            <a:r>
              <a:rPr kumimoji="0" lang="zh-CN" altLang="en-US" sz="800" b="1">
                <a:solidFill>
                  <a:srgbClr val="000000"/>
                </a:solidFill>
              </a:rPr>
              <a:t>都有相应的段地址及偏移地址被指定</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a:extLst>
              <a:ext uri="{FF2B5EF4-FFF2-40B4-BE49-F238E27FC236}">
                <a16:creationId xmlns:a16="http://schemas.microsoft.com/office/drawing/2014/main" id="{81E22E5C-B0AC-8D48-8DEF-DE527FCA873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1E1D974-810E-FF4E-BBB9-548B0FBD8593}" type="slidenum">
              <a:rPr lang="en-US" altLang="zh-CN" sz="1200" b="0" smtClean="0">
                <a:ea typeface="宋体" panose="02010600030101010101" pitchFamily="2" charset="-122"/>
              </a:rPr>
              <a:pPr/>
              <a:t>43</a:t>
            </a:fld>
            <a:endParaRPr lang="en-US" altLang="zh-CN" sz="1200" b="0">
              <a:ea typeface="宋体" panose="02010600030101010101" pitchFamily="2" charset="-122"/>
            </a:endParaRPr>
          </a:p>
        </p:txBody>
      </p:sp>
      <p:sp>
        <p:nvSpPr>
          <p:cNvPr id="98306" name="Rectangle 2">
            <a:extLst>
              <a:ext uri="{FF2B5EF4-FFF2-40B4-BE49-F238E27FC236}">
                <a16:creationId xmlns:a16="http://schemas.microsoft.com/office/drawing/2014/main" id="{F52F4894-1E99-7643-B79C-912386334E3E}"/>
              </a:ext>
            </a:extLst>
          </p:cNvPr>
          <p:cNvSpPr>
            <a:spLocks noGrp="1" noRot="1" noChangeAspect="1" noChangeArrowheads="1" noTextEdit="1"/>
          </p:cNvSpPr>
          <p:nvPr>
            <p:ph type="sldImg"/>
          </p:nvPr>
        </p:nvSpPr>
        <p:spPr>
          <a:ln/>
        </p:spPr>
      </p:sp>
      <p:sp>
        <p:nvSpPr>
          <p:cNvPr id="98307" name="Rectangle 3">
            <a:extLst>
              <a:ext uri="{FF2B5EF4-FFF2-40B4-BE49-F238E27FC236}">
                <a16:creationId xmlns:a16="http://schemas.microsoft.com/office/drawing/2014/main" id="{8DE26FFB-6052-614F-9F00-EF190C504B6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7">
            <a:extLst>
              <a:ext uri="{FF2B5EF4-FFF2-40B4-BE49-F238E27FC236}">
                <a16:creationId xmlns:a16="http://schemas.microsoft.com/office/drawing/2014/main" id="{5E50A9C4-E51E-0D4A-BCBC-5BBD2E0891F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F48C91A-EA3E-4D41-A9BB-B62F1358C648}" type="slidenum">
              <a:rPr lang="en-US" altLang="zh-CN" sz="1200" b="0" smtClean="0">
                <a:ea typeface="宋体" panose="02010600030101010101" pitchFamily="2" charset="-122"/>
              </a:rPr>
              <a:pPr/>
              <a:t>44</a:t>
            </a:fld>
            <a:endParaRPr lang="en-US" altLang="zh-CN" sz="1200" b="0">
              <a:ea typeface="宋体" panose="02010600030101010101" pitchFamily="2" charset="-122"/>
            </a:endParaRPr>
          </a:p>
        </p:txBody>
      </p:sp>
      <p:sp>
        <p:nvSpPr>
          <p:cNvPr id="100354" name="Rectangle 2">
            <a:extLst>
              <a:ext uri="{FF2B5EF4-FFF2-40B4-BE49-F238E27FC236}">
                <a16:creationId xmlns:a16="http://schemas.microsoft.com/office/drawing/2014/main" id="{500E7B30-E02A-8A43-809C-BD461400A80D}"/>
              </a:ext>
            </a:extLst>
          </p:cNvPr>
          <p:cNvSpPr>
            <a:spLocks noGrp="1" noRot="1" noChangeAspect="1" noChangeArrowheads="1" noTextEdit="1"/>
          </p:cNvSpPr>
          <p:nvPr>
            <p:ph type="sldImg"/>
          </p:nvPr>
        </p:nvSpPr>
        <p:spPr>
          <a:ln/>
        </p:spPr>
      </p:sp>
      <p:sp>
        <p:nvSpPr>
          <p:cNvPr id="100355" name="Rectangle 3">
            <a:extLst>
              <a:ext uri="{FF2B5EF4-FFF2-40B4-BE49-F238E27FC236}">
                <a16:creationId xmlns:a16="http://schemas.microsoft.com/office/drawing/2014/main" id="{C4F87071-741B-FD44-BC45-86BFF40906E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1" name="Rectangle 7">
            <a:extLst>
              <a:ext uri="{FF2B5EF4-FFF2-40B4-BE49-F238E27FC236}">
                <a16:creationId xmlns:a16="http://schemas.microsoft.com/office/drawing/2014/main" id="{C45327BE-06C3-304B-AC88-483709FCB89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976DB3F-2776-374B-A016-268ABBBD340B}" type="slidenum">
              <a:rPr lang="en-US" altLang="zh-CN" sz="1200" b="0" smtClean="0">
                <a:ea typeface="宋体" panose="02010600030101010101" pitchFamily="2" charset="-122"/>
              </a:rPr>
              <a:pPr/>
              <a:t>45</a:t>
            </a:fld>
            <a:endParaRPr lang="en-US" altLang="zh-CN" sz="1200" b="0">
              <a:ea typeface="宋体" panose="02010600030101010101" pitchFamily="2" charset="-122"/>
            </a:endParaRPr>
          </a:p>
        </p:txBody>
      </p:sp>
      <p:sp>
        <p:nvSpPr>
          <p:cNvPr id="102402" name="Rectangle 2">
            <a:extLst>
              <a:ext uri="{FF2B5EF4-FFF2-40B4-BE49-F238E27FC236}">
                <a16:creationId xmlns:a16="http://schemas.microsoft.com/office/drawing/2014/main" id="{32567E8D-5F45-AC42-8323-CE46B53BCED1}"/>
              </a:ext>
            </a:extLst>
          </p:cNvPr>
          <p:cNvSpPr>
            <a:spLocks noGrp="1" noRot="1" noChangeAspect="1" noChangeArrowheads="1" noTextEdit="1"/>
          </p:cNvSpPr>
          <p:nvPr>
            <p:ph type="sldImg"/>
          </p:nvPr>
        </p:nvSpPr>
        <p:spPr>
          <a:ln/>
        </p:spPr>
      </p:sp>
      <p:sp>
        <p:nvSpPr>
          <p:cNvPr id="102403" name="Rectangle 3">
            <a:extLst>
              <a:ext uri="{FF2B5EF4-FFF2-40B4-BE49-F238E27FC236}">
                <a16:creationId xmlns:a16="http://schemas.microsoft.com/office/drawing/2014/main" id="{BCE57773-1A01-F847-8FA7-D1BCE324907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en-US"/>
              <a:t>将堆栈操作设计为</a:t>
            </a:r>
            <a:r>
              <a:rPr kumimoji="0" lang="zh-CN" altLang="en-US">
                <a:latin typeface="Arial" panose="020B0604020202020204" pitchFamily="34" charset="0"/>
              </a:rPr>
              <a:t>“</a:t>
            </a:r>
            <a:r>
              <a:rPr kumimoji="0" lang="zh-CN" altLang="en-US"/>
              <a:t>先进后出</a:t>
            </a:r>
            <a:r>
              <a:rPr kumimoji="0" lang="zh-CN" altLang="en-US">
                <a:latin typeface="Arial" panose="020B0604020202020204" pitchFamily="34" charset="0"/>
              </a:rPr>
              <a:t>”</a:t>
            </a:r>
            <a:r>
              <a:rPr kumimoji="0" lang="zh-CN" altLang="en-US"/>
              <a:t>是由堆栈的功能决定的。我们知道，在程序运行中，常碰到子程序的调用或响应中断而进人中断服务程序，此时就需要暂时终止程序的顺序执行，而转去执行子程序或中断服务程序，且在执行完后需能返回到原程序被中断处继续执行。为</a:t>
            </a:r>
          </a:p>
          <a:p>
            <a:pPr eaLnBrk="1" hangingPunct="1"/>
            <a:r>
              <a:rPr kumimoji="0" lang="zh-CN" altLang="en-US"/>
              <a:t>保证返回，就要求在转子程序前必须保存返回地址</a:t>
            </a:r>
            <a:r>
              <a:rPr kumimoji="0" lang="en-US" altLang="zh-CN"/>
              <a:t>(</a:t>
            </a:r>
            <a:r>
              <a:rPr kumimoji="0" lang="zh-CN" altLang="en-US"/>
              <a:t>也称断点</a:t>
            </a:r>
            <a:r>
              <a:rPr kumimoji="0" lang="en-US" altLang="zh-CN"/>
              <a:t>)</a:t>
            </a:r>
            <a:r>
              <a:rPr kumimoji="0" lang="zh-CN" altLang="en-US"/>
              <a:t>，即调用子程序</a:t>
            </a:r>
            <a:r>
              <a:rPr kumimoji="0" lang="en-US" altLang="zh-CN"/>
              <a:t>(</a:t>
            </a:r>
            <a:r>
              <a:rPr kumimoji="0" lang="zh-CN" altLang="en-US"/>
              <a:t>或中断服务</a:t>
            </a:r>
          </a:p>
          <a:p>
            <a:pPr eaLnBrk="1" hangingPunct="1"/>
            <a:r>
              <a:rPr kumimoji="0" lang="zh-CN" altLang="en-US"/>
              <a:t>程序</a:t>
            </a:r>
            <a:r>
              <a:rPr kumimoji="0" lang="en-US" altLang="zh-CN"/>
              <a:t>)</a:t>
            </a:r>
            <a:r>
              <a:rPr kumimoji="0" lang="zh-CN" altLang="en-US"/>
              <a:t>的那条指令的下一条指令的</a:t>
            </a:r>
            <a:r>
              <a:rPr kumimoji="0" lang="en-US" altLang="zh-CN"/>
              <a:t>CS</a:t>
            </a:r>
            <a:r>
              <a:rPr kumimoji="0" lang="zh-CN" altLang="en-US"/>
              <a:t>和</a:t>
            </a:r>
            <a:r>
              <a:rPr kumimoji="0" lang="en-US" altLang="zh-CN"/>
              <a:t>IP</a:t>
            </a:r>
            <a:r>
              <a:rPr kumimoji="0" lang="zh-CN" altLang="en-US"/>
              <a:t>的内容。另外，要使返回后不影响原程序的正常执行，还要保存现场数据，即子程序中要用到的寄存器和存储器单元原来的值。</a:t>
            </a:r>
          </a:p>
          <a:p>
            <a:pPr eaLnBrk="1" hangingPunct="1"/>
            <a:r>
              <a:rPr kumimoji="0" lang="zh-CN" altLang="en-US"/>
              <a:t>    另外，在执行子程序</a:t>
            </a:r>
            <a:r>
              <a:rPr kumimoji="0" lang="en-US" altLang="zh-CN"/>
              <a:t>(</a:t>
            </a:r>
            <a:r>
              <a:rPr kumimoji="0" lang="zh-CN" altLang="en-US"/>
              <a:t>或中断服务程序</a:t>
            </a:r>
            <a:r>
              <a:rPr kumimoji="0" lang="en-US" altLang="zh-CN"/>
              <a:t>)</a:t>
            </a:r>
            <a:r>
              <a:rPr kumimoji="0" lang="zh-CN" altLang="en-US"/>
              <a:t>的过程中，有可能又会需要调用子程序</a:t>
            </a:r>
            <a:r>
              <a:rPr kumimoji="0" lang="en-US" altLang="zh-CN"/>
              <a:t>(</a:t>
            </a:r>
            <a:r>
              <a:rPr kumimoji="0" lang="zh-CN" altLang="en-US"/>
              <a:t>或中断服务程序</a:t>
            </a:r>
            <a:r>
              <a:rPr kumimoji="0" lang="en-US" altLang="zh-CN"/>
              <a:t>)</a:t>
            </a:r>
            <a:r>
              <a:rPr kumimoji="0" lang="zh-CN" altLang="en-US"/>
              <a:t>，称为子程序的嵌套，如图</a:t>
            </a:r>
            <a:r>
              <a:rPr kumimoji="0" lang="en-US" altLang="zh-CN"/>
              <a:t>5.12</a:t>
            </a:r>
            <a:r>
              <a:rPr kumimoji="0" lang="zh-CN" altLang="en-US"/>
              <a:t>所示。这样就需要保护多个断点，并保证要能够逐个正确返回，于是就要求后保存的先取出，这就是为什么堆栈的操作是</a:t>
            </a:r>
            <a:r>
              <a:rPr kumimoji="0" lang="zh-CN" altLang="en-US">
                <a:latin typeface="Arial" panose="020B0604020202020204" pitchFamily="34" charset="0"/>
              </a:rPr>
              <a:t>“</a:t>
            </a:r>
            <a:r>
              <a:rPr kumimoji="0" lang="zh-CN" altLang="en-US"/>
              <a:t>先进后出</a:t>
            </a:r>
            <a:r>
              <a:rPr kumimoji="0" lang="zh-CN" altLang="en-US">
                <a:latin typeface="Arial" panose="020B0604020202020204" pitchFamily="34" charset="0"/>
              </a:rPr>
              <a:t>”</a:t>
            </a:r>
            <a:r>
              <a:rPr kumimoji="0" lang="zh-CN" altLang="en-US"/>
              <a:t>。</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9" name="Rectangle 7">
            <a:extLst>
              <a:ext uri="{FF2B5EF4-FFF2-40B4-BE49-F238E27FC236}">
                <a16:creationId xmlns:a16="http://schemas.microsoft.com/office/drawing/2014/main" id="{B5A07607-61C1-4744-8637-58BC32A59E5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30896CE-E39C-F54E-A0D2-A0B4247045B7}" type="slidenum">
              <a:rPr lang="en-US" altLang="zh-CN" sz="1200" b="0" smtClean="0">
                <a:ea typeface="宋体" panose="02010600030101010101" pitchFamily="2" charset="-122"/>
              </a:rPr>
              <a:pPr/>
              <a:t>46</a:t>
            </a:fld>
            <a:endParaRPr lang="en-US" altLang="zh-CN" sz="1200" b="0">
              <a:ea typeface="宋体" panose="02010600030101010101" pitchFamily="2" charset="-122"/>
            </a:endParaRPr>
          </a:p>
        </p:txBody>
      </p:sp>
      <p:sp>
        <p:nvSpPr>
          <p:cNvPr id="104450" name="Rectangle 2">
            <a:extLst>
              <a:ext uri="{FF2B5EF4-FFF2-40B4-BE49-F238E27FC236}">
                <a16:creationId xmlns:a16="http://schemas.microsoft.com/office/drawing/2014/main" id="{EDC08031-23DA-4646-84B0-92F43648CBB4}"/>
              </a:ext>
            </a:extLst>
          </p:cNvPr>
          <p:cNvSpPr>
            <a:spLocks noGrp="1" noRot="1" noChangeAspect="1" noChangeArrowheads="1" noTextEdit="1"/>
          </p:cNvSpPr>
          <p:nvPr>
            <p:ph type="sldImg"/>
          </p:nvPr>
        </p:nvSpPr>
        <p:spPr>
          <a:ln/>
        </p:spPr>
      </p:sp>
      <p:sp>
        <p:nvSpPr>
          <p:cNvPr id="104451" name="Rectangle 3">
            <a:extLst>
              <a:ext uri="{FF2B5EF4-FFF2-40B4-BE49-F238E27FC236}">
                <a16:creationId xmlns:a16="http://schemas.microsoft.com/office/drawing/2014/main" id="{D251203E-184F-A240-A792-14CF0D41B7A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en-US"/>
              <a:t>将堆栈操作设计为</a:t>
            </a:r>
            <a:r>
              <a:rPr kumimoji="0" lang="zh-CN" altLang="en-US">
                <a:latin typeface="Arial" panose="020B0604020202020204" pitchFamily="34" charset="0"/>
              </a:rPr>
              <a:t>“</a:t>
            </a:r>
            <a:r>
              <a:rPr kumimoji="0" lang="zh-CN" altLang="en-US"/>
              <a:t>先进后出</a:t>
            </a:r>
            <a:r>
              <a:rPr kumimoji="0" lang="zh-CN" altLang="en-US">
                <a:latin typeface="Arial" panose="020B0604020202020204" pitchFamily="34" charset="0"/>
              </a:rPr>
              <a:t>”</a:t>
            </a:r>
            <a:r>
              <a:rPr kumimoji="0" lang="zh-CN" altLang="en-US"/>
              <a:t>是由堆栈的功能决定的。我们知道，在程序运行中，常碰到子程序的调用或响应中断而进人中断服务程序，此时就需要暂时终止程序的顺序执行，而转去执行子程序或中断服务程序，且在执行完后需能返回到原程序被中断处继续执行。为</a:t>
            </a:r>
          </a:p>
          <a:p>
            <a:pPr eaLnBrk="1" hangingPunct="1"/>
            <a:r>
              <a:rPr kumimoji="0" lang="zh-CN" altLang="en-US"/>
              <a:t>保证返回，就要求在转子程序前必须保存返回地址</a:t>
            </a:r>
            <a:r>
              <a:rPr kumimoji="0" lang="en-US" altLang="zh-CN"/>
              <a:t>(</a:t>
            </a:r>
            <a:r>
              <a:rPr kumimoji="0" lang="zh-CN" altLang="en-US"/>
              <a:t>也称断点</a:t>
            </a:r>
            <a:r>
              <a:rPr kumimoji="0" lang="en-US" altLang="zh-CN"/>
              <a:t>)</a:t>
            </a:r>
            <a:r>
              <a:rPr kumimoji="0" lang="zh-CN" altLang="en-US"/>
              <a:t>，即调用子程序</a:t>
            </a:r>
            <a:r>
              <a:rPr kumimoji="0" lang="en-US" altLang="zh-CN"/>
              <a:t>(</a:t>
            </a:r>
            <a:r>
              <a:rPr kumimoji="0" lang="zh-CN" altLang="en-US"/>
              <a:t>或中断服务</a:t>
            </a:r>
          </a:p>
          <a:p>
            <a:pPr eaLnBrk="1" hangingPunct="1"/>
            <a:r>
              <a:rPr kumimoji="0" lang="zh-CN" altLang="en-US"/>
              <a:t>程序</a:t>
            </a:r>
            <a:r>
              <a:rPr kumimoji="0" lang="en-US" altLang="zh-CN"/>
              <a:t>)</a:t>
            </a:r>
            <a:r>
              <a:rPr kumimoji="0" lang="zh-CN" altLang="en-US"/>
              <a:t>的那条指令的下一条指令的</a:t>
            </a:r>
            <a:r>
              <a:rPr kumimoji="0" lang="en-US" altLang="zh-CN"/>
              <a:t>CS</a:t>
            </a:r>
            <a:r>
              <a:rPr kumimoji="0" lang="zh-CN" altLang="en-US"/>
              <a:t>和</a:t>
            </a:r>
            <a:r>
              <a:rPr kumimoji="0" lang="en-US" altLang="zh-CN"/>
              <a:t>IP</a:t>
            </a:r>
            <a:r>
              <a:rPr kumimoji="0" lang="zh-CN" altLang="en-US"/>
              <a:t>的内容。另外，要使返回后不影响原程序的正常执行，还要保存现场数据，即子程序中要用到的寄存器和存储器单元原来的值。</a:t>
            </a:r>
          </a:p>
          <a:p>
            <a:pPr eaLnBrk="1" hangingPunct="1"/>
            <a:r>
              <a:rPr kumimoji="0" lang="zh-CN" altLang="en-US"/>
              <a:t>    另外，在执行子程序</a:t>
            </a:r>
            <a:r>
              <a:rPr kumimoji="0" lang="en-US" altLang="zh-CN"/>
              <a:t>(</a:t>
            </a:r>
            <a:r>
              <a:rPr kumimoji="0" lang="zh-CN" altLang="en-US"/>
              <a:t>或中断服务程序</a:t>
            </a:r>
            <a:r>
              <a:rPr kumimoji="0" lang="en-US" altLang="zh-CN"/>
              <a:t>)</a:t>
            </a:r>
            <a:r>
              <a:rPr kumimoji="0" lang="zh-CN" altLang="en-US"/>
              <a:t>的过程中，有可能又会需要调用子程序</a:t>
            </a:r>
            <a:r>
              <a:rPr kumimoji="0" lang="en-US" altLang="zh-CN"/>
              <a:t>(</a:t>
            </a:r>
            <a:r>
              <a:rPr kumimoji="0" lang="zh-CN" altLang="en-US"/>
              <a:t>或中断服务程序</a:t>
            </a:r>
            <a:r>
              <a:rPr kumimoji="0" lang="en-US" altLang="zh-CN"/>
              <a:t>)</a:t>
            </a:r>
            <a:r>
              <a:rPr kumimoji="0" lang="zh-CN" altLang="en-US"/>
              <a:t>，称为子程序的嵌套，如图</a:t>
            </a:r>
            <a:r>
              <a:rPr kumimoji="0" lang="en-US" altLang="zh-CN"/>
              <a:t>5.12</a:t>
            </a:r>
            <a:r>
              <a:rPr kumimoji="0" lang="zh-CN" altLang="en-US"/>
              <a:t>所示。这样就需要保护多个断点，并保证要能够逐个正确返回，于是就要求后保存的先取出，这就是为什么堆栈的操作是</a:t>
            </a:r>
            <a:r>
              <a:rPr kumimoji="0" lang="zh-CN" altLang="en-US">
                <a:latin typeface="Arial" panose="020B0604020202020204" pitchFamily="34" charset="0"/>
              </a:rPr>
              <a:t>“</a:t>
            </a:r>
            <a:r>
              <a:rPr kumimoji="0" lang="zh-CN" altLang="en-US"/>
              <a:t>先进后出</a:t>
            </a:r>
            <a:r>
              <a:rPr kumimoji="0" lang="zh-CN" altLang="en-US">
                <a:latin typeface="Arial" panose="020B0604020202020204" pitchFamily="34" charset="0"/>
              </a:rPr>
              <a:t>”</a:t>
            </a:r>
            <a:r>
              <a:rPr kumimoji="0" lang="zh-CN" altLang="en-US"/>
              <a:t>。</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7" name="Rectangle 7">
            <a:extLst>
              <a:ext uri="{FF2B5EF4-FFF2-40B4-BE49-F238E27FC236}">
                <a16:creationId xmlns:a16="http://schemas.microsoft.com/office/drawing/2014/main" id="{845660D9-2AEC-8743-8707-117C0453ECC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F605D38-4D2F-AD47-9522-82E967B0C8C5}" type="slidenum">
              <a:rPr lang="en-US" altLang="zh-CN" sz="1200" b="0" smtClean="0">
                <a:ea typeface="宋体" panose="02010600030101010101" pitchFamily="2" charset="-122"/>
              </a:rPr>
              <a:pPr/>
              <a:t>47</a:t>
            </a:fld>
            <a:endParaRPr lang="en-US" altLang="zh-CN" sz="1200" b="0">
              <a:ea typeface="宋体" panose="02010600030101010101" pitchFamily="2" charset="-122"/>
            </a:endParaRPr>
          </a:p>
        </p:txBody>
      </p:sp>
      <p:sp>
        <p:nvSpPr>
          <p:cNvPr id="106498" name="Rectangle 2">
            <a:extLst>
              <a:ext uri="{FF2B5EF4-FFF2-40B4-BE49-F238E27FC236}">
                <a16:creationId xmlns:a16="http://schemas.microsoft.com/office/drawing/2014/main" id="{D6EB7616-134A-154A-AC1B-595DDB5DE484}"/>
              </a:ext>
            </a:extLst>
          </p:cNvPr>
          <p:cNvSpPr>
            <a:spLocks noGrp="1" noRot="1" noChangeAspect="1" noChangeArrowheads="1" noTextEdit="1"/>
          </p:cNvSpPr>
          <p:nvPr>
            <p:ph type="sldImg"/>
          </p:nvPr>
        </p:nvSpPr>
        <p:spPr>
          <a:ln/>
        </p:spPr>
      </p:sp>
      <p:sp>
        <p:nvSpPr>
          <p:cNvPr id="106499" name="Rectangle 3">
            <a:extLst>
              <a:ext uri="{FF2B5EF4-FFF2-40B4-BE49-F238E27FC236}">
                <a16:creationId xmlns:a16="http://schemas.microsoft.com/office/drawing/2014/main" id="{66F60FA1-7881-BC42-99DA-960DC683259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5" name="Rectangle 7">
            <a:extLst>
              <a:ext uri="{FF2B5EF4-FFF2-40B4-BE49-F238E27FC236}">
                <a16:creationId xmlns:a16="http://schemas.microsoft.com/office/drawing/2014/main" id="{CAFB7932-F768-0B4E-8E6A-95F4D2D30B2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87173ED-CA9F-F141-A957-3DB9DEEF87EB}" type="slidenum">
              <a:rPr lang="en-US" altLang="zh-CN" sz="1200" b="0" smtClean="0">
                <a:ea typeface="宋体" panose="02010600030101010101" pitchFamily="2" charset="-122"/>
              </a:rPr>
              <a:pPr/>
              <a:t>48</a:t>
            </a:fld>
            <a:endParaRPr lang="en-US" altLang="zh-CN" sz="1200" b="0">
              <a:ea typeface="宋体" panose="02010600030101010101" pitchFamily="2" charset="-122"/>
            </a:endParaRPr>
          </a:p>
        </p:txBody>
      </p:sp>
      <p:sp>
        <p:nvSpPr>
          <p:cNvPr id="108546" name="Rectangle 2">
            <a:extLst>
              <a:ext uri="{FF2B5EF4-FFF2-40B4-BE49-F238E27FC236}">
                <a16:creationId xmlns:a16="http://schemas.microsoft.com/office/drawing/2014/main" id="{AD75CFAF-8988-534E-9F1A-F031A40A9E85}"/>
              </a:ext>
            </a:extLst>
          </p:cNvPr>
          <p:cNvSpPr>
            <a:spLocks noGrp="1" noRot="1" noChangeAspect="1" noChangeArrowheads="1" noTextEdit="1"/>
          </p:cNvSpPr>
          <p:nvPr>
            <p:ph type="sldImg"/>
          </p:nvPr>
        </p:nvSpPr>
        <p:spPr>
          <a:ln/>
        </p:spPr>
      </p:sp>
      <p:sp>
        <p:nvSpPr>
          <p:cNvPr id="108547" name="Rectangle 3">
            <a:extLst>
              <a:ext uri="{FF2B5EF4-FFF2-40B4-BE49-F238E27FC236}">
                <a16:creationId xmlns:a16="http://schemas.microsoft.com/office/drawing/2014/main" id="{0553AD35-04EB-A947-B114-F1DBD226B51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3" name="Rectangle 7">
            <a:extLst>
              <a:ext uri="{FF2B5EF4-FFF2-40B4-BE49-F238E27FC236}">
                <a16:creationId xmlns:a16="http://schemas.microsoft.com/office/drawing/2014/main" id="{DC934555-C88A-8146-B5A0-1C859385C4E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67D0D77-2C3F-1A4D-A524-3336A979DD58}" type="slidenum">
              <a:rPr lang="en-US" altLang="zh-CN" sz="1200" b="0" smtClean="0">
                <a:ea typeface="宋体" panose="02010600030101010101" pitchFamily="2" charset="-122"/>
              </a:rPr>
              <a:pPr/>
              <a:t>49</a:t>
            </a:fld>
            <a:endParaRPr lang="en-US" altLang="zh-CN" sz="1200" b="0">
              <a:ea typeface="宋体" panose="02010600030101010101" pitchFamily="2" charset="-122"/>
            </a:endParaRPr>
          </a:p>
        </p:txBody>
      </p:sp>
      <p:sp>
        <p:nvSpPr>
          <p:cNvPr id="110594" name="Rectangle 2">
            <a:extLst>
              <a:ext uri="{FF2B5EF4-FFF2-40B4-BE49-F238E27FC236}">
                <a16:creationId xmlns:a16="http://schemas.microsoft.com/office/drawing/2014/main" id="{831D34B8-92EA-AC43-BA49-DAC8F89F5469}"/>
              </a:ext>
            </a:extLst>
          </p:cNvPr>
          <p:cNvSpPr>
            <a:spLocks noGrp="1" noRot="1" noChangeAspect="1" noChangeArrowheads="1" noTextEdit="1"/>
          </p:cNvSpPr>
          <p:nvPr>
            <p:ph type="sldImg"/>
          </p:nvPr>
        </p:nvSpPr>
        <p:spPr>
          <a:ln/>
        </p:spPr>
      </p:sp>
      <p:sp>
        <p:nvSpPr>
          <p:cNvPr id="110595" name="Rectangle 3">
            <a:extLst>
              <a:ext uri="{FF2B5EF4-FFF2-40B4-BE49-F238E27FC236}">
                <a16:creationId xmlns:a16="http://schemas.microsoft.com/office/drawing/2014/main" id="{9820B3CE-BC15-0548-9752-52DAA83A1BD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6F1D7515-6E83-EA4D-B91B-8431F4D0898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2AD557C-153F-A94A-8A80-8DF6831E8A22}" type="slidenum">
              <a:rPr lang="en-US" altLang="zh-CN" sz="1200" b="0" smtClean="0">
                <a:ea typeface="宋体" panose="02010600030101010101" pitchFamily="2" charset="-122"/>
              </a:rPr>
              <a:pPr/>
              <a:t>5</a:t>
            </a:fld>
            <a:endParaRPr lang="en-US" altLang="zh-CN" sz="1200" b="0">
              <a:ea typeface="宋体" panose="02010600030101010101" pitchFamily="2" charset="-122"/>
            </a:endParaRPr>
          </a:p>
        </p:txBody>
      </p:sp>
      <p:sp>
        <p:nvSpPr>
          <p:cNvPr id="20482" name="Rectangle 2">
            <a:extLst>
              <a:ext uri="{FF2B5EF4-FFF2-40B4-BE49-F238E27FC236}">
                <a16:creationId xmlns:a16="http://schemas.microsoft.com/office/drawing/2014/main" id="{55DB56B7-E437-8E49-8FBA-DCA3E2E1D0A9}"/>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B66BD389-0032-6441-B568-F12A46DC9EB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en-US" b="1">
                <a:solidFill>
                  <a:srgbClr val="FF3399"/>
                </a:solidFill>
              </a:rPr>
              <a:t>执行部件</a:t>
            </a:r>
            <a:r>
              <a:rPr kumimoji="0" lang="en-US" altLang="zh-CN" b="1">
                <a:solidFill>
                  <a:srgbClr val="FF3399"/>
                </a:solidFill>
              </a:rPr>
              <a:t>EU</a:t>
            </a:r>
            <a:r>
              <a:rPr kumimoji="0" lang="zh-CN" altLang="en-US" b="1"/>
              <a:t>和</a:t>
            </a:r>
            <a:r>
              <a:rPr kumimoji="0" lang="zh-CN" altLang="en-US" b="1">
                <a:solidFill>
                  <a:srgbClr val="FF3399"/>
                </a:solidFill>
              </a:rPr>
              <a:t>总线部件</a:t>
            </a:r>
            <a:r>
              <a:rPr kumimoji="0" lang="en-US" altLang="zh-CN" b="1">
                <a:solidFill>
                  <a:srgbClr val="FF3399"/>
                </a:solidFill>
              </a:rPr>
              <a:t>BIU</a:t>
            </a:r>
            <a:r>
              <a:rPr kumimoji="0" lang="en-US" altLang="zh-CN" b="1"/>
              <a:t>.</a:t>
            </a:r>
            <a:r>
              <a:rPr kumimoji="0" lang="zh-CN" altLang="en-US" b="1">
                <a:solidFill>
                  <a:srgbClr val="000000"/>
                </a:solidFill>
              </a:rPr>
              <a:t>左边是</a:t>
            </a:r>
            <a:r>
              <a:rPr kumimoji="0" lang="en-US" altLang="zh-CN" b="1">
                <a:solidFill>
                  <a:srgbClr val="000000"/>
                </a:solidFill>
              </a:rPr>
              <a:t>EU,</a:t>
            </a:r>
            <a:r>
              <a:rPr kumimoji="0" lang="zh-CN" altLang="en-US" b="1">
                <a:solidFill>
                  <a:srgbClr val="000000"/>
                </a:solidFill>
              </a:rPr>
              <a:t>仅负责指令的执行</a:t>
            </a:r>
            <a:r>
              <a:rPr kumimoji="0" lang="en-US" altLang="zh-CN" b="1">
                <a:solidFill>
                  <a:srgbClr val="000000"/>
                </a:solidFill>
              </a:rPr>
              <a:t>;</a:t>
            </a:r>
            <a:r>
              <a:rPr kumimoji="0" lang="zh-CN" altLang="en-US" b="1">
                <a:solidFill>
                  <a:srgbClr val="000000"/>
                </a:solidFill>
              </a:rPr>
              <a:t>右边是</a:t>
            </a:r>
            <a:r>
              <a:rPr kumimoji="0" lang="en-US" altLang="zh-CN" b="1">
                <a:solidFill>
                  <a:srgbClr val="000000"/>
                </a:solidFill>
              </a:rPr>
              <a:t>BIU,</a:t>
            </a:r>
            <a:r>
              <a:rPr kumimoji="0" lang="zh-CN" altLang="en-US" b="1">
                <a:solidFill>
                  <a:srgbClr val="000000"/>
                </a:solidFill>
              </a:rPr>
              <a:t>负责从存储器或</a:t>
            </a:r>
            <a:r>
              <a:rPr kumimoji="0" lang="en-US" altLang="zh-CN" b="1">
                <a:solidFill>
                  <a:srgbClr val="000000"/>
                </a:solidFill>
              </a:rPr>
              <a:t>I/O</a:t>
            </a:r>
            <a:r>
              <a:rPr kumimoji="0" lang="zh-CN" altLang="en-US" b="1">
                <a:solidFill>
                  <a:srgbClr val="000000"/>
                </a:solidFill>
              </a:rPr>
              <a:t>中取指令或数据</a:t>
            </a:r>
            <a:r>
              <a:rPr kumimoji="0" lang="en-US" altLang="zh-CN" b="1">
                <a:solidFill>
                  <a:srgbClr val="000000"/>
                </a:solidFill>
              </a:rPr>
              <a:t>.</a:t>
            </a:r>
          </a:p>
          <a:p>
            <a:pPr eaLnBrk="1" hangingPunct="1"/>
            <a:r>
              <a:rPr kumimoji="0" lang="en-US" altLang="zh-CN" b="1">
                <a:solidFill>
                  <a:srgbClr val="000000"/>
                </a:solidFill>
              </a:rPr>
              <a:t>1. </a:t>
            </a:r>
            <a:r>
              <a:rPr kumimoji="0" lang="zh-CN" altLang="en-US" sz="800" b="1">
                <a:solidFill>
                  <a:srgbClr val="000000"/>
                </a:solidFill>
              </a:rPr>
              <a:t>总线接口单元</a:t>
            </a:r>
            <a:r>
              <a:rPr kumimoji="0" lang="en-US" altLang="zh-CN" sz="800" b="1">
                <a:solidFill>
                  <a:srgbClr val="000000"/>
                </a:solidFill>
              </a:rPr>
              <a:t>BIU----</a:t>
            </a:r>
            <a:r>
              <a:rPr kumimoji="0" lang="zh-CN" altLang="en-US" sz="800" b="1"/>
              <a:t>执行所有总线操作</a:t>
            </a:r>
            <a:r>
              <a:rPr kumimoji="0" lang="en-US" altLang="zh-CN" sz="800" b="1">
                <a:solidFill>
                  <a:srgbClr val="000000"/>
                </a:solidFill>
              </a:rPr>
              <a:t>,</a:t>
            </a:r>
            <a:r>
              <a:rPr kumimoji="0" lang="zh-CN" altLang="en-US" sz="800" b="1">
                <a:solidFill>
                  <a:srgbClr val="000000"/>
                </a:solidFill>
              </a:rPr>
              <a:t>按</a:t>
            </a:r>
            <a:r>
              <a:rPr kumimoji="0" lang="en-US" altLang="zh-CN" sz="800" b="1">
                <a:solidFill>
                  <a:srgbClr val="000000"/>
                </a:solidFill>
              </a:rPr>
              <a:t>EU</a:t>
            </a:r>
            <a:r>
              <a:rPr kumimoji="0" lang="zh-CN" altLang="en-US" sz="800" b="1">
                <a:solidFill>
                  <a:srgbClr val="000000"/>
                </a:solidFill>
              </a:rPr>
              <a:t>的要求与存储器或</a:t>
            </a:r>
            <a:r>
              <a:rPr kumimoji="0" lang="en-US" altLang="zh-CN" sz="800" b="1">
                <a:solidFill>
                  <a:srgbClr val="000000"/>
                </a:solidFill>
              </a:rPr>
              <a:t>I/O</a:t>
            </a:r>
            <a:r>
              <a:rPr kumimoji="0" lang="zh-CN" altLang="en-US" sz="800" b="1">
                <a:solidFill>
                  <a:srgbClr val="000000"/>
                </a:solidFill>
              </a:rPr>
              <a:t>交换数据</a:t>
            </a:r>
            <a:r>
              <a:rPr kumimoji="0" lang="en-US" altLang="zh-CN" sz="800" b="1">
                <a:solidFill>
                  <a:srgbClr val="000000"/>
                </a:solidFill>
              </a:rPr>
              <a:t>,</a:t>
            </a:r>
            <a:r>
              <a:rPr kumimoji="0" lang="zh-CN" altLang="en-US" sz="800" b="1">
                <a:solidFill>
                  <a:srgbClr val="000000"/>
                </a:solidFill>
              </a:rPr>
              <a:t>即负责取指令送队列中排队</a:t>
            </a:r>
            <a:r>
              <a:rPr kumimoji="0" lang="en-US" altLang="zh-CN" sz="800" b="1">
                <a:solidFill>
                  <a:srgbClr val="000000"/>
                </a:solidFill>
              </a:rPr>
              <a:t>,</a:t>
            </a:r>
            <a:r>
              <a:rPr kumimoji="0" lang="zh-CN" altLang="en-US" sz="800" b="1">
                <a:solidFill>
                  <a:srgbClr val="000000"/>
                </a:solidFill>
              </a:rPr>
              <a:t>取操作数送</a:t>
            </a:r>
            <a:r>
              <a:rPr kumimoji="0" lang="en-US" altLang="zh-CN" sz="800" b="1">
                <a:solidFill>
                  <a:srgbClr val="000000"/>
                </a:solidFill>
              </a:rPr>
              <a:t>EU</a:t>
            </a:r>
            <a:r>
              <a:rPr kumimoji="0" lang="zh-CN" altLang="en-US" sz="800" b="1">
                <a:solidFill>
                  <a:srgbClr val="000000"/>
                </a:solidFill>
              </a:rPr>
              <a:t>参与运算</a:t>
            </a:r>
            <a:r>
              <a:rPr kumimoji="0" lang="en-US" altLang="zh-CN" sz="800" b="1">
                <a:solidFill>
                  <a:srgbClr val="000000"/>
                </a:solidFill>
              </a:rPr>
              <a:t>,</a:t>
            </a:r>
            <a:r>
              <a:rPr kumimoji="0" lang="zh-CN" altLang="en-US" sz="800" b="1">
                <a:solidFill>
                  <a:srgbClr val="000000"/>
                </a:solidFill>
              </a:rPr>
              <a:t>有</a:t>
            </a:r>
            <a:r>
              <a:rPr kumimoji="0" lang="en-US" altLang="zh-CN" sz="800" b="1">
                <a:solidFill>
                  <a:srgbClr val="000000"/>
                </a:solidFill>
              </a:rPr>
              <a:t>:</a:t>
            </a:r>
          </a:p>
          <a:p>
            <a:pPr eaLnBrk="1" hangingPunct="1"/>
            <a:r>
              <a:rPr kumimoji="0" lang="zh-CN" altLang="en-US" b="1"/>
              <a:t>一组</a:t>
            </a:r>
            <a:r>
              <a:rPr kumimoji="0" lang="zh-CN" altLang="en-US" b="1">
                <a:solidFill>
                  <a:srgbClr val="0000FF"/>
                </a:solidFill>
              </a:rPr>
              <a:t>段寄存器</a:t>
            </a:r>
            <a:r>
              <a:rPr kumimoji="0" lang="en-US" altLang="zh-CN" b="1"/>
              <a:t>----</a:t>
            </a:r>
            <a:r>
              <a:rPr kumimoji="0" lang="zh-CN" altLang="en-US" b="1">
                <a:solidFill>
                  <a:srgbClr val="000000"/>
                </a:solidFill>
              </a:rPr>
              <a:t>寄存段地址</a:t>
            </a:r>
            <a:r>
              <a:rPr kumimoji="0" lang="en-US" altLang="zh-CN" b="1"/>
              <a:t>.</a:t>
            </a:r>
          </a:p>
          <a:p>
            <a:pPr eaLnBrk="1" hangingPunct="1"/>
            <a:r>
              <a:rPr kumimoji="0" lang="zh-CN" altLang="en-US" b="1"/>
              <a:t>一个</a:t>
            </a:r>
            <a:r>
              <a:rPr kumimoji="0" lang="zh-CN" altLang="en-US" b="1">
                <a:solidFill>
                  <a:srgbClr val="0000FF"/>
                </a:solidFill>
              </a:rPr>
              <a:t>指令指针</a:t>
            </a:r>
            <a:r>
              <a:rPr kumimoji="0" lang="en-US" altLang="zh-CN" b="1">
                <a:solidFill>
                  <a:srgbClr val="0000FF"/>
                </a:solidFill>
              </a:rPr>
              <a:t>IP</a:t>
            </a:r>
            <a:r>
              <a:rPr kumimoji="0" lang="en-US" altLang="zh-CN" b="1"/>
              <a:t>----</a:t>
            </a:r>
            <a:r>
              <a:rPr kumimoji="0" lang="zh-CN" altLang="en-US" b="1">
                <a:solidFill>
                  <a:srgbClr val="000000"/>
                </a:solidFill>
              </a:rPr>
              <a:t>寄存指令的偏移地扯</a:t>
            </a:r>
            <a:r>
              <a:rPr kumimoji="0" lang="en-US" altLang="zh-CN" b="1"/>
              <a:t>.</a:t>
            </a:r>
          </a:p>
          <a:p>
            <a:pPr eaLnBrk="1" hangingPunct="1"/>
            <a:r>
              <a:rPr kumimoji="0" lang="zh-CN" altLang="en-US" b="1">
                <a:solidFill>
                  <a:srgbClr val="0000FF"/>
                </a:solidFill>
              </a:rPr>
              <a:t>地址加法器</a:t>
            </a:r>
            <a:r>
              <a:rPr kumimoji="0" lang="en-US" altLang="zh-CN" b="1"/>
              <a:t>----</a:t>
            </a:r>
            <a:r>
              <a:rPr kumimoji="0" lang="zh-CN" altLang="en-US" b="1">
                <a:solidFill>
                  <a:srgbClr val="000000"/>
                </a:solidFill>
              </a:rPr>
              <a:t>将段地扯和偏移地址相加</a:t>
            </a:r>
            <a:r>
              <a:rPr kumimoji="0" lang="en-US" altLang="zh-CN" b="1">
                <a:solidFill>
                  <a:srgbClr val="000000"/>
                </a:solidFill>
              </a:rPr>
              <a:t>,</a:t>
            </a:r>
            <a:r>
              <a:rPr kumimoji="0" lang="zh-CN" altLang="en-US" b="1">
                <a:solidFill>
                  <a:srgbClr val="000000"/>
                </a:solidFill>
              </a:rPr>
              <a:t>形成</a:t>
            </a:r>
            <a:r>
              <a:rPr kumimoji="0" lang="en-US" altLang="zh-CN" b="1">
                <a:solidFill>
                  <a:srgbClr val="000000"/>
                </a:solidFill>
              </a:rPr>
              <a:t>20</a:t>
            </a:r>
            <a:r>
              <a:rPr kumimoji="0" lang="zh-CN" altLang="en-US" b="1">
                <a:solidFill>
                  <a:srgbClr val="000000"/>
                </a:solidFill>
              </a:rPr>
              <a:t>位的物理地址</a:t>
            </a:r>
            <a:r>
              <a:rPr kumimoji="0" lang="en-US" altLang="zh-CN" b="1">
                <a:solidFill>
                  <a:srgbClr val="000000"/>
                </a:solidFill>
              </a:rPr>
              <a:t>.</a:t>
            </a:r>
          </a:p>
          <a:p>
            <a:pPr eaLnBrk="1" hangingPunct="1"/>
            <a:r>
              <a:rPr kumimoji="0" lang="zh-CN" altLang="en-US" b="1">
                <a:solidFill>
                  <a:srgbClr val="0000FF"/>
                </a:solidFill>
              </a:rPr>
              <a:t>指令队列缓冲器</a:t>
            </a:r>
            <a:r>
              <a:rPr kumimoji="0" lang="en-US" altLang="zh-CN" b="1"/>
              <a:t>----</a:t>
            </a:r>
            <a:r>
              <a:rPr kumimoji="0" lang="zh-CN" altLang="en-US" b="1">
                <a:solidFill>
                  <a:srgbClr val="000000"/>
                </a:solidFill>
              </a:rPr>
              <a:t>寄存指令</a:t>
            </a:r>
            <a:r>
              <a:rPr kumimoji="0" lang="en-US" altLang="zh-CN" b="1"/>
              <a:t>(8088</a:t>
            </a:r>
            <a:r>
              <a:rPr kumimoji="0" lang="en-US" altLang="zh-CN" b="1">
                <a:sym typeface="Wingdings" pitchFamily="2" charset="2"/>
              </a:rPr>
              <a:t>4</a:t>
            </a:r>
            <a:r>
              <a:rPr kumimoji="0" lang="zh-CN" altLang="en-US" b="1">
                <a:sym typeface="Wingdings" pitchFamily="2" charset="2"/>
              </a:rPr>
              <a:t>个</a:t>
            </a:r>
            <a:r>
              <a:rPr kumimoji="0" lang="en-US" altLang="zh-CN" b="1">
                <a:sym typeface="Wingdings" pitchFamily="2" charset="2"/>
              </a:rPr>
              <a:t>, 80866</a:t>
            </a:r>
            <a:r>
              <a:rPr kumimoji="0" lang="zh-CN" altLang="en-US" b="1">
                <a:sym typeface="Wingdings" pitchFamily="2" charset="2"/>
              </a:rPr>
              <a:t>个</a:t>
            </a:r>
            <a:r>
              <a:rPr kumimoji="0" lang="en-US" altLang="zh-CN" b="1">
                <a:sym typeface="Wingdings" pitchFamily="2" charset="2"/>
              </a:rPr>
              <a:t>).</a:t>
            </a:r>
            <a:endParaRPr kumimoji="0" lang="en-US" altLang="zh-CN" b="1">
              <a:solidFill>
                <a:srgbClr val="000000"/>
              </a:solidFill>
            </a:endParaRPr>
          </a:p>
          <a:p>
            <a:pPr eaLnBrk="1" hangingPunct="1"/>
            <a:r>
              <a:rPr kumimoji="0" lang="en-US" altLang="zh-CN" b="1"/>
              <a:t>2.</a:t>
            </a:r>
            <a:r>
              <a:rPr kumimoji="0" lang="zh-CN" altLang="en-US" b="1"/>
              <a:t>执行部件</a:t>
            </a:r>
            <a:r>
              <a:rPr kumimoji="0" lang="en-US" altLang="zh-CN" b="1"/>
              <a:t>EU----</a:t>
            </a:r>
            <a:r>
              <a:rPr kumimoji="0" lang="zh-CN" altLang="en-US" b="1">
                <a:solidFill>
                  <a:srgbClr val="6600FF"/>
                </a:solidFill>
              </a:rPr>
              <a:t>负责指令的执行</a:t>
            </a:r>
            <a:r>
              <a:rPr kumimoji="0" lang="en-US" altLang="zh-CN" b="1"/>
              <a:t>,</a:t>
            </a:r>
            <a:r>
              <a:rPr kumimoji="0" lang="zh-CN" altLang="en-US" b="1"/>
              <a:t>有</a:t>
            </a:r>
            <a:r>
              <a:rPr kumimoji="0" lang="en-US" altLang="zh-CN" b="1"/>
              <a:t>:</a:t>
            </a:r>
          </a:p>
          <a:p>
            <a:pPr eaLnBrk="1" hangingPunct="1"/>
            <a:r>
              <a:rPr kumimoji="0" lang="en-US" altLang="zh-CN" b="1">
                <a:solidFill>
                  <a:srgbClr val="000000"/>
                </a:solidFill>
              </a:rPr>
              <a:t>16</a:t>
            </a:r>
            <a:r>
              <a:rPr kumimoji="0" lang="zh-CN" altLang="en-US" b="1">
                <a:solidFill>
                  <a:srgbClr val="000000"/>
                </a:solidFill>
              </a:rPr>
              <a:t>位的算术逻辑单元</a:t>
            </a:r>
            <a:r>
              <a:rPr kumimoji="0" lang="en-US" altLang="zh-CN" b="1">
                <a:solidFill>
                  <a:srgbClr val="00CC00"/>
                </a:solidFill>
              </a:rPr>
              <a:t>ALU</a:t>
            </a:r>
            <a:r>
              <a:rPr kumimoji="0" lang="en-US" altLang="zh-CN" b="1"/>
              <a:t>----</a:t>
            </a:r>
            <a:r>
              <a:rPr kumimoji="0" lang="zh-CN" altLang="en-US" b="1">
                <a:solidFill>
                  <a:srgbClr val="000000"/>
                </a:solidFill>
              </a:rPr>
              <a:t>执行基本运算和处理</a:t>
            </a:r>
            <a:r>
              <a:rPr kumimoji="0" lang="en-US" altLang="zh-CN" b="1">
                <a:solidFill>
                  <a:srgbClr val="000000"/>
                </a:solidFill>
              </a:rPr>
              <a:t>.</a:t>
            </a:r>
          </a:p>
          <a:p>
            <a:pPr eaLnBrk="1" hangingPunct="1"/>
            <a:r>
              <a:rPr kumimoji="0" lang="zh-CN" altLang="en-US" b="1"/>
              <a:t>一组通用</a:t>
            </a:r>
            <a:r>
              <a:rPr kumimoji="0" lang="zh-CN" altLang="en-US" b="1">
                <a:solidFill>
                  <a:srgbClr val="00CC00"/>
                </a:solidFill>
              </a:rPr>
              <a:t>寄存器组</a:t>
            </a:r>
            <a:r>
              <a:rPr kumimoji="0" lang="en-US" altLang="zh-CN" b="1">
                <a:solidFill>
                  <a:srgbClr val="00CC00"/>
                </a:solidFill>
              </a:rPr>
              <a:t>-</a:t>
            </a:r>
            <a:r>
              <a:rPr kumimoji="0" lang="en-US" altLang="zh-CN" b="1"/>
              <a:t>---</a:t>
            </a:r>
            <a:r>
              <a:rPr kumimoji="0" lang="zh-CN" altLang="en-US" b="1">
                <a:solidFill>
                  <a:srgbClr val="000000"/>
                </a:solidFill>
              </a:rPr>
              <a:t>暂存操作数及中间结果</a:t>
            </a:r>
            <a:r>
              <a:rPr kumimoji="0" lang="en-US" altLang="zh-CN" b="1">
                <a:solidFill>
                  <a:srgbClr val="000000"/>
                </a:solidFill>
              </a:rPr>
              <a:t>.</a:t>
            </a:r>
          </a:p>
          <a:p>
            <a:pPr eaLnBrk="1" hangingPunct="1"/>
            <a:r>
              <a:rPr kumimoji="0" lang="zh-CN" altLang="en-US" b="1"/>
              <a:t>一</a:t>
            </a:r>
            <a:r>
              <a:rPr kumimoji="0" lang="zh-CN" altLang="en-US" b="1">
                <a:solidFill>
                  <a:srgbClr val="00CC00"/>
                </a:solidFill>
              </a:rPr>
              <a:t>标志寄存器</a:t>
            </a:r>
            <a:r>
              <a:rPr kumimoji="0" lang="en-US" altLang="zh-CN" b="1"/>
              <a:t>----</a:t>
            </a:r>
            <a:r>
              <a:rPr kumimoji="0" lang="zh-CN" altLang="en-US" b="1">
                <a:solidFill>
                  <a:srgbClr val="000000"/>
                </a:solidFill>
              </a:rPr>
              <a:t>寄存</a:t>
            </a:r>
            <a:r>
              <a:rPr kumimoji="0" lang="en-US" altLang="zh-CN" b="1">
                <a:solidFill>
                  <a:srgbClr val="000000"/>
                </a:solidFill>
              </a:rPr>
              <a:t>CPU</a:t>
            </a:r>
            <a:r>
              <a:rPr kumimoji="0" lang="zh-CN" altLang="en-US" b="1">
                <a:solidFill>
                  <a:srgbClr val="000000"/>
                </a:solidFill>
              </a:rPr>
              <a:t>的状态和控制标志</a:t>
            </a:r>
            <a:r>
              <a:rPr kumimoji="0" lang="en-US" altLang="zh-CN" b="1"/>
              <a:t>.</a:t>
            </a:r>
          </a:p>
          <a:p>
            <a:pPr eaLnBrk="1" hangingPunct="1"/>
            <a:r>
              <a:rPr kumimoji="0" lang="en-US" altLang="zh-CN" b="1">
                <a:solidFill>
                  <a:srgbClr val="00CC00"/>
                </a:solidFill>
              </a:rPr>
              <a:t>EU</a:t>
            </a:r>
            <a:r>
              <a:rPr kumimoji="0" lang="zh-CN" altLang="en-US" b="1">
                <a:solidFill>
                  <a:srgbClr val="00CC00"/>
                </a:solidFill>
              </a:rPr>
              <a:t>控制</a:t>
            </a:r>
            <a:r>
              <a:rPr kumimoji="0" lang="zh-CN" altLang="en-US" b="1"/>
              <a:t>系统</a:t>
            </a:r>
            <a:r>
              <a:rPr kumimoji="0" lang="en-US" altLang="zh-CN" b="1"/>
              <a:t>----</a:t>
            </a:r>
            <a:r>
              <a:rPr kumimoji="0" lang="zh-CN" altLang="en-US" b="1">
                <a:solidFill>
                  <a:srgbClr val="000000"/>
                </a:solidFill>
              </a:rPr>
              <a:t>队列控制和时序控制</a:t>
            </a:r>
            <a:r>
              <a:rPr kumimoji="0" lang="en-US" altLang="zh-CN" b="1">
                <a:solidFill>
                  <a:srgbClr val="000000"/>
                </a:solidFill>
              </a:rPr>
              <a:t>.</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1" name="Rectangle 7">
            <a:extLst>
              <a:ext uri="{FF2B5EF4-FFF2-40B4-BE49-F238E27FC236}">
                <a16:creationId xmlns:a16="http://schemas.microsoft.com/office/drawing/2014/main" id="{16B2750B-1904-E948-B0CD-1C6F4FC005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BB243CC-9B4E-484B-B4CB-3963ADB1C93B}" type="slidenum">
              <a:rPr lang="en-US" altLang="zh-CN" sz="1200" b="0" smtClean="0">
                <a:ea typeface="宋体" panose="02010600030101010101" pitchFamily="2" charset="-122"/>
              </a:rPr>
              <a:pPr/>
              <a:t>50</a:t>
            </a:fld>
            <a:endParaRPr lang="en-US" altLang="zh-CN" sz="1200" b="0">
              <a:ea typeface="宋体" panose="02010600030101010101" pitchFamily="2" charset="-122"/>
            </a:endParaRPr>
          </a:p>
        </p:txBody>
      </p:sp>
      <p:sp>
        <p:nvSpPr>
          <p:cNvPr id="112642" name="Rectangle 2">
            <a:extLst>
              <a:ext uri="{FF2B5EF4-FFF2-40B4-BE49-F238E27FC236}">
                <a16:creationId xmlns:a16="http://schemas.microsoft.com/office/drawing/2014/main" id="{8EAC9A89-53DA-AE48-8E25-208F71DED3FC}"/>
              </a:ext>
            </a:extLst>
          </p:cNvPr>
          <p:cNvSpPr>
            <a:spLocks noGrp="1" noRot="1" noChangeAspect="1" noChangeArrowheads="1" noTextEdit="1"/>
          </p:cNvSpPr>
          <p:nvPr>
            <p:ph type="sldImg"/>
          </p:nvPr>
        </p:nvSpPr>
        <p:spPr>
          <a:ln/>
        </p:spPr>
      </p:sp>
      <p:sp>
        <p:nvSpPr>
          <p:cNvPr id="112643" name="Rectangle 3">
            <a:extLst>
              <a:ext uri="{FF2B5EF4-FFF2-40B4-BE49-F238E27FC236}">
                <a16:creationId xmlns:a16="http://schemas.microsoft.com/office/drawing/2014/main" id="{B54DDC5F-20D1-BC47-BCD6-59EED602AD0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Rectangle 7">
            <a:extLst>
              <a:ext uri="{FF2B5EF4-FFF2-40B4-BE49-F238E27FC236}">
                <a16:creationId xmlns:a16="http://schemas.microsoft.com/office/drawing/2014/main" id="{93EBFEAC-6345-E44A-B8B4-82AB0537ED2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5FEFDA3-F6E3-2447-9F77-FE02454981AA}" type="slidenum">
              <a:rPr lang="en-US" altLang="zh-CN" sz="1200" b="0" smtClean="0">
                <a:ea typeface="宋体" panose="02010600030101010101" pitchFamily="2" charset="-122"/>
              </a:rPr>
              <a:pPr/>
              <a:t>51</a:t>
            </a:fld>
            <a:endParaRPr lang="en-US" altLang="zh-CN" sz="1200" b="0">
              <a:ea typeface="宋体" panose="02010600030101010101" pitchFamily="2" charset="-122"/>
            </a:endParaRPr>
          </a:p>
        </p:txBody>
      </p:sp>
      <p:sp>
        <p:nvSpPr>
          <p:cNvPr id="114690" name="Rectangle 2">
            <a:extLst>
              <a:ext uri="{FF2B5EF4-FFF2-40B4-BE49-F238E27FC236}">
                <a16:creationId xmlns:a16="http://schemas.microsoft.com/office/drawing/2014/main" id="{281BD2BD-1E50-C047-B39E-15D167EE49AC}"/>
              </a:ext>
            </a:extLst>
          </p:cNvPr>
          <p:cNvSpPr>
            <a:spLocks noGrp="1" noRot="1" noChangeAspect="1" noChangeArrowheads="1" noTextEdit="1"/>
          </p:cNvSpPr>
          <p:nvPr>
            <p:ph type="sldImg"/>
          </p:nvPr>
        </p:nvSpPr>
        <p:spPr>
          <a:ln/>
        </p:spPr>
      </p:sp>
      <p:sp>
        <p:nvSpPr>
          <p:cNvPr id="114691" name="Rectangle 3">
            <a:extLst>
              <a:ext uri="{FF2B5EF4-FFF2-40B4-BE49-F238E27FC236}">
                <a16:creationId xmlns:a16="http://schemas.microsoft.com/office/drawing/2014/main" id="{30D75DAA-63A5-6C45-8E8E-E64D40EE4EA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Rectangle 7">
            <a:extLst>
              <a:ext uri="{FF2B5EF4-FFF2-40B4-BE49-F238E27FC236}">
                <a16:creationId xmlns:a16="http://schemas.microsoft.com/office/drawing/2014/main" id="{7118362B-0E14-6942-B1F9-868B34361AF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BB53192-3FCB-134C-BADD-5C7188F5880F}" type="slidenum">
              <a:rPr lang="en-US" altLang="zh-CN" sz="1200" b="0" smtClean="0">
                <a:ea typeface="宋体" panose="02010600030101010101" pitchFamily="2" charset="-122"/>
              </a:rPr>
              <a:pPr/>
              <a:t>52</a:t>
            </a:fld>
            <a:endParaRPr lang="en-US" altLang="zh-CN" sz="1200" b="0">
              <a:ea typeface="宋体" panose="02010600030101010101" pitchFamily="2" charset="-122"/>
            </a:endParaRPr>
          </a:p>
        </p:txBody>
      </p:sp>
      <p:sp>
        <p:nvSpPr>
          <p:cNvPr id="116738" name="Rectangle 2">
            <a:extLst>
              <a:ext uri="{FF2B5EF4-FFF2-40B4-BE49-F238E27FC236}">
                <a16:creationId xmlns:a16="http://schemas.microsoft.com/office/drawing/2014/main" id="{2491D98C-5C42-4042-A346-BA702CD2A522}"/>
              </a:ext>
            </a:extLst>
          </p:cNvPr>
          <p:cNvSpPr>
            <a:spLocks noGrp="1" noRot="1" noChangeAspect="1" noChangeArrowheads="1" noTextEdit="1"/>
          </p:cNvSpPr>
          <p:nvPr>
            <p:ph type="sldImg"/>
          </p:nvPr>
        </p:nvSpPr>
        <p:spPr>
          <a:ln/>
        </p:spPr>
      </p:sp>
      <p:sp>
        <p:nvSpPr>
          <p:cNvPr id="116739" name="Rectangle 3">
            <a:extLst>
              <a:ext uri="{FF2B5EF4-FFF2-40B4-BE49-F238E27FC236}">
                <a16:creationId xmlns:a16="http://schemas.microsoft.com/office/drawing/2014/main" id="{8879636B-7287-8248-8457-8FF393086A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zh-CN"/>
              <a:t>HOLD </a:t>
            </a:r>
            <a:r>
              <a:rPr lang="zh-CN" altLang="en-US" b="1"/>
              <a:t>总线保持请求信号输入，高电平有效。</a:t>
            </a:r>
            <a:endParaRPr lang="en-US" altLang="zh-CN" b="1"/>
          </a:p>
          <a:p>
            <a:pPr eaLnBrk="1" hangingPunct="1"/>
            <a:r>
              <a:rPr lang="en-US" altLang="zh-CN"/>
              <a:t>HLDA </a:t>
            </a:r>
            <a:r>
              <a:rPr lang="zh-CN" altLang="en-US" b="1"/>
              <a:t>总线保持响应信号输出，高电平有效。</a:t>
            </a:r>
            <a:endParaRPr kumimoji="0"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5" name="Rectangle 7">
            <a:extLst>
              <a:ext uri="{FF2B5EF4-FFF2-40B4-BE49-F238E27FC236}">
                <a16:creationId xmlns:a16="http://schemas.microsoft.com/office/drawing/2014/main" id="{F7B72C9B-9BC0-BA45-B272-53226A8A221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92C94DD-2A75-CF4D-BA5E-5CF13A8C64B7}" type="slidenum">
              <a:rPr lang="en-US" altLang="zh-CN" sz="1200" b="0" smtClean="0">
                <a:ea typeface="宋体" panose="02010600030101010101" pitchFamily="2" charset="-122"/>
              </a:rPr>
              <a:pPr/>
              <a:t>53</a:t>
            </a:fld>
            <a:endParaRPr lang="en-US" altLang="zh-CN" sz="1200" b="0">
              <a:ea typeface="宋体" panose="02010600030101010101" pitchFamily="2" charset="-122"/>
            </a:endParaRPr>
          </a:p>
        </p:txBody>
      </p:sp>
      <p:sp>
        <p:nvSpPr>
          <p:cNvPr id="118786" name="Rectangle 2">
            <a:extLst>
              <a:ext uri="{FF2B5EF4-FFF2-40B4-BE49-F238E27FC236}">
                <a16:creationId xmlns:a16="http://schemas.microsoft.com/office/drawing/2014/main" id="{6E530DFD-808C-A346-A60B-1461CF622F11}"/>
              </a:ext>
            </a:extLst>
          </p:cNvPr>
          <p:cNvSpPr>
            <a:spLocks noGrp="1" noRot="1" noChangeAspect="1" noChangeArrowheads="1" noTextEdit="1"/>
          </p:cNvSpPr>
          <p:nvPr>
            <p:ph type="sldImg"/>
          </p:nvPr>
        </p:nvSpPr>
        <p:spPr>
          <a:ln/>
        </p:spPr>
      </p:sp>
      <p:sp>
        <p:nvSpPr>
          <p:cNvPr id="118787" name="Rectangle 3">
            <a:extLst>
              <a:ext uri="{FF2B5EF4-FFF2-40B4-BE49-F238E27FC236}">
                <a16:creationId xmlns:a16="http://schemas.microsoft.com/office/drawing/2014/main" id="{C7C8ADFF-032E-8A4A-AA8D-37894C7971D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7">
            <a:extLst>
              <a:ext uri="{FF2B5EF4-FFF2-40B4-BE49-F238E27FC236}">
                <a16:creationId xmlns:a16="http://schemas.microsoft.com/office/drawing/2014/main" id="{1C1A25B7-C5BF-B745-BD1B-F3F04207EDD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566B925-D0F9-884F-840B-07BA803053C0}" type="slidenum">
              <a:rPr lang="en-US" altLang="zh-CN" sz="1200" b="0" smtClean="0">
                <a:ea typeface="宋体" panose="02010600030101010101" pitchFamily="2" charset="-122"/>
              </a:rPr>
              <a:pPr/>
              <a:t>54</a:t>
            </a:fld>
            <a:endParaRPr lang="en-US" altLang="zh-CN" sz="1200" b="0">
              <a:ea typeface="宋体" panose="02010600030101010101" pitchFamily="2" charset="-122"/>
            </a:endParaRPr>
          </a:p>
        </p:txBody>
      </p:sp>
      <p:sp>
        <p:nvSpPr>
          <p:cNvPr id="120834" name="Rectangle 2">
            <a:extLst>
              <a:ext uri="{FF2B5EF4-FFF2-40B4-BE49-F238E27FC236}">
                <a16:creationId xmlns:a16="http://schemas.microsoft.com/office/drawing/2014/main" id="{958953C7-B9A9-EA40-87EA-AEC14CB4DDD4}"/>
              </a:ext>
            </a:extLst>
          </p:cNvPr>
          <p:cNvSpPr>
            <a:spLocks noGrp="1" noRot="1" noChangeAspect="1" noChangeArrowheads="1" noTextEdit="1"/>
          </p:cNvSpPr>
          <p:nvPr>
            <p:ph type="sldImg"/>
          </p:nvPr>
        </p:nvSpPr>
        <p:spPr>
          <a:ln/>
        </p:spPr>
      </p:sp>
      <p:sp>
        <p:nvSpPr>
          <p:cNvPr id="120835" name="Rectangle 3">
            <a:extLst>
              <a:ext uri="{FF2B5EF4-FFF2-40B4-BE49-F238E27FC236}">
                <a16:creationId xmlns:a16="http://schemas.microsoft.com/office/drawing/2014/main" id="{D48189A2-DA09-B84C-9729-3D154EBB206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1" name="Rectangle 7">
            <a:extLst>
              <a:ext uri="{FF2B5EF4-FFF2-40B4-BE49-F238E27FC236}">
                <a16:creationId xmlns:a16="http://schemas.microsoft.com/office/drawing/2014/main" id="{A66D1623-991E-9C47-9BFC-5BEC5F165D9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444D10A-7E1C-4D44-9B21-8BDE7940CC50}" type="slidenum">
              <a:rPr lang="en-US" altLang="zh-CN" sz="1200" b="0" smtClean="0">
                <a:ea typeface="宋体" panose="02010600030101010101" pitchFamily="2" charset="-122"/>
              </a:rPr>
              <a:pPr/>
              <a:t>55</a:t>
            </a:fld>
            <a:endParaRPr lang="en-US" altLang="zh-CN" sz="1200" b="0">
              <a:ea typeface="宋体" panose="02010600030101010101" pitchFamily="2" charset="-122"/>
            </a:endParaRPr>
          </a:p>
        </p:txBody>
      </p:sp>
      <p:sp>
        <p:nvSpPr>
          <p:cNvPr id="122882" name="Rectangle 2">
            <a:extLst>
              <a:ext uri="{FF2B5EF4-FFF2-40B4-BE49-F238E27FC236}">
                <a16:creationId xmlns:a16="http://schemas.microsoft.com/office/drawing/2014/main" id="{B769D69D-8093-3F4D-8C0F-599CF937534A}"/>
              </a:ext>
            </a:extLst>
          </p:cNvPr>
          <p:cNvSpPr>
            <a:spLocks noGrp="1" noRot="1" noChangeAspect="1" noChangeArrowheads="1" noTextEdit="1"/>
          </p:cNvSpPr>
          <p:nvPr>
            <p:ph type="sldImg"/>
          </p:nvPr>
        </p:nvSpPr>
        <p:spPr>
          <a:ln/>
        </p:spPr>
      </p:sp>
      <p:sp>
        <p:nvSpPr>
          <p:cNvPr id="122883" name="Rectangle 3">
            <a:extLst>
              <a:ext uri="{FF2B5EF4-FFF2-40B4-BE49-F238E27FC236}">
                <a16:creationId xmlns:a16="http://schemas.microsoft.com/office/drawing/2014/main" id="{D4B7770B-EAE0-554A-820B-2FA8A699476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7">
            <a:extLst>
              <a:ext uri="{FF2B5EF4-FFF2-40B4-BE49-F238E27FC236}">
                <a16:creationId xmlns:a16="http://schemas.microsoft.com/office/drawing/2014/main" id="{27F12F87-74B3-3A46-8EA4-D3AE1918D3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A8B3702D-4C8F-3947-B4D5-4E7C1D145D97}" type="slidenum">
              <a:rPr lang="en-US" altLang="zh-CN" sz="1200" b="0" smtClean="0">
                <a:ea typeface="宋体" panose="02010600030101010101" pitchFamily="2" charset="-122"/>
              </a:rPr>
              <a:pPr/>
              <a:t>56</a:t>
            </a:fld>
            <a:endParaRPr lang="en-US" altLang="zh-CN" sz="1200" b="0">
              <a:ea typeface="宋体" panose="02010600030101010101" pitchFamily="2" charset="-122"/>
            </a:endParaRPr>
          </a:p>
        </p:txBody>
      </p:sp>
      <p:sp>
        <p:nvSpPr>
          <p:cNvPr id="124930" name="Rectangle 2">
            <a:extLst>
              <a:ext uri="{FF2B5EF4-FFF2-40B4-BE49-F238E27FC236}">
                <a16:creationId xmlns:a16="http://schemas.microsoft.com/office/drawing/2014/main" id="{BE9E85CB-3F37-A641-A569-6690F9160AE7}"/>
              </a:ext>
            </a:extLst>
          </p:cNvPr>
          <p:cNvSpPr>
            <a:spLocks noGrp="1" noRot="1" noChangeAspect="1" noChangeArrowheads="1" noTextEdit="1"/>
          </p:cNvSpPr>
          <p:nvPr>
            <p:ph type="sldImg"/>
          </p:nvPr>
        </p:nvSpPr>
        <p:spPr>
          <a:ln/>
        </p:spPr>
      </p:sp>
      <p:sp>
        <p:nvSpPr>
          <p:cNvPr id="124931" name="Rectangle 3">
            <a:extLst>
              <a:ext uri="{FF2B5EF4-FFF2-40B4-BE49-F238E27FC236}">
                <a16:creationId xmlns:a16="http://schemas.microsoft.com/office/drawing/2014/main" id="{2F9740A9-0C3B-9C4C-8A33-A46ACCC2800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7">
            <a:extLst>
              <a:ext uri="{FF2B5EF4-FFF2-40B4-BE49-F238E27FC236}">
                <a16:creationId xmlns:a16="http://schemas.microsoft.com/office/drawing/2014/main" id="{137B931C-B366-984A-BE09-58634DF565E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408FBA1-E712-FD43-9F11-25692D8F3AA3}" type="slidenum">
              <a:rPr lang="en-US" altLang="zh-CN" sz="1200" b="0" smtClean="0">
                <a:ea typeface="宋体" panose="02010600030101010101" pitchFamily="2" charset="-122"/>
              </a:rPr>
              <a:pPr/>
              <a:t>57</a:t>
            </a:fld>
            <a:endParaRPr lang="en-US" altLang="zh-CN" sz="1200" b="0">
              <a:ea typeface="宋体" panose="02010600030101010101" pitchFamily="2" charset="-122"/>
            </a:endParaRPr>
          </a:p>
        </p:txBody>
      </p:sp>
      <p:sp>
        <p:nvSpPr>
          <p:cNvPr id="126978" name="Rectangle 2">
            <a:extLst>
              <a:ext uri="{FF2B5EF4-FFF2-40B4-BE49-F238E27FC236}">
                <a16:creationId xmlns:a16="http://schemas.microsoft.com/office/drawing/2014/main" id="{1B316E42-09AE-2340-B619-A1C67444F68B}"/>
              </a:ext>
            </a:extLst>
          </p:cNvPr>
          <p:cNvSpPr>
            <a:spLocks noGrp="1" noRot="1" noChangeAspect="1" noChangeArrowheads="1" noTextEdit="1"/>
          </p:cNvSpPr>
          <p:nvPr>
            <p:ph type="sldImg"/>
          </p:nvPr>
        </p:nvSpPr>
        <p:spPr>
          <a:ln/>
        </p:spPr>
      </p:sp>
      <p:sp>
        <p:nvSpPr>
          <p:cNvPr id="126979" name="Rectangle 3">
            <a:extLst>
              <a:ext uri="{FF2B5EF4-FFF2-40B4-BE49-F238E27FC236}">
                <a16:creationId xmlns:a16="http://schemas.microsoft.com/office/drawing/2014/main" id="{5A1979F7-6D94-A743-9405-CDB75DAFB54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7">
            <a:extLst>
              <a:ext uri="{FF2B5EF4-FFF2-40B4-BE49-F238E27FC236}">
                <a16:creationId xmlns:a16="http://schemas.microsoft.com/office/drawing/2014/main" id="{D8D2CC74-941F-2B42-BDEA-5F34454AF23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C5592C1-3B7B-B049-9132-6294C403DF18}" type="slidenum">
              <a:rPr lang="en-US" altLang="zh-CN" sz="1200" b="0" smtClean="0">
                <a:ea typeface="宋体" panose="02010600030101010101" pitchFamily="2" charset="-122"/>
              </a:rPr>
              <a:pPr/>
              <a:t>58</a:t>
            </a:fld>
            <a:endParaRPr lang="en-US" altLang="zh-CN" sz="1200" b="0">
              <a:ea typeface="宋体" panose="02010600030101010101" pitchFamily="2" charset="-122"/>
            </a:endParaRPr>
          </a:p>
        </p:txBody>
      </p:sp>
      <p:sp>
        <p:nvSpPr>
          <p:cNvPr id="129026" name="Rectangle 2">
            <a:extLst>
              <a:ext uri="{FF2B5EF4-FFF2-40B4-BE49-F238E27FC236}">
                <a16:creationId xmlns:a16="http://schemas.microsoft.com/office/drawing/2014/main" id="{B9BCD42B-4097-3340-964C-DB60212A6E35}"/>
              </a:ext>
            </a:extLst>
          </p:cNvPr>
          <p:cNvSpPr>
            <a:spLocks noGrp="1" noRot="1" noChangeAspect="1" noChangeArrowheads="1" noTextEdit="1"/>
          </p:cNvSpPr>
          <p:nvPr>
            <p:ph type="sldImg"/>
          </p:nvPr>
        </p:nvSpPr>
        <p:spPr>
          <a:ln/>
        </p:spPr>
      </p:sp>
      <p:sp>
        <p:nvSpPr>
          <p:cNvPr id="129027" name="Rectangle 3">
            <a:extLst>
              <a:ext uri="{FF2B5EF4-FFF2-40B4-BE49-F238E27FC236}">
                <a16:creationId xmlns:a16="http://schemas.microsoft.com/office/drawing/2014/main" id="{B54FBAC0-8788-B943-8A5F-7514B802A6F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3" name="Rectangle 7">
            <a:extLst>
              <a:ext uri="{FF2B5EF4-FFF2-40B4-BE49-F238E27FC236}">
                <a16:creationId xmlns:a16="http://schemas.microsoft.com/office/drawing/2014/main" id="{4D7CA520-6F7A-4F4E-84C1-AAF9CEC6450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5F2A768-95C2-6549-ADEB-C8D65D15FB8B}" type="slidenum">
              <a:rPr lang="en-US" altLang="zh-CN" sz="1200" b="0" smtClean="0">
                <a:ea typeface="宋体" panose="02010600030101010101" pitchFamily="2" charset="-122"/>
              </a:rPr>
              <a:pPr/>
              <a:t>59</a:t>
            </a:fld>
            <a:endParaRPr lang="en-US" altLang="zh-CN" sz="1200" b="0">
              <a:ea typeface="宋体" panose="02010600030101010101" pitchFamily="2" charset="-122"/>
            </a:endParaRPr>
          </a:p>
        </p:txBody>
      </p:sp>
      <p:sp>
        <p:nvSpPr>
          <p:cNvPr id="131074" name="Rectangle 2">
            <a:extLst>
              <a:ext uri="{FF2B5EF4-FFF2-40B4-BE49-F238E27FC236}">
                <a16:creationId xmlns:a16="http://schemas.microsoft.com/office/drawing/2014/main" id="{FE682F9A-7532-2B45-AFA1-7C9A7D848429}"/>
              </a:ext>
            </a:extLst>
          </p:cNvPr>
          <p:cNvSpPr>
            <a:spLocks noGrp="1" noRot="1" noChangeAspect="1" noChangeArrowheads="1" noTextEdit="1"/>
          </p:cNvSpPr>
          <p:nvPr>
            <p:ph type="sldImg"/>
          </p:nvPr>
        </p:nvSpPr>
        <p:spPr>
          <a:ln/>
        </p:spPr>
      </p:sp>
      <p:sp>
        <p:nvSpPr>
          <p:cNvPr id="131075" name="Rectangle 3">
            <a:extLst>
              <a:ext uri="{FF2B5EF4-FFF2-40B4-BE49-F238E27FC236}">
                <a16:creationId xmlns:a16="http://schemas.microsoft.com/office/drawing/2014/main" id="{881F8FAE-4E7D-4B49-8D2A-75FD5C8F05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DC22A5F0-A617-7E45-BD9E-CA03404A405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5EBEE12-3A6D-9240-9D18-F3837B9E4632}" type="slidenum">
              <a:rPr lang="en-US" altLang="zh-CN" sz="1200" b="0" smtClean="0">
                <a:ea typeface="宋体" panose="02010600030101010101" pitchFamily="2" charset="-122"/>
              </a:rPr>
              <a:pPr/>
              <a:t>6</a:t>
            </a:fld>
            <a:endParaRPr lang="en-US" altLang="zh-CN" sz="1200" b="0">
              <a:ea typeface="宋体" panose="02010600030101010101" pitchFamily="2" charset="-122"/>
            </a:endParaRPr>
          </a:p>
        </p:txBody>
      </p:sp>
      <p:sp>
        <p:nvSpPr>
          <p:cNvPr id="22530" name="Rectangle 2">
            <a:extLst>
              <a:ext uri="{FF2B5EF4-FFF2-40B4-BE49-F238E27FC236}">
                <a16:creationId xmlns:a16="http://schemas.microsoft.com/office/drawing/2014/main" id="{D74EFB17-EB2B-4D4A-8D5F-49C0A68FA3F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DDF20AA8-C455-3046-9B11-2E78139809A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1" name="Rectangle 7">
            <a:extLst>
              <a:ext uri="{FF2B5EF4-FFF2-40B4-BE49-F238E27FC236}">
                <a16:creationId xmlns:a16="http://schemas.microsoft.com/office/drawing/2014/main" id="{FCF75782-8B96-134F-B4FC-EF7D8FA6B74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F729174-5B9A-A54A-9D8E-62BD518B89E3}" type="slidenum">
              <a:rPr lang="en-US" altLang="zh-CN" sz="1200" b="0" smtClean="0">
                <a:ea typeface="宋体" panose="02010600030101010101" pitchFamily="2" charset="-122"/>
              </a:rPr>
              <a:pPr/>
              <a:t>60</a:t>
            </a:fld>
            <a:endParaRPr lang="en-US" altLang="zh-CN" sz="1200" b="0">
              <a:ea typeface="宋体" panose="02010600030101010101" pitchFamily="2" charset="-122"/>
            </a:endParaRPr>
          </a:p>
        </p:txBody>
      </p:sp>
      <p:sp>
        <p:nvSpPr>
          <p:cNvPr id="133122" name="Rectangle 2">
            <a:extLst>
              <a:ext uri="{FF2B5EF4-FFF2-40B4-BE49-F238E27FC236}">
                <a16:creationId xmlns:a16="http://schemas.microsoft.com/office/drawing/2014/main" id="{F116C95C-B910-7245-A838-133FEEE5DE0E}"/>
              </a:ext>
            </a:extLst>
          </p:cNvPr>
          <p:cNvSpPr>
            <a:spLocks noGrp="1" noRot="1" noChangeAspect="1" noChangeArrowheads="1" noTextEdit="1"/>
          </p:cNvSpPr>
          <p:nvPr>
            <p:ph type="sldImg"/>
          </p:nvPr>
        </p:nvSpPr>
        <p:spPr>
          <a:ln/>
        </p:spPr>
      </p:sp>
      <p:sp>
        <p:nvSpPr>
          <p:cNvPr id="133123" name="Rectangle 3">
            <a:extLst>
              <a:ext uri="{FF2B5EF4-FFF2-40B4-BE49-F238E27FC236}">
                <a16:creationId xmlns:a16="http://schemas.microsoft.com/office/drawing/2014/main" id="{07CD54AC-A489-9649-B837-5A6C2340E76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9" name="Rectangle 7">
            <a:extLst>
              <a:ext uri="{FF2B5EF4-FFF2-40B4-BE49-F238E27FC236}">
                <a16:creationId xmlns:a16="http://schemas.microsoft.com/office/drawing/2014/main" id="{3159391F-A3F4-6049-B6DA-1340E509049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44966C2F-79D6-3F48-BCD7-323269DA8B34}" type="slidenum">
              <a:rPr lang="en-US" altLang="zh-CN" sz="1200" b="0" smtClean="0">
                <a:ea typeface="宋体" panose="02010600030101010101" pitchFamily="2" charset="-122"/>
              </a:rPr>
              <a:pPr/>
              <a:t>61</a:t>
            </a:fld>
            <a:endParaRPr lang="en-US" altLang="zh-CN" sz="1200" b="0">
              <a:ea typeface="宋体" panose="02010600030101010101" pitchFamily="2" charset="-122"/>
            </a:endParaRPr>
          </a:p>
        </p:txBody>
      </p:sp>
      <p:sp>
        <p:nvSpPr>
          <p:cNvPr id="135170" name="Rectangle 2">
            <a:extLst>
              <a:ext uri="{FF2B5EF4-FFF2-40B4-BE49-F238E27FC236}">
                <a16:creationId xmlns:a16="http://schemas.microsoft.com/office/drawing/2014/main" id="{E0265116-2E3E-3F46-B8DB-1E0C82198325}"/>
              </a:ext>
            </a:extLst>
          </p:cNvPr>
          <p:cNvSpPr>
            <a:spLocks noGrp="1" noRot="1" noChangeAspect="1" noChangeArrowheads="1" noTextEdit="1"/>
          </p:cNvSpPr>
          <p:nvPr>
            <p:ph type="sldImg"/>
          </p:nvPr>
        </p:nvSpPr>
        <p:spPr>
          <a:ln/>
        </p:spPr>
      </p:sp>
      <p:sp>
        <p:nvSpPr>
          <p:cNvPr id="135171" name="Rectangle 3">
            <a:extLst>
              <a:ext uri="{FF2B5EF4-FFF2-40B4-BE49-F238E27FC236}">
                <a16:creationId xmlns:a16="http://schemas.microsoft.com/office/drawing/2014/main" id="{6098F05F-2FC9-324D-8332-1CB57D7E278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Rectangle 7">
            <a:extLst>
              <a:ext uri="{FF2B5EF4-FFF2-40B4-BE49-F238E27FC236}">
                <a16:creationId xmlns:a16="http://schemas.microsoft.com/office/drawing/2014/main" id="{65F21BCD-1A7B-CD45-A575-A8CE9E02FA7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470C9D8-C03B-454F-9F1A-80D977E98EBF}" type="slidenum">
              <a:rPr lang="en-US" altLang="zh-CN" sz="1200" b="0" smtClean="0">
                <a:ea typeface="宋体" panose="02010600030101010101" pitchFamily="2" charset="-122"/>
              </a:rPr>
              <a:pPr/>
              <a:t>62</a:t>
            </a:fld>
            <a:endParaRPr lang="en-US" altLang="zh-CN" sz="1200" b="0">
              <a:ea typeface="宋体" panose="02010600030101010101" pitchFamily="2" charset="-122"/>
            </a:endParaRPr>
          </a:p>
        </p:txBody>
      </p:sp>
      <p:sp>
        <p:nvSpPr>
          <p:cNvPr id="137218" name="Rectangle 2">
            <a:extLst>
              <a:ext uri="{FF2B5EF4-FFF2-40B4-BE49-F238E27FC236}">
                <a16:creationId xmlns:a16="http://schemas.microsoft.com/office/drawing/2014/main" id="{3A7404CE-0666-6D40-8F33-441971BB8C54}"/>
              </a:ext>
            </a:extLst>
          </p:cNvPr>
          <p:cNvSpPr>
            <a:spLocks noGrp="1" noRot="1" noChangeAspect="1" noChangeArrowheads="1" noTextEdit="1"/>
          </p:cNvSpPr>
          <p:nvPr>
            <p:ph type="sldImg"/>
          </p:nvPr>
        </p:nvSpPr>
        <p:spPr>
          <a:ln/>
        </p:spPr>
      </p:sp>
      <p:sp>
        <p:nvSpPr>
          <p:cNvPr id="137219" name="Rectangle 3">
            <a:extLst>
              <a:ext uri="{FF2B5EF4-FFF2-40B4-BE49-F238E27FC236}">
                <a16:creationId xmlns:a16="http://schemas.microsoft.com/office/drawing/2014/main" id="{F09CD275-B7D4-204B-8C95-46F1B868B8A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5" name="Rectangle 7">
            <a:extLst>
              <a:ext uri="{FF2B5EF4-FFF2-40B4-BE49-F238E27FC236}">
                <a16:creationId xmlns:a16="http://schemas.microsoft.com/office/drawing/2014/main" id="{316BD9EC-6780-9548-872F-75B3485B72B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2ECB175-1372-E343-8F52-FF07EBF6F67B}" type="slidenum">
              <a:rPr lang="en-US" altLang="zh-CN" sz="1200" b="0" smtClean="0">
                <a:ea typeface="宋体" panose="02010600030101010101" pitchFamily="2" charset="-122"/>
              </a:rPr>
              <a:pPr/>
              <a:t>63</a:t>
            </a:fld>
            <a:endParaRPr lang="en-US" altLang="zh-CN" sz="1200" b="0">
              <a:ea typeface="宋体" panose="02010600030101010101" pitchFamily="2" charset="-122"/>
            </a:endParaRPr>
          </a:p>
        </p:txBody>
      </p:sp>
      <p:sp>
        <p:nvSpPr>
          <p:cNvPr id="139266" name="Rectangle 2">
            <a:extLst>
              <a:ext uri="{FF2B5EF4-FFF2-40B4-BE49-F238E27FC236}">
                <a16:creationId xmlns:a16="http://schemas.microsoft.com/office/drawing/2014/main" id="{9F2AE77F-DF78-FC4B-9362-664101FA5393}"/>
              </a:ext>
            </a:extLst>
          </p:cNvPr>
          <p:cNvSpPr>
            <a:spLocks noGrp="1" noRot="1" noChangeAspect="1" noChangeArrowheads="1" noTextEdit="1"/>
          </p:cNvSpPr>
          <p:nvPr>
            <p:ph type="sldImg"/>
          </p:nvPr>
        </p:nvSpPr>
        <p:spPr>
          <a:ln/>
        </p:spPr>
      </p:sp>
      <p:sp>
        <p:nvSpPr>
          <p:cNvPr id="139267" name="Rectangle 3">
            <a:extLst>
              <a:ext uri="{FF2B5EF4-FFF2-40B4-BE49-F238E27FC236}">
                <a16:creationId xmlns:a16="http://schemas.microsoft.com/office/drawing/2014/main" id="{DCDBB82E-D7CA-0340-A71A-F6D63386E7F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3" name="Rectangle 7">
            <a:extLst>
              <a:ext uri="{FF2B5EF4-FFF2-40B4-BE49-F238E27FC236}">
                <a16:creationId xmlns:a16="http://schemas.microsoft.com/office/drawing/2014/main" id="{37C1C279-DFC2-8243-B7CB-E32CC54DD24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621458C-C5F9-3542-B6E8-C46546678F08}" type="slidenum">
              <a:rPr lang="en-US" altLang="zh-CN" sz="1200" b="0" smtClean="0">
                <a:ea typeface="宋体" panose="02010600030101010101" pitchFamily="2" charset="-122"/>
              </a:rPr>
              <a:pPr/>
              <a:t>64</a:t>
            </a:fld>
            <a:endParaRPr lang="en-US" altLang="zh-CN" sz="1200" b="0">
              <a:ea typeface="宋体" panose="02010600030101010101" pitchFamily="2" charset="-122"/>
            </a:endParaRPr>
          </a:p>
        </p:txBody>
      </p:sp>
      <p:sp>
        <p:nvSpPr>
          <p:cNvPr id="141314" name="Rectangle 2">
            <a:extLst>
              <a:ext uri="{FF2B5EF4-FFF2-40B4-BE49-F238E27FC236}">
                <a16:creationId xmlns:a16="http://schemas.microsoft.com/office/drawing/2014/main" id="{534725FA-D93C-4F4E-853D-0543755A6FD3}"/>
              </a:ext>
            </a:extLst>
          </p:cNvPr>
          <p:cNvSpPr>
            <a:spLocks noGrp="1" noRot="1" noChangeAspect="1" noChangeArrowheads="1" noTextEdit="1"/>
          </p:cNvSpPr>
          <p:nvPr>
            <p:ph type="sldImg"/>
          </p:nvPr>
        </p:nvSpPr>
        <p:spPr>
          <a:ln/>
        </p:spPr>
      </p:sp>
      <p:sp>
        <p:nvSpPr>
          <p:cNvPr id="141315" name="Rectangle 3">
            <a:extLst>
              <a:ext uri="{FF2B5EF4-FFF2-40B4-BE49-F238E27FC236}">
                <a16:creationId xmlns:a16="http://schemas.microsoft.com/office/drawing/2014/main" id="{ED364428-0C14-CA47-9B94-52B392339C9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1" name="Rectangle 7">
            <a:extLst>
              <a:ext uri="{FF2B5EF4-FFF2-40B4-BE49-F238E27FC236}">
                <a16:creationId xmlns:a16="http://schemas.microsoft.com/office/drawing/2014/main" id="{C2DFFCC5-7195-754C-98D9-4DE87CC6B77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177D2BF-20DC-4641-8D81-7B88A8F77E19}" type="slidenum">
              <a:rPr lang="en-US" altLang="zh-CN" sz="1200" b="0" smtClean="0">
                <a:ea typeface="宋体" panose="02010600030101010101" pitchFamily="2" charset="-122"/>
              </a:rPr>
              <a:pPr/>
              <a:t>65</a:t>
            </a:fld>
            <a:endParaRPr lang="en-US" altLang="zh-CN" sz="1200" b="0">
              <a:ea typeface="宋体" panose="02010600030101010101" pitchFamily="2" charset="-122"/>
            </a:endParaRPr>
          </a:p>
        </p:txBody>
      </p:sp>
      <p:sp>
        <p:nvSpPr>
          <p:cNvPr id="143362" name="Rectangle 2">
            <a:extLst>
              <a:ext uri="{FF2B5EF4-FFF2-40B4-BE49-F238E27FC236}">
                <a16:creationId xmlns:a16="http://schemas.microsoft.com/office/drawing/2014/main" id="{2C010B7E-88C1-AD40-826E-1AB8EF0D0C5D}"/>
              </a:ext>
            </a:extLst>
          </p:cNvPr>
          <p:cNvSpPr>
            <a:spLocks noGrp="1" noRot="1" noChangeAspect="1" noChangeArrowheads="1" noTextEdit="1"/>
          </p:cNvSpPr>
          <p:nvPr>
            <p:ph type="sldImg"/>
          </p:nvPr>
        </p:nvSpPr>
        <p:spPr>
          <a:ln/>
        </p:spPr>
      </p:sp>
      <p:sp>
        <p:nvSpPr>
          <p:cNvPr id="143363" name="Rectangle 3">
            <a:extLst>
              <a:ext uri="{FF2B5EF4-FFF2-40B4-BE49-F238E27FC236}">
                <a16:creationId xmlns:a16="http://schemas.microsoft.com/office/drawing/2014/main" id="{7334C948-5BA5-BB4E-9058-FE12BD0D165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9" name="Rectangle 7">
            <a:extLst>
              <a:ext uri="{FF2B5EF4-FFF2-40B4-BE49-F238E27FC236}">
                <a16:creationId xmlns:a16="http://schemas.microsoft.com/office/drawing/2014/main" id="{F91BCC4C-59CC-264C-8A92-DB7E795BBBB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91956C6-8B93-AB40-85EE-626927758A79}" type="slidenum">
              <a:rPr lang="en-US" altLang="zh-CN" sz="1200" b="0" smtClean="0">
                <a:ea typeface="宋体" panose="02010600030101010101" pitchFamily="2" charset="-122"/>
              </a:rPr>
              <a:pPr/>
              <a:t>66</a:t>
            </a:fld>
            <a:endParaRPr lang="en-US" altLang="zh-CN" sz="1200" b="0">
              <a:ea typeface="宋体" panose="02010600030101010101" pitchFamily="2" charset="-122"/>
            </a:endParaRPr>
          </a:p>
        </p:txBody>
      </p:sp>
      <p:sp>
        <p:nvSpPr>
          <p:cNvPr id="145410" name="Rectangle 2">
            <a:extLst>
              <a:ext uri="{FF2B5EF4-FFF2-40B4-BE49-F238E27FC236}">
                <a16:creationId xmlns:a16="http://schemas.microsoft.com/office/drawing/2014/main" id="{42506E82-8C2D-2949-93AE-E639DD1A058D}"/>
              </a:ext>
            </a:extLst>
          </p:cNvPr>
          <p:cNvSpPr>
            <a:spLocks noGrp="1" noRot="1" noChangeAspect="1" noChangeArrowheads="1" noTextEdit="1"/>
          </p:cNvSpPr>
          <p:nvPr>
            <p:ph type="sldImg"/>
          </p:nvPr>
        </p:nvSpPr>
        <p:spPr>
          <a:ln/>
        </p:spPr>
      </p:sp>
      <p:sp>
        <p:nvSpPr>
          <p:cNvPr id="145411" name="Rectangle 3">
            <a:extLst>
              <a:ext uri="{FF2B5EF4-FFF2-40B4-BE49-F238E27FC236}">
                <a16:creationId xmlns:a16="http://schemas.microsoft.com/office/drawing/2014/main" id="{1EC7F539-F07E-594A-8029-ECCFAF4288E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BX:</a:t>
            </a:r>
            <a:r>
              <a:rPr kumimoji="0" lang="zh-CN" altLang="en-US"/>
              <a:t>基址寄存器；</a:t>
            </a:r>
            <a:r>
              <a:rPr kumimoji="0" lang="en-US" altLang="zh-CN"/>
              <a:t>BP:</a:t>
            </a:r>
            <a:r>
              <a:rPr kumimoji="0" lang="zh-CN" altLang="en-US"/>
              <a:t>基址指针寄存器；</a:t>
            </a:r>
            <a:r>
              <a:rPr kumimoji="0" lang="en-US" altLang="zh-CN"/>
              <a:t>SI:</a:t>
            </a:r>
            <a:r>
              <a:rPr kumimoji="0" lang="zh-CN" altLang="en-US"/>
              <a:t>源指针寄存器；</a:t>
            </a:r>
            <a:r>
              <a:rPr kumimoji="0" lang="en-US" altLang="zh-CN"/>
              <a:t>DI</a:t>
            </a:r>
            <a:r>
              <a:rPr kumimoji="0" lang="zh-CN" altLang="en-US"/>
              <a:t>：目的指针寄存器</a:t>
            </a:r>
            <a:endParaRPr kumimoji="0" lang="en-US" altLang="zh-CN"/>
          </a:p>
          <a:p>
            <a:pPr eaLnBrk="1" hangingPunct="1"/>
            <a:r>
              <a:rPr kumimoji="0" lang="en-US" altLang="zh-CN"/>
              <a:t>DS:BX,SI,DI</a:t>
            </a:r>
            <a:r>
              <a:rPr kumimoji="0" lang="zh-CN" altLang="en-US"/>
              <a:t>    </a:t>
            </a:r>
            <a:r>
              <a:rPr kumimoji="0" lang="en-US" altLang="zh-CN"/>
              <a:t>SS:BP</a:t>
            </a:r>
            <a:endParaRPr kumimoji="0" lang="zh-CN" altLang="en-US"/>
          </a:p>
          <a:p>
            <a:pPr eaLnBrk="1" hangingPunct="1"/>
            <a:endParaRPr kumimoji="0"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7" name="Rectangle 7">
            <a:extLst>
              <a:ext uri="{FF2B5EF4-FFF2-40B4-BE49-F238E27FC236}">
                <a16:creationId xmlns:a16="http://schemas.microsoft.com/office/drawing/2014/main" id="{8BCA6DD5-8193-E54F-8F72-DCD47E0A5A9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26026AE-3BCA-2642-B663-84035F221FE5}" type="slidenum">
              <a:rPr lang="en-US" altLang="zh-CN" sz="1200" b="0" smtClean="0">
                <a:ea typeface="宋体" panose="02010600030101010101" pitchFamily="2" charset="-122"/>
              </a:rPr>
              <a:pPr/>
              <a:t>67</a:t>
            </a:fld>
            <a:endParaRPr lang="en-US" altLang="zh-CN" sz="1200" b="0">
              <a:ea typeface="宋体" panose="02010600030101010101" pitchFamily="2" charset="-122"/>
            </a:endParaRPr>
          </a:p>
        </p:txBody>
      </p:sp>
      <p:sp>
        <p:nvSpPr>
          <p:cNvPr id="147458" name="Rectangle 2">
            <a:extLst>
              <a:ext uri="{FF2B5EF4-FFF2-40B4-BE49-F238E27FC236}">
                <a16:creationId xmlns:a16="http://schemas.microsoft.com/office/drawing/2014/main" id="{574F1E95-0229-0E4C-9A94-0017CE61588D}"/>
              </a:ext>
            </a:extLst>
          </p:cNvPr>
          <p:cNvSpPr>
            <a:spLocks noGrp="1" noRot="1" noChangeAspect="1" noChangeArrowheads="1" noTextEdit="1"/>
          </p:cNvSpPr>
          <p:nvPr>
            <p:ph type="sldImg"/>
          </p:nvPr>
        </p:nvSpPr>
        <p:spPr>
          <a:ln/>
        </p:spPr>
      </p:sp>
      <p:sp>
        <p:nvSpPr>
          <p:cNvPr id="147459" name="Rectangle 3">
            <a:extLst>
              <a:ext uri="{FF2B5EF4-FFF2-40B4-BE49-F238E27FC236}">
                <a16:creationId xmlns:a16="http://schemas.microsoft.com/office/drawing/2014/main" id="{C0A08E35-43C5-B342-BE10-0E194D2DDBB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5" name="Rectangle 7">
            <a:extLst>
              <a:ext uri="{FF2B5EF4-FFF2-40B4-BE49-F238E27FC236}">
                <a16:creationId xmlns:a16="http://schemas.microsoft.com/office/drawing/2014/main" id="{D43B8582-F2DD-264B-B0CF-6735BE66126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640C18FB-5658-A74F-89F1-E981C76739D5}" type="slidenum">
              <a:rPr lang="en-US" altLang="zh-CN" sz="1200" b="0" smtClean="0">
                <a:ea typeface="宋体" panose="02010600030101010101" pitchFamily="2" charset="-122"/>
              </a:rPr>
              <a:pPr/>
              <a:t>68</a:t>
            </a:fld>
            <a:endParaRPr lang="en-US" altLang="zh-CN" sz="1200" b="0">
              <a:ea typeface="宋体" panose="02010600030101010101" pitchFamily="2" charset="-122"/>
            </a:endParaRPr>
          </a:p>
        </p:txBody>
      </p:sp>
      <p:sp>
        <p:nvSpPr>
          <p:cNvPr id="149506" name="Rectangle 2">
            <a:extLst>
              <a:ext uri="{FF2B5EF4-FFF2-40B4-BE49-F238E27FC236}">
                <a16:creationId xmlns:a16="http://schemas.microsoft.com/office/drawing/2014/main" id="{49A63586-B07B-F448-A7F0-392A5EA2D683}"/>
              </a:ext>
            </a:extLst>
          </p:cNvPr>
          <p:cNvSpPr>
            <a:spLocks noGrp="1" noRot="1" noChangeAspect="1" noChangeArrowheads="1" noTextEdit="1"/>
          </p:cNvSpPr>
          <p:nvPr>
            <p:ph type="sldImg"/>
          </p:nvPr>
        </p:nvSpPr>
        <p:spPr>
          <a:ln/>
        </p:spPr>
      </p:sp>
      <p:sp>
        <p:nvSpPr>
          <p:cNvPr id="149507" name="Rectangle 3">
            <a:extLst>
              <a:ext uri="{FF2B5EF4-FFF2-40B4-BE49-F238E27FC236}">
                <a16:creationId xmlns:a16="http://schemas.microsoft.com/office/drawing/2014/main" id="{2D6EE218-B4A7-2C43-BE3A-BB5C8923231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BX:</a:t>
            </a:r>
            <a:r>
              <a:rPr kumimoji="0" lang="zh-CN" altLang="en-US"/>
              <a:t>基址寄存器；</a:t>
            </a:r>
            <a:r>
              <a:rPr kumimoji="0" lang="en-US" altLang="zh-CN"/>
              <a:t>BP:</a:t>
            </a:r>
            <a:r>
              <a:rPr kumimoji="0" lang="zh-CN" altLang="en-US"/>
              <a:t>基址指针寄存器；</a:t>
            </a:r>
            <a:r>
              <a:rPr kumimoji="0" lang="en-US" altLang="zh-CN"/>
              <a:t>SI:</a:t>
            </a:r>
            <a:r>
              <a:rPr kumimoji="0" lang="zh-CN" altLang="en-US"/>
              <a:t>源指针寄存器；</a:t>
            </a:r>
            <a:r>
              <a:rPr kumimoji="0" lang="en-US" altLang="zh-CN"/>
              <a:t>DI</a:t>
            </a:r>
            <a:r>
              <a:rPr kumimoji="0" lang="zh-CN" altLang="en-US"/>
              <a:t>：目的指针寄存器</a:t>
            </a:r>
            <a:endParaRPr kumimoji="0" lang="en-US" altLang="zh-CN"/>
          </a:p>
          <a:p>
            <a:pPr eaLnBrk="1" hangingPunct="1"/>
            <a:r>
              <a:rPr kumimoji="0" lang="en-US" altLang="zh-CN"/>
              <a:t>DS:BX,SI,DI</a:t>
            </a:r>
            <a:r>
              <a:rPr kumimoji="0" lang="zh-CN" altLang="en-US"/>
              <a:t>    </a:t>
            </a:r>
            <a:r>
              <a:rPr kumimoji="0" lang="en-US" altLang="zh-CN"/>
              <a:t>SS:BP</a:t>
            </a:r>
            <a:endParaRPr kumimoji="0" lang="zh-CN" altLang="en-US"/>
          </a:p>
          <a:p>
            <a:pPr eaLnBrk="1" hangingPunct="1"/>
            <a:endParaRPr kumimoji="0"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3" name="Rectangle 7">
            <a:extLst>
              <a:ext uri="{FF2B5EF4-FFF2-40B4-BE49-F238E27FC236}">
                <a16:creationId xmlns:a16="http://schemas.microsoft.com/office/drawing/2014/main" id="{2B7722D3-D399-8342-8DAB-39391F92285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94660225-D0D4-D542-B3D4-1AB6ECC9DF74}" type="slidenum">
              <a:rPr lang="en-US" altLang="zh-CN" sz="1200" b="0" smtClean="0">
                <a:ea typeface="宋体" panose="02010600030101010101" pitchFamily="2" charset="-122"/>
              </a:rPr>
              <a:pPr/>
              <a:t>69</a:t>
            </a:fld>
            <a:endParaRPr lang="en-US" altLang="zh-CN" sz="1200" b="0">
              <a:ea typeface="宋体" panose="02010600030101010101" pitchFamily="2" charset="-122"/>
            </a:endParaRPr>
          </a:p>
        </p:txBody>
      </p:sp>
      <p:sp>
        <p:nvSpPr>
          <p:cNvPr id="151554" name="Rectangle 2">
            <a:extLst>
              <a:ext uri="{FF2B5EF4-FFF2-40B4-BE49-F238E27FC236}">
                <a16:creationId xmlns:a16="http://schemas.microsoft.com/office/drawing/2014/main" id="{776C9FE5-2E1C-C644-8E73-AAE86D4E4B64}"/>
              </a:ext>
            </a:extLst>
          </p:cNvPr>
          <p:cNvSpPr>
            <a:spLocks noGrp="1" noRot="1" noChangeAspect="1" noChangeArrowheads="1" noTextEdit="1"/>
          </p:cNvSpPr>
          <p:nvPr>
            <p:ph type="sldImg"/>
          </p:nvPr>
        </p:nvSpPr>
        <p:spPr>
          <a:ln/>
        </p:spPr>
      </p:sp>
      <p:sp>
        <p:nvSpPr>
          <p:cNvPr id="151555" name="Rectangle 3">
            <a:extLst>
              <a:ext uri="{FF2B5EF4-FFF2-40B4-BE49-F238E27FC236}">
                <a16:creationId xmlns:a16="http://schemas.microsoft.com/office/drawing/2014/main" id="{27F881DA-A985-614B-89FF-7D4E1AC0498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227CB897-7C03-BC4B-8754-18C3162569B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C1D55E5-5675-0443-9B6A-870CD9411E4E}" type="slidenum">
              <a:rPr lang="en-US" altLang="zh-CN" sz="1200" b="0" smtClean="0">
                <a:ea typeface="宋体" panose="02010600030101010101" pitchFamily="2" charset="-122"/>
              </a:rPr>
              <a:pPr/>
              <a:t>7</a:t>
            </a:fld>
            <a:endParaRPr lang="en-US" altLang="zh-CN" sz="1200" b="0">
              <a:ea typeface="宋体" panose="02010600030101010101" pitchFamily="2" charset="-122"/>
            </a:endParaRPr>
          </a:p>
        </p:txBody>
      </p:sp>
      <p:sp>
        <p:nvSpPr>
          <p:cNvPr id="24578" name="Rectangle 2">
            <a:extLst>
              <a:ext uri="{FF2B5EF4-FFF2-40B4-BE49-F238E27FC236}">
                <a16:creationId xmlns:a16="http://schemas.microsoft.com/office/drawing/2014/main" id="{A51C936B-C3EB-DA48-A14A-CF03F8764F42}"/>
              </a:ext>
            </a:extLst>
          </p:cNvPr>
          <p:cNvSpPr>
            <a:spLocks noGrp="1" noRot="1" noChangeAspect="1" noChangeArrowheads="1" noTextEdit="1"/>
          </p:cNvSpPr>
          <p:nvPr>
            <p:ph type="sldImg"/>
          </p:nvPr>
        </p:nvSpPr>
        <p:spPr>
          <a:ln/>
        </p:spPr>
      </p:sp>
      <p:sp>
        <p:nvSpPr>
          <p:cNvPr id="24579" name="Rectangle 3">
            <a:extLst>
              <a:ext uri="{FF2B5EF4-FFF2-40B4-BE49-F238E27FC236}">
                <a16:creationId xmlns:a16="http://schemas.microsoft.com/office/drawing/2014/main" id="{79511DCF-3B39-D642-A8A8-6344F8E7F5B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en-US"/>
              <a:t>它们的高</a:t>
            </a:r>
            <a:r>
              <a:rPr kumimoji="0" lang="en-US" altLang="zh-CN"/>
              <a:t>8</a:t>
            </a:r>
            <a:r>
              <a:rPr kumimoji="0" lang="zh-CN" altLang="en-US"/>
              <a:t>位记为</a:t>
            </a:r>
            <a:r>
              <a:rPr kumimoji="0" lang="en-US" altLang="zh-CN"/>
              <a:t>AH</a:t>
            </a:r>
            <a:r>
              <a:rPr kumimoji="0" lang="zh-CN" altLang="en-US"/>
              <a:t>、</a:t>
            </a:r>
            <a:r>
              <a:rPr kumimoji="0" lang="en-US" altLang="zh-CN"/>
              <a:t>BH</a:t>
            </a:r>
            <a:r>
              <a:rPr kumimoji="0" lang="zh-CN" altLang="en-US"/>
              <a:t>、</a:t>
            </a:r>
            <a:r>
              <a:rPr kumimoji="0" lang="en-US" altLang="zh-CN"/>
              <a:t>CH</a:t>
            </a:r>
            <a:r>
              <a:rPr kumimoji="0" lang="zh-CN" altLang="en-US"/>
              <a:t>、</a:t>
            </a:r>
            <a:r>
              <a:rPr kumimoji="0" lang="en-US" altLang="zh-CN"/>
              <a:t>DH</a:t>
            </a:r>
            <a:r>
              <a:rPr kumimoji="0" lang="zh-CN" altLang="en-US"/>
              <a:t>，低</a:t>
            </a:r>
            <a:r>
              <a:rPr kumimoji="0" lang="en-US" altLang="zh-CN"/>
              <a:t>8</a:t>
            </a:r>
            <a:r>
              <a:rPr kumimoji="0" lang="zh-CN" altLang="en-US"/>
              <a:t>位记为</a:t>
            </a:r>
            <a:r>
              <a:rPr kumimoji="0" lang="en-US" altLang="zh-CN"/>
              <a:t>AL</a:t>
            </a:r>
            <a:r>
              <a:rPr kumimoji="0" lang="zh-CN" altLang="en-US"/>
              <a:t>、</a:t>
            </a:r>
            <a:r>
              <a:rPr kumimoji="0" lang="en-US" altLang="zh-CN"/>
              <a:t>BL</a:t>
            </a:r>
            <a:r>
              <a:rPr kumimoji="0" lang="zh-CN" altLang="en-US"/>
              <a:t>、</a:t>
            </a:r>
            <a:r>
              <a:rPr kumimoji="0" lang="en-US" altLang="zh-CN"/>
              <a:t>CL</a:t>
            </a:r>
            <a:r>
              <a:rPr kumimoji="0" lang="zh-CN" altLang="en-US"/>
              <a:t>、</a:t>
            </a:r>
            <a:r>
              <a:rPr kumimoji="0" lang="en-US" altLang="zh-CN"/>
              <a:t>DL</a:t>
            </a:r>
            <a:r>
              <a:rPr kumimoji="0" lang="zh-CN" altLang="en-US"/>
              <a:t>。这种灵活的使用方法给编程带来极大的方便，既可以处理</a:t>
            </a:r>
            <a:r>
              <a:rPr kumimoji="0" lang="en-US" altLang="zh-CN"/>
              <a:t>16</a:t>
            </a:r>
            <a:r>
              <a:rPr kumimoji="0" lang="zh-CN" altLang="en-US"/>
              <a:t>位数据，也能处理</a:t>
            </a:r>
            <a:r>
              <a:rPr kumimoji="0" lang="en-US" altLang="zh-CN"/>
              <a:t>8</a:t>
            </a:r>
            <a:r>
              <a:rPr kumimoji="0" lang="zh-CN" altLang="en-US"/>
              <a:t>位数据。 </a:t>
            </a:r>
          </a:p>
          <a:p>
            <a:pPr eaLnBrk="1" hangingPunct="1"/>
            <a:endParaRPr kumimoji="0" lang="en-US" altLang="zh-CN"/>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1" name="Rectangle 7">
            <a:extLst>
              <a:ext uri="{FF2B5EF4-FFF2-40B4-BE49-F238E27FC236}">
                <a16:creationId xmlns:a16="http://schemas.microsoft.com/office/drawing/2014/main" id="{D8A9DC60-B38D-9A4F-8903-3A32BACC817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19E7673-1488-3541-85C9-3B073757AEB5}" type="slidenum">
              <a:rPr lang="en-US" altLang="zh-CN" sz="1200" b="0" smtClean="0">
                <a:ea typeface="宋体" panose="02010600030101010101" pitchFamily="2" charset="-122"/>
              </a:rPr>
              <a:pPr/>
              <a:t>70</a:t>
            </a:fld>
            <a:endParaRPr lang="en-US" altLang="zh-CN" sz="1200" b="0">
              <a:ea typeface="宋体" panose="02010600030101010101" pitchFamily="2" charset="-122"/>
            </a:endParaRPr>
          </a:p>
        </p:txBody>
      </p:sp>
      <p:sp>
        <p:nvSpPr>
          <p:cNvPr id="153602" name="Rectangle 2">
            <a:extLst>
              <a:ext uri="{FF2B5EF4-FFF2-40B4-BE49-F238E27FC236}">
                <a16:creationId xmlns:a16="http://schemas.microsoft.com/office/drawing/2014/main" id="{017AB117-28E0-B740-92B5-2C1E59E69C93}"/>
              </a:ext>
            </a:extLst>
          </p:cNvPr>
          <p:cNvSpPr>
            <a:spLocks noGrp="1" noRot="1" noChangeAspect="1" noChangeArrowheads="1" noTextEdit="1"/>
          </p:cNvSpPr>
          <p:nvPr>
            <p:ph type="sldImg"/>
          </p:nvPr>
        </p:nvSpPr>
        <p:spPr>
          <a:ln/>
        </p:spPr>
      </p:sp>
      <p:sp>
        <p:nvSpPr>
          <p:cNvPr id="153603" name="Rectangle 3">
            <a:extLst>
              <a:ext uri="{FF2B5EF4-FFF2-40B4-BE49-F238E27FC236}">
                <a16:creationId xmlns:a16="http://schemas.microsoft.com/office/drawing/2014/main" id="{AA8E8104-5CBE-8745-8508-0187527C8D4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BX:</a:t>
            </a:r>
            <a:r>
              <a:rPr kumimoji="0" lang="zh-CN" altLang="en-US"/>
              <a:t>基址寄存器；</a:t>
            </a:r>
            <a:r>
              <a:rPr kumimoji="0" lang="en-US" altLang="zh-CN"/>
              <a:t>BP:</a:t>
            </a:r>
            <a:r>
              <a:rPr kumimoji="0" lang="zh-CN" altLang="en-US"/>
              <a:t>基址指针寄存器；</a:t>
            </a:r>
            <a:r>
              <a:rPr kumimoji="0" lang="en-US" altLang="zh-CN"/>
              <a:t>SI:</a:t>
            </a:r>
            <a:r>
              <a:rPr kumimoji="0" lang="zh-CN" altLang="en-US"/>
              <a:t>源指针寄存器；</a:t>
            </a:r>
            <a:r>
              <a:rPr kumimoji="0" lang="en-US" altLang="zh-CN"/>
              <a:t>DI</a:t>
            </a:r>
            <a:r>
              <a:rPr kumimoji="0" lang="zh-CN" altLang="en-US"/>
              <a:t>：目的指针寄存器</a:t>
            </a:r>
            <a:endParaRPr kumimoji="0" lang="en-US" altLang="zh-CN"/>
          </a:p>
          <a:p>
            <a:pPr eaLnBrk="1" hangingPunct="1"/>
            <a:r>
              <a:rPr kumimoji="0" lang="en-US" altLang="zh-CN"/>
              <a:t>DS:BX,SI,DI</a:t>
            </a:r>
            <a:r>
              <a:rPr kumimoji="0" lang="zh-CN" altLang="en-US"/>
              <a:t>    </a:t>
            </a:r>
            <a:r>
              <a:rPr kumimoji="0" lang="en-US" altLang="zh-CN"/>
              <a:t>SS:BP</a:t>
            </a:r>
            <a:endParaRPr kumimoji="0" lang="zh-CN" altLang="en-US"/>
          </a:p>
          <a:p>
            <a:pPr eaLnBrk="1" hangingPunct="1"/>
            <a:endParaRPr kumimoji="0" lang="zh-CN" alt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9" name="Rectangle 7">
            <a:extLst>
              <a:ext uri="{FF2B5EF4-FFF2-40B4-BE49-F238E27FC236}">
                <a16:creationId xmlns:a16="http://schemas.microsoft.com/office/drawing/2014/main" id="{6C0D5F95-6E67-5D47-8AB3-7255BD1AC7C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5755B96-07A3-EC41-943A-FE4E74BA916A}" type="slidenum">
              <a:rPr lang="en-US" altLang="zh-CN" sz="1200" b="0" smtClean="0">
                <a:ea typeface="宋体" panose="02010600030101010101" pitchFamily="2" charset="-122"/>
              </a:rPr>
              <a:pPr/>
              <a:t>71</a:t>
            </a:fld>
            <a:endParaRPr lang="en-US" altLang="zh-CN" sz="1200" b="0">
              <a:ea typeface="宋体" panose="02010600030101010101" pitchFamily="2" charset="-122"/>
            </a:endParaRPr>
          </a:p>
        </p:txBody>
      </p:sp>
      <p:sp>
        <p:nvSpPr>
          <p:cNvPr id="155650" name="Rectangle 2">
            <a:extLst>
              <a:ext uri="{FF2B5EF4-FFF2-40B4-BE49-F238E27FC236}">
                <a16:creationId xmlns:a16="http://schemas.microsoft.com/office/drawing/2014/main" id="{1F3427CC-754E-D54F-9BDF-A1EC0455CD9D}"/>
              </a:ext>
            </a:extLst>
          </p:cNvPr>
          <p:cNvSpPr>
            <a:spLocks noGrp="1" noRot="1" noChangeAspect="1" noChangeArrowheads="1" noTextEdit="1"/>
          </p:cNvSpPr>
          <p:nvPr>
            <p:ph type="sldImg"/>
          </p:nvPr>
        </p:nvSpPr>
        <p:spPr>
          <a:ln/>
        </p:spPr>
      </p:sp>
      <p:sp>
        <p:nvSpPr>
          <p:cNvPr id="155651" name="Rectangle 3">
            <a:extLst>
              <a:ext uri="{FF2B5EF4-FFF2-40B4-BE49-F238E27FC236}">
                <a16:creationId xmlns:a16="http://schemas.microsoft.com/office/drawing/2014/main" id="{75C89D73-75A2-2E4E-859F-E8C04E80F7B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7" name="Rectangle 7">
            <a:extLst>
              <a:ext uri="{FF2B5EF4-FFF2-40B4-BE49-F238E27FC236}">
                <a16:creationId xmlns:a16="http://schemas.microsoft.com/office/drawing/2014/main" id="{9243953F-A26E-9541-AB67-AC583846DCE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FE8C25C-8FC8-4742-B512-887AC5E37DD5}" type="slidenum">
              <a:rPr lang="en-US" altLang="zh-CN" sz="1200" b="0" smtClean="0">
                <a:ea typeface="宋体" panose="02010600030101010101" pitchFamily="2" charset="-122"/>
              </a:rPr>
              <a:pPr/>
              <a:t>72</a:t>
            </a:fld>
            <a:endParaRPr lang="en-US" altLang="zh-CN" sz="1200" b="0">
              <a:ea typeface="宋体" panose="02010600030101010101" pitchFamily="2" charset="-122"/>
            </a:endParaRPr>
          </a:p>
        </p:txBody>
      </p:sp>
      <p:sp>
        <p:nvSpPr>
          <p:cNvPr id="157698" name="Rectangle 2">
            <a:extLst>
              <a:ext uri="{FF2B5EF4-FFF2-40B4-BE49-F238E27FC236}">
                <a16:creationId xmlns:a16="http://schemas.microsoft.com/office/drawing/2014/main" id="{469AE961-202B-DA49-9DA9-C10C47C7983D}"/>
              </a:ext>
            </a:extLst>
          </p:cNvPr>
          <p:cNvSpPr>
            <a:spLocks noGrp="1" noRot="1" noChangeAspect="1" noChangeArrowheads="1" noTextEdit="1"/>
          </p:cNvSpPr>
          <p:nvPr>
            <p:ph type="sldImg"/>
          </p:nvPr>
        </p:nvSpPr>
        <p:spPr>
          <a:ln/>
        </p:spPr>
      </p:sp>
      <p:sp>
        <p:nvSpPr>
          <p:cNvPr id="157699" name="Rectangle 3">
            <a:extLst>
              <a:ext uri="{FF2B5EF4-FFF2-40B4-BE49-F238E27FC236}">
                <a16:creationId xmlns:a16="http://schemas.microsoft.com/office/drawing/2014/main" id="{402F7EDE-88DF-E64A-A766-EB659F597A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5" name="Rectangle 7">
            <a:extLst>
              <a:ext uri="{FF2B5EF4-FFF2-40B4-BE49-F238E27FC236}">
                <a16:creationId xmlns:a16="http://schemas.microsoft.com/office/drawing/2014/main" id="{39AD7D21-128A-4F4A-9518-A1B71096F96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2D14FA7-736F-DC40-AE37-01F258E39289}" type="slidenum">
              <a:rPr lang="en-US" altLang="zh-CN" sz="1200" b="0" smtClean="0">
                <a:ea typeface="宋体" panose="02010600030101010101" pitchFamily="2" charset="-122"/>
              </a:rPr>
              <a:pPr/>
              <a:t>73</a:t>
            </a:fld>
            <a:endParaRPr lang="en-US" altLang="zh-CN" sz="1200" b="0">
              <a:ea typeface="宋体" panose="02010600030101010101" pitchFamily="2" charset="-122"/>
            </a:endParaRPr>
          </a:p>
        </p:txBody>
      </p:sp>
      <p:sp>
        <p:nvSpPr>
          <p:cNvPr id="159746" name="Rectangle 2">
            <a:extLst>
              <a:ext uri="{FF2B5EF4-FFF2-40B4-BE49-F238E27FC236}">
                <a16:creationId xmlns:a16="http://schemas.microsoft.com/office/drawing/2014/main" id="{351BC19F-2007-FE4C-9EE6-E19C72CFB172}"/>
              </a:ext>
            </a:extLst>
          </p:cNvPr>
          <p:cNvSpPr>
            <a:spLocks noGrp="1" noRot="1" noChangeAspect="1" noChangeArrowheads="1" noTextEdit="1"/>
          </p:cNvSpPr>
          <p:nvPr>
            <p:ph type="sldImg"/>
          </p:nvPr>
        </p:nvSpPr>
        <p:spPr>
          <a:ln/>
        </p:spPr>
      </p:sp>
      <p:sp>
        <p:nvSpPr>
          <p:cNvPr id="159747" name="Rectangle 3">
            <a:extLst>
              <a:ext uri="{FF2B5EF4-FFF2-40B4-BE49-F238E27FC236}">
                <a16:creationId xmlns:a16="http://schemas.microsoft.com/office/drawing/2014/main" id="{9CCCC002-71D0-7245-850B-511F0A8B5B8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3" name="Rectangle 7">
            <a:extLst>
              <a:ext uri="{FF2B5EF4-FFF2-40B4-BE49-F238E27FC236}">
                <a16:creationId xmlns:a16="http://schemas.microsoft.com/office/drawing/2014/main" id="{B1492CB6-01BD-6445-9C43-907945C6122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E0640C3-97F9-7048-9A8D-51143A8EFC24}" type="slidenum">
              <a:rPr lang="en-US" altLang="zh-CN" sz="1200" b="0" smtClean="0">
                <a:ea typeface="宋体" panose="02010600030101010101" pitchFamily="2" charset="-122"/>
              </a:rPr>
              <a:pPr/>
              <a:t>74</a:t>
            </a:fld>
            <a:endParaRPr lang="en-US" altLang="zh-CN" sz="1200" b="0">
              <a:ea typeface="宋体" panose="02010600030101010101" pitchFamily="2" charset="-122"/>
            </a:endParaRPr>
          </a:p>
        </p:txBody>
      </p:sp>
      <p:sp>
        <p:nvSpPr>
          <p:cNvPr id="161794" name="Rectangle 2">
            <a:extLst>
              <a:ext uri="{FF2B5EF4-FFF2-40B4-BE49-F238E27FC236}">
                <a16:creationId xmlns:a16="http://schemas.microsoft.com/office/drawing/2014/main" id="{D1EC1515-AB2F-624E-AC17-6642659EF21F}"/>
              </a:ext>
            </a:extLst>
          </p:cNvPr>
          <p:cNvSpPr>
            <a:spLocks noGrp="1" noRot="1" noChangeAspect="1" noChangeArrowheads="1" noTextEdit="1"/>
          </p:cNvSpPr>
          <p:nvPr>
            <p:ph type="sldImg"/>
          </p:nvPr>
        </p:nvSpPr>
        <p:spPr>
          <a:ln/>
        </p:spPr>
      </p:sp>
      <p:sp>
        <p:nvSpPr>
          <p:cNvPr id="161795" name="Rectangle 3">
            <a:extLst>
              <a:ext uri="{FF2B5EF4-FFF2-40B4-BE49-F238E27FC236}">
                <a16:creationId xmlns:a16="http://schemas.microsoft.com/office/drawing/2014/main" id="{40788557-3569-7144-B7B0-F43181AE99B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1" name="Rectangle 7">
            <a:extLst>
              <a:ext uri="{FF2B5EF4-FFF2-40B4-BE49-F238E27FC236}">
                <a16:creationId xmlns:a16="http://schemas.microsoft.com/office/drawing/2014/main" id="{65EE2BEC-57DB-F74B-9979-D2C1CD69968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10C7B58-ACB0-3E42-B4DB-8751FF76138F}" type="slidenum">
              <a:rPr lang="en-US" altLang="zh-CN" sz="1200" b="0" smtClean="0">
                <a:ea typeface="宋体" panose="02010600030101010101" pitchFamily="2" charset="-122"/>
              </a:rPr>
              <a:pPr/>
              <a:t>75</a:t>
            </a:fld>
            <a:endParaRPr lang="en-US" altLang="zh-CN" sz="1200" b="0">
              <a:ea typeface="宋体" panose="02010600030101010101" pitchFamily="2" charset="-122"/>
            </a:endParaRPr>
          </a:p>
        </p:txBody>
      </p:sp>
      <p:sp>
        <p:nvSpPr>
          <p:cNvPr id="163842" name="Rectangle 2">
            <a:extLst>
              <a:ext uri="{FF2B5EF4-FFF2-40B4-BE49-F238E27FC236}">
                <a16:creationId xmlns:a16="http://schemas.microsoft.com/office/drawing/2014/main" id="{016F1A27-F168-6F43-BCCE-F8E5C7281A5B}"/>
              </a:ext>
            </a:extLst>
          </p:cNvPr>
          <p:cNvSpPr>
            <a:spLocks noGrp="1" noRot="1" noChangeAspect="1" noChangeArrowheads="1" noTextEdit="1"/>
          </p:cNvSpPr>
          <p:nvPr>
            <p:ph type="sldImg"/>
          </p:nvPr>
        </p:nvSpPr>
        <p:spPr>
          <a:ln/>
        </p:spPr>
      </p:sp>
      <p:sp>
        <p:nvSpPr>
          <p:cNvPr id="163843" name="Rectangle 3">
            <a:extLst>
              <a:ext uri="{FF2B5EF4-FFF2-40B4-BE49-F238E27FC236}">
                <a16:creationId xmlns:a16="http://schemas.microsoft.com/office/drawing/2014/main" id="{1FAEB040-E9A7-8E49-8902-06494A9DA52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9" name="Rectangle 7">
            <a:extLst>
              <a:ext uri="{FF2B5EF4-FFF2-40B4-BE49-F238E27FC236}">
                <a16:creationId xmlns:a16="http://schemas.microsoft.com/office/drawing/2014/main" id="{0DC51150-77FF-5544-9F56-F3DD7765867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6557E8C-6A7F-3946-B5F7-A879907D2575}" type="slidenum">
              <a:rPr lang="en-US" altLang="zh-CN" sz="1200" b="0" smtClean="0">
                <a:ea typeface="宋体" panose="02010600030101010101" pitchFamily="2" charset="-122"/>
              </a:rPr>
              <a:pPr/>
              <a:t>76</a:t>
            </a:fld>
            <a:endParaRPr lang="en-US" altLang="zh-CN" sz="1200" b="0">
              <a:ea typeface="宋体" panose="02010600030101010101" pitchFamily="2" charset="-122"/>
            </a:endParaRPr>
          </a:p>
        </p:txBody>
      </p:sp>
      <p:sp>
        <p:nvSpPr>
          <p:cNvPr id="165890" name="Rectangle 2">
            <a:extLst>
              <a:ext uri="{FF2B5EF4-FFF2-40B4-BE49-F238E27FC236}">
                <a16:creationId xmlns:a16="http://schemas.microsoft.com/office/drawing/2014/main" id="{16A4171B-A6A3-B741-A6E6-B03BFE8854FF}"/>
              </a:ext>
            </a:extLst>
          </p:cNvPr>
          <p:cNvSpPr>
            <a:spLocks noGrp="1" noRot="1" noChangeAspect="1" noChangeArrowheads="1" noTextEdit="1"/>
          </p:cNvSpPr>
          <p:nvPr>
            <p:ph type="sldImg"/>
          </p:nvPr>
        </p:nvSpPr>
        <p:spPr>
          <a:ln/>
        </p:spPr>
      </p:sp>
      <p:sp>
        <p:nvSpPr>
          <p:cNvPr id="165891" name="Rectangle 3">
            <a:extLst>
              <a:ext uri="{FF2B5EF4-FFF2-40B4-BE49-F238E27FC236}">
                <a16:creationId xmlns:a16="http://schemas.microsoft.com/office/drawing/2014/main" id="{8CF45343-785E-294E-9350-3D5794020E4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7" name="Rectangle 7">
            <a:extLst>
              <a:ext uri="{FF2B5EF4-FFF2-40B4-BE49-F238E27FC236}">
                <a16:creationId xmlns:a16="http://schemas.microsoft.com/office/drawing/2014/main" id="{86A783C1-BEB9-7246-9EF3-20BC46EB950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B40672E-1A96-D041-B850-D360B6226C53}" type="slidenum">
              <a:rPr lang="en-US" altLang="zh-CN" sz="1200" b="0" smtClean="0">
                <a:ea typeface="宋体" panose="02010600030101010101" pitchFamily="2" charset="-122"/>
              </a:rPr>
              <a:pPr/>
              <a:t>77</a:t>
            </a:fld>
            <a:endParaRPr lang="en-US" altLang="zh-CN" sz="1200" b="0">
              <a:ea typeface="宋体" panose="02010600030101010101" pitchFamily="2" charset="-122"/>
            </a:endParaRPr>
          </a:p>
        </p:txBody>
      </p:sp>
      <p:sp>
        <p:nvSpPr>
          <p:cNvPr id="167938" name="Rectangle 2">
            <a:extLst>
              <a:ext uri="{FF2B5EF4-FFF2-40B4-BE49-F238E27FC236}">
                <a16:creationId xmlns:a16="http://schemas.microsoft.com/office/drawing/2014/main" id="{150083BD-AC86-8E4D-8512-4E406C3C3BDE}"/>
              </a:ext>
            </a:extLst>
          </p:cNvPr>
          <p:cNvSpPr>
            <a:spLocks noGrp="1" noRot="1" noChangeAspect="1" noChangeArrowheads="1" noTextEdit="1"/>
          </p:cNvSpPr>
          <p:nvPr>
            <p:ph type="sldImg"/>
          </p:nvPr>
        </p:nvSpPr>
        <p:spPr>
          <a:ln/>
        </p:spPr>
      </p:sp>
      <p:sp>
        <p:nvSpPr>
          <p:cNvPr id="167939" name="Rectangle 3">
            <a:extLst>
              <a:ext uri="{FF2B5EF4-FFF2-40B4-BE49-F238E27FC236}">
                <a16:creationId xmlns:a16="http://schemas.microsoft.com/office/drawing/2014/main" id="{E26F96D2-AFBF-624A-99BC-09CF2EBE6B0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5" name="Rectangle 7">
            <a:extLst>
              <a:ext uri="{FF2B5EF4-FFF2-40B4-BE49-F238E27FC236}">
                <a16:creationId xmlns:a16="http://schemas.microsoft.com/office/drawing/2014/main" id="{E6B2E116-61F3-9C43-B24E-50CAB89482D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42DA938-FEAA-DC42-81BE-E043432553E8}" type="slidenum">
              <a:rPr lang="en-US" altLang="zh-CN" sz="1200" b="0" smtClean="0">
                <a:ea typeface="宋体" panose="02010600030101010101" pitchFamily="2" charset="-122"/>
              </a:rPr>
              <a:pPr/>
              <a:t>78</a:t>
            </a:fld>
            <a:endParaRPr lang="en-US" altLang="zh-CN" sz="1200" b="0">
              <a:ea typeface="宋体" panose="02010600030101010101" pitchFamily="2" charset="-122"/>
            </a:endParaRPr>
          </a:p>
        </p:txBody>
      </p:sp>
      <p:sp>
        <p:nvSpPr>
          <p:cNvPr id="169986" name="Rectangle 2">
            <a:extLst>
              <a:ext uri="{FF2B5EF4-FFF2-40B4-BE49-F238E27FC236}">
                <a16:creationId xmlns:a16="http://schemas.microsoft.com/office/drawing/2014/main" id="{6C79226A-130F-6444-A9CF-C5F22A282B30}"/>
              </a:ext>
            </a:extLst>
          </p:cNvPr>
          <p:cNvSpPr>
            <a:spLocks noGrp="1" noRot="1" noChangeAspect="1" noChangeArrowheads="1" noTextEdit="1"/>
          </p:cNvSpPr>
          <p:nvPr>
            <p:ph type="sldImg"/>
          </p:nvPr>
        </p:nvSpPr>
        <p:spPr>
          <a:ln/>
        </p:spPr>
      </p:sp>
      <p:sp>
        <p:nvSpPr>
          <p:cNvPr id="169987" name="Rectangle 3">
            <a:extLst>
              <a:ext uri="{FF2B5EF4-FFF2-40B4-BE49-F238E27FC236}">
                <a16:creationId xmlns:a16="http://schemas.microsoft.com/office/drawing/2014/main" id="{194DB009-C603-7F43-BB13-59A1DEF8A3E6}"/>
              </a:ext>
            </a:extLst>
          </p:cNvPr>
          <p:cNvSpPr>
            <a:spLocks noGrp="1" noChangeArrowheads="1"/>
          </p:cNvSpPr>
          <p:nvPr>
            <p:ph type="body" idx="1"/>
          </p:nvPr>
        </p:nvSpPr>
        <p:spPr>
          <a:ln/>
          <a:extLst>
            <a:ext uri="{909E8E84-426E-40dd-AFC4-6F175D3DCCD1}"/>
            <a:ext uri="{91240B29-F687-4f45-9708-019B960494DF}"/>
            <a:ext uri="{FAA26D3D-D897-4be2-8F04-BA451C77F1D7}"/>
          </a:extLst>
        </p:spPr>
        <p:txBody>
          <a:bodyPr/>
          <a:lstStyle/>
          <a:p>
            <a:pPr marL="228600" indent="-228600" eaLnBrk="1" hangingPunct="1">
              <a:buFontTx/>
              <a:buAutoNum type="arabicPeriod"/>
              <a:defRPr/>
            </a:pPr>
            <a:r>
              <a:rPr kumimoji="0" lang="zh-CN" altLang="en-US" dirty="0">
                <a:latin typeface="Times New Roman" charset="0"/>
                <a:ea typeface="宋体" charset="0"/>
              </a:rPr>
              <a:t>给立即数赋值；</a:t>
            </a:r>
            <a:endParaRPr kumimoji="0" lang="en-US" altLang="zh-CN" dirty="0">
              <a:latin typeface="Times New Roman" charset="0"/>
              <a:ea typeface="宋体" charset="0"/>
            </a:endParaRPr>
          </a:p>
          <a:p>
            <a:pPr eaLnBrk="1" hangingPunct="1">
              <a:defRPr/>
            </a:pPr>
            <a:r>
              <a:rPr kumimoji="0" lang="en-US" altLang="zh-CN" dirty="0">
                <a:latin typeface="Times New Roman" charset="0"/>
                <a:ea typeface="宋体" charset="0"/>
              </a:rPr>
              <a:t>2. </a:t>
            </a:r>
            <a:r>
              <a:rPr kumimoji="0" lang="zh-CN" altLang="en-US" dirty="0">
                <a:latin typeface="Times New Roman" charset="0"/>
                <a:ea typeface="宋体" charset="0"/>
              </a:rPr>
              <a:t>数据类型不一致；</a:t>
            </a:r>
            <a:endParaRPr kumimoji="0" lang="en-US" altLang="zh-CN" dirty="0">
              <a:latin typeface="Times New Roman" charset="0"/>
              <a:ea typeface="宋体" charset="0"/>
            </a:endParaRPr>
          </a:p>
          <a:p>
            <a:pPr eaLnBrk="1" hangingPunct="1">
              <a:defRPr/>
            </a:pPr>
            <a:r>
              <a:rPr kumimoji="0" lang="en-US" altLang="zh-CN" dirty="0">
                <a:latin typeface="Times New Roman" charset="0"/>
                <a:ea typeface="宋体" charset="0"/>
              </a:rPr>
              <a:t>3.</a:t>
            </a:r>
            <a:r>
              <a:rPr kumimoji="0" lang="zh-CN" altLang="en-US" dirty="0">
                <a:latin typeface="Times New Roman" charset="0"/>
                <a:ea typeface="宋体" charset="0"/>
              </a:rPr>
              <a:t> 数据类型不一致不确定；</a:t>
            </a:r>
            <a:r>
              <a:rPr kumimoji="0" lang="en-US" altLang="zh-CN" dirty="0">
                <a:latin typeface="Times New Roman" charset="0"/>
                <a:ea typeface="宋体" charset="0"/>
              </a:rPr>
              <a:t>MOV</a:t>
            </a:r>
            <a:r>
              <a:rPr kumimoji="0" lang="zh-CN" altLang="en-US" dirty="0">
                <a:latin typeface="Times New Roman" charset="0"/>
                <a:ea typeface="宋体" charset="0"/>
              </a:rPr>
              <a:t> </a:t>
            </a:r>
            <a:r>
              <a:rPr kumimoji="0" lang="en-US" altLang="zh-CN" dirty="0">
                <a:latin typeface="Times New Roman" charset="0"/>
                <a:ea typeface="宋体" charset="0"/>
              </a:rPr>
              <a:t>BYTE</a:t>
            </a:r>
            <a:r>
              <a:rPr kumimoji="0" lang="zh-CN" altLang="en-US" dirty="0">
                <a:latin typeface="Times New Roman" charset="0"/>
                <a:ea typeface="宋体" charset="0"/>
              </a:rPr>
              <a:t> </a:t>
            </a:r>
            <a:r>
              <a:rPr kumimoji="0" lang="en-US" altLang="zh-CN" dirty="0">
                <a:latin typeface="Times New Roman" charset="0"/>
                <a:ea typeface="宋体" charset="0"/>
              </a:rPr>
              <a:t>PTR</a:t>
            </a:r>
            <a:r>
              <a:rPr kumimoji="0" lang="zh-CN" altLang="en-US" dirty="0">
                <a:latin typeface="Times New Roman" charset="0"/>
                <a:ea typeface="宋体" charset="0"/>
              </a:rPr>
              <a:t> </a:t>
            </a:r>
            <a:r>
              <a:rPr kumimoji="0" lang="en-US" altLang="zh-CN" dirty="0">
                <a:latin typeface="Times New Roman" charset="0"/>
                <a:ea typeface="宋体" charset="0"/>
              </a:rPr>
              <a:t>[BX],33H;</a:t>
            </a:r>
            <a:r>
              <a:rPr kumimoji="0" lang="zh-CN" altLang="en-US" dirty="0">
                <a:latin typeface="Times New Roman" charset="0"/>
                <a:ea typeface="宋体" charset="0"/>
              </a:rPr>
              <a:t>  </a:t>
            </a:r>
            <a:r>
              <a:rPr kumimoji="0" lang="en-US" altLang="zh-CN" dirty="0">
                <a:latin typeface="Times New Roman" charset="0"/>
                <a:ea typeface="宋体" charset="0"/>
              </a:rPr>
              <a:t>MOV</a:t>
            </a:r>
            <a:r>
              <a:rPr kumimoji="0" lang="zh-CN" altLang="en-US" dirty="0">
                <a:latin typeface="Times New Roman" charset="0"/>
                <a:ea typeface="宋体" charset="0"/>
              </a:rPr>
              <a:t> </a:t>
            </a:r>
            <a:r>
              <a:rPr kumimoji="0" lang="en-US" altLang="zh-CN" dirty="0">
                <a:latin typeface="Times New Roman" charset="0"/>
                <a:ea typeface="宋体" charset="0"/>
              </a:rPr>
              <a:t>WORD</a:t>
            </a:r>
            <a:r>
              <a:rPr kumimoji="0" lang="zh-CN" altLang="en-US" dirty="0">
                <a:latin typeface="Times New Roman" charset="0"/>
                <a:ea typeface="宋体" charset="0"/>
              </a:rPr>
              <a:t> </a:t>
            </a:r>
            <a:r>
              <a:rPr kumimoji="0" lang="en-US" altLang="zh-CN" dirty="0">
                <a:latin typeface="Times New Roman" charset="0"/>
                <a:ea typeface="宋体" charset="0"/>
              </a:rPr>
              <a:t>PTR</a:t>
            </a:r>
            <a:r>
              <a:rPr kumimoji="0" lang="zh-CN" altLang="en-US" dirty="0">
                <a:latin typeface="Times New Roman" charset="0"/>
                <a:ea typeface="宋体" charset="0"/>
              </a:rPr>
              <a:t> </a:t>
            </a:r>
            <a:r>
              <a:rPr kumimoji="0" lang="en-US" altLang="zh-CN" dirty="0">
                <a:latin typeface="Times New Roman" charset="0"/>
                <a:ea typeface="宋体" charset="0"/>
              </a:rPr>
              <a:t>[BX],33H</a:t>
            </a:r>
            <a:r>
              <a:rPr kumimoji="0" lang="zh-CN" altLang="en-US" dirty="0">
                <a:latin typeface="Times New Roman" charset="0"/>
                <a:ea typeface="宋体" charset="0"/>
              </a:rPr>
              <a:t>， ？立即数对存储器操作，可以吗？</a:t>
            </a:r>
            <a:r>
              <a:rPr kumimoji="0" lang="en-US" altLang="zh-CN" dirty="0">
                <a:latin typeface="Times New Roman" charset="0"/>
                <a:ea typeface="宋体" charset="0"/>
              </a:rPr>
              <a:t>2017.4.17</a:t>
            </a:r>
          </a:p>
          <a:p>
            <a:pPr eaLnBrk="1" hangingPunct="1">
              <a:defRPr/>
            </a:pPr>
            <a:r>
              <a:rPr kumimoji="0" lang="zh-CN" altLang="zh-CN" dirty="0">
                <a:latin typeface="Times New Roman" charset="0"/>
                <a:ea typeface="宋体" charset="0"/>
              </a:rPr>
              <a:t>4</a:t>
            </a:r>
            <a:r>
              <a:rPr kumimoji="0" lang="en-US" altLang="zh-CN" dirty="0">
                <a:latin typeface="Times New Roman" charset="0"/>
                <a:ea typeface="宋体" charset="0"/>
              </a:rPr>
              <a:t>.</a:t>
            </a:r>
            <a:r>
              <a:rPr kumimoji="0" lang="zh-CN" altLang="en-US" dirty="0">
                <a:latin typeface="Times New Roman" charset="0"/>
                <a:ea typeface="宋体" charset="0"/>
              </a:rPr>
              <a:t> 数据类型不一致；</a:t>
            </a:r>
            <a:endParaRPr kumimoji="0" lang="en-US" altLang="zh-CN" dirty="0">
              <a:latin typeface="Times New Roman" charset="0"/>
              <a:ea typeface="宋体" charset="0"/>
            </a:endParaRPr>
          </a:p>
          <a:p>
            <a:pPr eaLnBrk="1" hangingPunct="1">
              <a:defRPr/>
            </a:pPr>
            <a:r>
              <a:rPr kumimoji="0" lang="en-US" altLang="zh-CN" dirty="0">
                <a:latin typeface="Times New Roman" charset="0"/>
                <a:ea typeface="宋体" charset="0"/>
              </a:rPr>
              <a:t>5.</a:t>
            </a:r>
            <a:r>
              <a:rPr kumimoji="0" lang="zh-CN" altLang="en-US" dirty="0">
                <a:latin typeface="Times New Roman" charset="0"/>
                <a:ea typeface="宋体" charset="0"/>
              </a:rPr>
              <a:t> 寄存器间接选址 ，</a:t>
            </a:r>
            <a:r>
              <a:rPr kumimoji="0" lang="en-US" altLang="zh-CN" dirty="0">
                <a:latin typeface="Times New Roman" charset="0"/>
                <a:ea typeface="宋体" charset="0"/>
              </a:rPr>
              <a:t>DX</a:t>
            </a:r>
            <a:r>
              <a:rPr kumimoji="0" lang="zh-CN" altLang="en-US" dirty="0">
                <a:latin typeface="Times New Roman" charset="0"/>
                <a:ea typeface="宋体" charset="0"/>
              </a:rPr>
              <a:t>不能作为间接寻址寄存器；</a:t>
            </a:r>
            <a:endParaRPr kumimoji="0" lang="en-US" altLang="zh-CN" dirty="0">
              <a:latin typeface="Times New Roman" charset="0"/>
              <a:ea typeface="宋体" charset="0"/>
            </a:endParaRPr>
          </a:p>
          <a:p>
            <a:pPr eaLnBrk="1" hangingPunct="1">
              <a:defRPr/>
            </a:pPr>
            <a:r>
              <a:rPr kumimoji="0" lang="en-US" altLang="zh-CN" dirty="0">
                <a:latin typeface="Times New Roman" charset="0"/>
                <a:ea typeface="宋体" charset="0"/>
              </a:rPr>
              <a:t>6.</a:t>
            </a:r>
            <a:r>
              <a:rPr kumimoji="0" lang="zh-CN" altLang="en-US" dirty="0">
                <a:latin typeface="Times New Roman" charset="0"/>
                <a:ea typeface="宋体" charset="0"/>
              </a:rPr>
              <a:t> 存储器对存储器操作；</a:t>
            </a:r>
            <a:endParaRPr kumimoji="0" lang="en-US" altLang="zh-CN" dirty="0">
              <a:latin typeface="Times New Roman" charset="0"/>
              <a:ea typeface="宋体" charset="0"/>
            </a:endParaRPr>
          </a:p>
          <a:p>
            <a:pPr eaLnBrk="1" hangingPunct="1">
              <a:defRPr/>
            </a:pPr>
            <a:r>
              <a:rPr kumimoji="0" lang="zh-CN" altLang="zh-CN" dirty="0">
                <a:latin typeface="Times New Roman" charset="0"/>
                <a:ea typeface="宋体" charset="0"/>
              </a:rPr>
              <a:t>7</a:t>
            </a:r>
            <a:r>
              <a:rPr kumimoji="0" lang="en-US" altLang="zh-CN" dirty="0">
                <a:latin typeface="Times New Roman" charset="0"/>
                <a:ea typeface="宋体" charset="0"/>
              </a:rPr>
              <a:t>.</a:t>
            </a:r>
            <a:r>
              <a:rPr kumimoji="0" lang="zh-CN" altLang="en-US" dirty="0">
                <a:latin typeface="Times New Roman" charset="0"/>
                <a:ea typeface="宋体" charset="0"/>
              </a:rPr>
              <a:t> 存储器对存储器操作；</a:t>
            </a:r>
            <a:endParaRPr kumimoji="0" lang="en-US" altLang="zh-CN" dirty="0">
              <a:latin typeface="Times New Roman" charset="0"/>
              <a:ea typeface="宋体" charset="0"/>
            </a:endParaRPr>
          </a:p>
          <a:p>
            <a:pPr eaLnBrk="1" hangingPunct="1">
              <a:defRPr/>
            </a:pPr>
            <a:r>
              <a:rPr kumimoji="0" lang="zh-CN" altLang="zh-CN" dirty="0">
                <a:latin typeface="Times New Roman" charset="0"/>
                <a:ea typeface="宋体" charset="0"/>
              </a:rPr>
              <a:t>8</a:t>
            </a:r>
            <a:r>
              <a:rPr kumimoji="0" lang="en-US" altLang="zh-CN" dirty="0">
                <a:latin typeface="Times New Roman" charset="0"/>
                <a:ea typeface="宋体" charset="0"/>
              </a:rPr>
              <a:t>.</a:t>
            </a:r>
            <a:r>
              <a:rPr kumimoji="0" lang="zh-CN" altLang="en-US" dirty="0">
                <a:latin typeface="Times New Roman" charset="0"/>
                <a:ea typeface="宋体" charset="0"/>
              </a:rPr>
              <a:t> 不能对段寄存器用立即数赋值；</a:t>
            </a:r>
            <a:endParaRPr kumimoji="0" lang="en-US" altLang="zh-CN" dirty="0">
              <a:latin typeface="Times New Roman" charset="0"/>
              <a:ea typeface="宋体" charset="0"/>
            </a:endParaRPr>
          </a:p>
          <a:p>
            <a:pPr eaLnBrk="1" hangingPunct="1">
              <a:defRPr/>
            </a:pPr>
            <a:r>
              <a:rPr kumimoji="0" lang="zh-CN" altLang="zh-CN" dirty="0">
                <a:latin typeface="Times New Roman" charset="0"/>
                <a:ea typeface="宋体" charset="0"/>
              </a:rPr>
              <a:t>9</a:t>
            </a:r>
            <a:r>
              <a:rPr kumimoji="0" lang="en-US" altLang="zh-CN" dirty="0">
                <a:latin typeface="Times New Roman" charset="0"/>
                <a:ea typeface="宋体" charset="0"/>
              </a:rPr>
              <a:t>.</a:t>
            </a:r>
            <a:r>
              <a:rPr kumimoji="0" lang="zh-CN" altLang="en-US" dirty="0">
                <a:latin typeface="Times New Roman" charset="0"/>
                <a:ea typeface="宋体" charset="0"/>
              </a:rPr>
              <a:t> 用户一般不能对</a:t>
            </a:r>
            <a:r>
              <a:rPr kumimoji="0" lang="en-US" altLang="zh-CN" dirty="0">
                <a:latin typeface="Times New Roman" charset="0"/>
                <a:ea typeface="宋体" charset="0"/>
              </a:rPr>
              <a:t>CS</a:t>
            </a:r>
            <a:r>
              <a:rPr kumimoji="0" lang="zh-CN" altLang="en-US" dirty="0">
                <a:latin typeface="Times New Roman" charset="0"/>
                <a:ea typeface="宋体" charset="0"/>
              </a:rPr>
              <a:t>段寄存器修改；</a:t>
            </a:r>
            <a:endParaRPr kumimoji="0" lang="en-US" altLang="zh-CN" dirty="0">
              <a:latin typeface="Times New Roman" charset="0"/>
              <a:ea typeface="宋体" charset="0"/>
            </a:endParaRPr>
          </a:p>
          <a:p>
            <a:pPr eaLnBrk="1" hangingPunct="1">
              <a:defRPr/>
            </a:pPr>
            <a:r>
              <a:rPr kumimoji="0" lang="en-US" altLang="zh-CN" dirty="0">
                <a:latin typeface="Times New Roman" charset="0"/>
                <a:ea typeface="宋体" charset="0"/>
              </a:rPr>
              <a:t>10.</a:t>
            </a:r>
            <a:r>
              <a:rPr kumimoji="0" lang="zh-CN" altLang="en-US" dirty="0">
                <a:latin typeface="Times New Roman" charset="0"/>
                <a:ea typeface="宋体" charset="0"/>
              </a:rPr>
              <a:t> 寄存器间接寻址，</a:t>
            </a:r>
            <a:r>
              <a:rPr kumimoji="0" lang="en-US" altLang="zh-CN" dirty="0">
                <a:latin typeface="Times New Roman" charset="0"/>
                <a:ea typeface="宋体" charset="0"/>
              </a:rPr>
              <a:t>AX</a:t>
            </a:r>
            <a:r>
              <a:rPr kumimoji="0" lang="zh-CN" altLang="en-US" dirty="0">
                <a:latin typeface="Times New Roman" charset="0"/>
                <a:ea typeface="宋体" charset="0"/>
              </a:rPr>
              <a:t>不能作为间接寻址寄存器；</a:t>
            </a:r>
            <a:endParaRPr kumimoji="0" lang="en-US" altLang="zh-CN" dirty="0">
              <a:latin typeface="Times New Roman" charset="0"/>
              <a:ea typeface="宋体" charset="0"/>
            </a:endParaRPr>
          </a:p>
          <a:p>
            <a:pPr eaLnBrk="1" hangingPunct="1">
              <a:defRPr/>
            </a:pPr>
            <a:endParaRPr kumimoji="0" lang="en-US" altLang="zh-CN" dirty="0">
              <a:latin typeface="Times New Roman" charset="0"/>
              <a:ea typeface="宋体" charset="0"/>
            </a:endParaRPr>
          </a:p>
          <a:p>
            <a:pPr eaLnBrk="1" hangingPunct="1">
              <a:defRPr/>
            </a:pPr>
            <a:endParaRPr kumimoji="0" lang="en-US" altLang="zh-CN" dirty="0">
              <a:latin typeface="Times New Roman" charset="0"/>
              <a:ea typeface="宋体" charset="0"/>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3" name="Rectangle 7">
            <a:extLst>
              <a:ext uri="{FF2B5EF4-FFF2-40B4-BE49-F238E27FC236}">
                <a16:creationId xmlns:a16="http://schemas.microsoft.com/office/drawing/2014/main" id="{9A1C1397-9CE9-E04E-A6F4-F31004BC70F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3FD5D7E-B324-8849-8F69-325E560F8AF2}" type="slidenum">
              <a:rPr lang="en-US" altLang="zh-CN" sz="1200" b="0" smtClean="0">
                <a:ea typeface="宋体" panose="02010600030101010101" pitchFamily="2" charset="-122"/>
              </a:rPr>
              <a:pPr/>
              <a:t>79</a:t>
            </a:fld>
            <a:endParaRPr lang="en-US" altLang="zh-CN" sz="1200" b="0">
              <a:ea typeface="宋体" panose="02010600030101010101" pitchFamily="2" charset="-122"/>
            </a:endParaRPr>
          </a:p>
        </p:txBody>
      </p:sp>
      <p:sp>
        <p:nvSpPr>
          <p:cNvPr id="172034" name="Rectangle 2">
            <a:extLst>
              <a:ext uri="{FF2B5EF4-FFF2-40B4-BE49-F238E27FC236}">
                <a16:creationId xmlns:a16="http://schemas.microsoft.com/office/drawing/2014/main" id="{C57F6B85-6D20-2A47-936D-BF3193864166}"/>
              </a:ext>
            </a:extLst>
          </p:cNvPr>
          <p:cNvSpPr>
            <a:spLocks noGrp="1" noRot="1" noChangeAspect="1" noChangeArrowheads="1" noTextEdit="1"/>
          </p:cNvSpPr>
          <p:nvPr>
            <p:ph type="sldImg"/>
          </p:nvPr>
        </p:nvSpPr>
        <p:spPr>
          <a:ln/>
        </p:spPr>
      </p:sp>
      <p:sp>
        <p:nvSpPr>
          <p:cNvPr id="172035" name="Rectangle 3">
            <a:extLst>
              <a:ext uri="{FF2B5EF4-FFF2-40B4-BE49-F238E27FC236}">
                <a16:creationId xmlns:a16="http://schemas.microsoft.com/office/drawing/2014/main" id="{0DBF006A-C54D-3C46-8910-B6879EE9F55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D8873F41-EF9C-1245-87ED-AC37F55B971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601FD8E-A5C3-8A49-90AF-1505F1134A44}" type="slidenum">
              <a:rPr lang="en-US" altLang="zh-CN" sz="1200" b="0" smtClean="0">
                <a:ea typeface="宋体" panose="02010600030101010101" pitchFamily="2" charset="-122"/>
              </a:rPr>
              <a:pPr/>
              <a:t>8</a:t>
            </a:fld>
            <a:endParaRPr lang="en-US" altLang="zh-CN" sz="1200" b="0">
              <a:ea typeface="宋体" panose="02010600030101010101" pitchFamily="2" charset="-122"/>
            </a:endParaRPr>
          </a:p>
        </p:txBody>
      </p:sp>
      <p:sp>
        <p:nvSpPr>
          <p:cNvPr id="26626" name="Rectangle 2">
            <a:extLst>
              <a:ext uri="{FF2B5EF4-FFF2-40B4-BE49-F238E27FC236}">
                <a16:creationId xmlns:a16="http://schemas.microsoft.com/office/drawing/2014/main" id="{0E226728-CC61-3449-B2BC-05BBAF8A8B79}"/>
              </a:ext>
            </a:extLst>
          </p:cNvPr>
          <p:cNvSpPr>
            <a:spLocks noGrp="1" noRot="1" noChangeAspect="1" noChangeArrowheads="1" noTextEdit="1"/>
          </p:cNvSpPr>
          <p:nvPr>
            <p:ph type="sldImg"/>
          </p:nvPr>
        </p:nvSpPr>
        <p:spPr>
          <a:ln/>
        </p:spPr>
      </p:sp>
      <p:sp>
        <p:nvSpPr>
          <p:cNvPr id="26627" name="Rectangle 3">
            <a:extLst>
              <a:ext uri="{FF2B5EF4-FFF2-40B4-BE49-F238E27FC236}">
                <a16:creationId xmlns:a16="http://schemas.microsoft.com/office/drawing/2014/main" id="{0E333CF6-5450-5C4D-B9A1-D00BA78AED5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kumimoji="0" lang="zh-CN" altLang="en-US" b="1"/>
              <a:t>作为通用寄存器，</a:t>
            </a:r>
            <a:r>
              <a:rPr kumimoji="0" lang="en-US" altLang="zh-CN" b="1"/>
              <a:t>SP</a:t>
            </a:r>
            <a:r>
              <a:rPr kumimoji="0" lang="zh-CN" altLang="en-US" b="1"/>
              <a:t>和</a:t>
            </a:r>
            <a:r>
              <a:rPr kumimoji="0" lang="en-US" altLang="zh-CN" b="1"/>
              <a:t>BP</a:t>
            </a:r>
            <a:r>
              <a:rPr kumimoji="0" lang="zh-CN" altLang="en-US" b="1"/>
              <a:t>也可以存放数据。但实际上，它们更重要的用途是存放内存单元的偏移地址，特别是在访问堆栈时作为指向堆栈的指针</a:t>
            </a:r>
            <a:r>
              <a:rPr kumimoji="0" lang="en-US" altLang="zh-CN" b="1"/>
              <a:t>(</a:t>
            </a:r>
            <a:r>
              <a:rPr kumimoji="0" lang="zh-CN" altLang="en-US" b="1"/>
              <a:t>因为它们默认的段寄存器都是堆栈段寄存器</a:t>
            </a:r>
            <a:r>
              <a:rPr kumimoji="0" lang="en-US" altLang="zh-CN" b="1"/>
              <a:t>SS)</a:t>
            </a:r>
            <a:r>
              <a:rPr kumimoji="0" lang="zh-CN" altLang="en-US" b="1"/>
              <a:t>。</a:t>
            </a:r>
          </a:p>
          <a:p>
            <a:pPr eaLnBrk="1" hangingPunct="1">
              <a:spcBef>
                <a:spcPct val="0"/>
              </a:spcBef>
            </a:pPr>
            <a:r>
              <a:rPr kumimoji="0" lang="zh-CN" altLang="en-US"/>
              <a:t> </a:t>
            </a:r>
            <a:r>
              <a:rPr kumimoji="0" lang="zh-CN" altLang="en-US" b="1"/>
              <a:t>以上</a:t>
            </a:r>
            <a:r>
              <a:rPr kumimoji="0" lang="en-US" altLang="zh-CN" b="1"/>
              <a:t>8</a:t>
            </a:r>
            <a:r>
              <a:rPr kumimoji="0" lang="zh-CN" altLang="en-US" b="1"/>
              <a:t>个</a:t>
            </a:r>
            <a:r>
              <a:rPr kumimoji="0" lang="en-US" altLang="zh-CN" b="1"/>
              <a:t>16</a:t>
            </a:r>
            <a:r>
              <a:rPr kumimoji="0" lang="zh-CN" altLang="en-US" b="1"/>
              <a:t>位寄存器作为通用寄存器都具有相同的功能，即存放操作数及运算结果，除此之外，在不同的场合它们各自又有自己独特的用法。</a:t>
            </a: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1" name="Rectangle 7">
            <a:extLst>
              <a:ext uri="{FF2B5EF4-FFF2-40B4-BE49-F238E27FC236}">
                <a16:creationId xmlns:a16="http://schemas.microsoft.com/office/drawing/2014/main" id="{6DF38A62-12E4-BE4B-A352-AD694CACD23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2DAB5D0-724A-944D-AFFE-2C60EEC9E46C}" type="slidenum">
              <a:rPr lang="en-US" altLang="zh-CN" sz="1200" b="0" smtClean="0">
                <a:ea typeface="宋体" panose="02010600030101010101" pitchFamily="2" charset="-122"/>
              </a:rPr>
              <a:pPr/>
              <a:t>80</a:t>
            </a:fld>
            <a:endParaRPr lang="en-US" altLang="zh-CN" sz="1200" b="0">
              <a:ea typeface="宋体" panose="02010600030101010101" pitchFamily="2" charset="-122"/>
            </a:endParaRPr>
          </a:p>
        </p:txBody>
      </p:sp>
      <p:sp>
        <p:nvSpPr>
          <p:cNvPr id="174082" name="Rectangle 2">
            <a:extLst>
              <a:ext uri="{FF2B5EF4-FFF2-40B4-BE49-F238E27FC236}">
                <a16:creationId xmlns:a16="http://schemas.microsoft.com/office/drawing/2014/main" id="{8BC4C73F-F730-3E44-93BA-3CCF2719A78D}"/>
              </a:ext>
            </a:extLst>
          </p:cNvPr>
          <p:cNvSpPr>
            <a:spLocks noGrp="1" noRot="1" noChangeAspect="1" noChangeArrowheads="1" noTextEdit="1"/>
          </p:cNvSpPr>
          <p:nvPr>
            <p:ph type="sldImg"/>
          </p:nvPr>
        </p:nvSpPr>
        <p:spPr>
          <a:ln/>
        </p:spPr>
      </p:sp>
      <p:sp>
        <p:nvSpPr>
          <p:cNvPr id="174083" name="Rectangle 3">
            <a:extLst>
              <a:ext uri="{FF2B5EF4-FFF2-40B4-BE49-F238E27FC236}">
                <a16:creationId xmlns:a16="http://schemas.microsoft.com/office/drawing/2014/main" id="{154DB321-0EA4-484D-8C0B-0007A4E70A4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dirty="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29" name="Rectangle 7">
            <a:extLst>
              <a:ext uri="{FF2B5EF4-FFF2-40B4-BE49-F238E27FC236}">
                <a16:creationId xmlns:a16="http://schemas.microsoft.com/office/drawing/2014/main" id="{BDC4A9C0-54C2-A44D-AEDB-CB777964B45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E767AD81-E1E6-9F45-B752-BF507837C801}" type="slidenum">
              <a:rPr lang="en-US" altLang="zh-CN" sz="1200" b="0" smtClean="0">
                <a:ea typeface="宋体" panose="02010600030101010101" pitchFamily="2" charset="-122"/>
              </a:rPr>
              <a:pPr/>
              <a:t>81</a:t>
            </a:fld>
            <a:endParaRPr lang="en-US" altLang="zh-CN" sz="1200" b="0">
              <a:ea typeface="宋体" panose="02010600030101010101" pitchFamily="2" charset="-122"/>
            </a:endParaRPr>
          </a:p>
        </p:txBody>
      </p:sp>
      <p:sp>
        <p:nvSpPr>
          <p:cNvPr id="176130" name="Rectangle 2">
            <a:extLst>
              <a:ext uri="{FF2B5EF4-FFF2-40B4-BE49-F238E27FC236}">
                <a16:creationId xmlns:a16="http://schemas.microsoft.com/office/drawing/2014/main" id="{2D6431BC-DE87-8640-9DCD-5ED8AD7C3259}"/>
              </a:ext>
            </a:extLst>
          </p:cNvPr>
          <p:cNvSpPr>
            <a:spLocks noGrp="1" noRot="1" noChangeAspect="1" noChangeArrowheads="1" noTextEdit="1"/>
          </p:cNvSpPr>
          <p:nvPr>
            <p:ph type="sldImg"/>
          </p:nvPr>
        </p:nvSpPr>
        <p:spPr>
          <a:ln/>
        </p:spPr>
      </p:sp>
      <p:sp>
        <p:nvSpPr>
          <p:cNvPr id="176131" name="Rectangle 3">
            <a:extLst>
              <a:ext uri="{FF2B5EF4-FFF2-40B4-BE49-F238E27FC236}">
                <a16:creationId xmlns:a16="http://schemas.microsoft.com/office/drawing/2014/main" id="{B5CE91BC-A19D-484F-9A80-C7FC7D4411D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7" name="Rectangle 7">
            <a:extLst>
              <a:ext uri="{FF2B5EF4-FFF2-40B4-BE49-F238E27FC236}">
                <a16:creationId xmlns:a16="http://schemas.microsoft.com/office/drawing/2014/main" id="{AA97F950-CA3A-174A-BFB8-F751403EFB1A}"/>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algn="r" eaLnBrk="1" hangingPunct="1"/>
            <a:fld id="{DAB39029-22C8-9841-AF80-5E95478F502E}" type="slidenum">
              <a:rPr lang="en-US" altLang="zh-CN" sz="1200" b="0">
                <a:ea typeface="宋体" panose="02010600030101010101" pitchFamily="2" charset="-122"/>
              </a:rPr>
              <a:pPr algn="r" eaLnBrk="1" hangingPunct="1"/>
              <a:t>82</a:t>
            </a:fld>
            <a:endParaRPr lang="en-US" altLang="zh-CN" sz="1200" b="0">
              <a:ea typeface="宋体" panose="02010600030101010101" pitchFamily="2" charset="-122"/>
            </a:endParaRPr>
          </a:p>
        </p:txBody>
      </p:sp>
      <p:sp>
        <p:nvSpPr>
          <p:cNvPr id="178178" name="Rectangle 2">
            <a:extLst>
              <a:ext uri="{FF2B5EF4-FFF2-40B4-BE49-F238E27FC236}">
                <a16:creationId xmlns:a16="http://schemas.microsoft.com/office/drawing/2014/main" id="{F664D7CE-960B-FA4E-AE34-CC7A2DAB4049}"/>
              </a:ext>
            </a:extLst>
          </p:cNvPr>
          <p:cNvSpPr>
            <a:spLocks noGrp="1" noRot="1" noChangeAspect="1" noChangeArrowheads="1" noTextEdit="1"/>
          </p:cNvSpPr>
          <p:nvPr>
            <p:ph type="sldImg"/>
          </p:nvPr>
        </p:nvSpPr>
        <p:spPr>
          <a:ln/>
        </p:spPr>
      </p:sp>
      <p:sp>
        <p:nvSpPr>
          <p:cNvPr id="178179" name="Rectangle 3">
            <a:extLst>
              <a:ext uri="{FF2B5EF4-FFF2-40B4-BE49-F238E27FC236}">
                <a16:creationId xmlns:a16="http://schemas.microsoft.com/office/drawing/2014/main" id="{1FD4108E-D9D6-194D-A738-1D72790DD71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5" name="Rectangle 7">
            <a:extLst>
              <a:ext uri="{FF2B5EF4-FFF2-40B4-BE49-F238E27FC236}">
                <a16:creationId xmlns:a16="http://schemas.microsoft.com/office/drawing/2014/main" id="{5D89DF98-FBA6-7047-A5B6-0A2D5201EAE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C2910E8-37DA-5F44-B8CC-027898EA0B81}" type="slidenum">
              <a:rPr lang="en-US" altLang="zh-CN" sz="1200" b="0" smtClean="0">
                <a:ea typeface="宋体" panose="02010600030101010101" pitchFamily="2" charset="-122"/>
              </a:rPr>
              <a:pPr/>
              <a:t>83</a:t>
            </a:fld>
            <a:endParaRPr lang="en-US" altLang="zh-CN" sz="1200" b="0">
              <a:ea typeface="宋体" panose="02010600030101010101" pitchFamily="2" charset="-122"/>
            </a:endParaRPr>
          </a:p>
        </p:txBody>
      </p:sp>
      <p:sp>
        <p:nvSpPr>
          <p:cNvPr id="180226" name="Rectangle 2">
            <a:extLst>
              <a:ext uri="{FF2B5EF4-FFF2-40B4-BE49-F238E27FC236}">
                <a16:creationId xmlns:a16="http://schemas.microsoft.com/office/drawing/2014/main" id="{792DB76C-1E49-D544-91B3-292B7FAB645B}"/>
              </a:ext>
            </a:extLst>
          </p:cNvPr>
          <p:cNvSpPr>
            <a:spLocks noGrp="1" noRot="1" noChangeAspect="1" noChangeArrowheads="1" noTextEdit="1"/>
          </p:cNvSpPr>
          <p:nvPr>
            <p:ph type="sldImg"/>
          </p:nvPr>
        </p:nvSpPr>
        <p:spPr>
          <a:ln/>
        </p:spPr>
      </p:sp>
      <p:sp>
        <p:nvSpPr>
          <p:cNvPr id="180227" name="Rectangle 3">
            <a:extLst>
              <a:ext uri="{FF2B5EF4-FFF2-40B4-BE49-F238E27FC236}">
                <a16:creationId xmlns:a16="http://schemas.microsoft.com/office/drawing/2014/main" id="{2BF59E77-B075-D245-BCD1-B09253B7C8A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3" name="Rectangle 7">
            <a:extLst>
              <a:ext uri="{FF2B5EF4-FFF2-40B4-BE49-F238E27FC236}">
                <a16:creationId xmlns:a16="http://schemas.microsoft.com/office/drawing/2014/main" id="{94F7BD3D-AA9C-994C-82F5-204E92E5FBD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11CAC6C-5748-A54D-B21F-C6E501ADE583}" type="slidenum">
              <a:rPr lang="en-US" altLang="zh-CN" sz="1200" b="0" smtClean="0">
                <a:ea typeface="宋体" panose="02010600030101010101" pitchFamily="2" charset="-122"/>
              </a:rPr>
              <a:pPr/>
              <a:t>84</a:t>
            </a:fld>
            <a:endParaRPr lang="en-US" altLang="zh-CN" sz="1200" b="0">
              <a:ea typeface="宋体" panose="02010600030101010101" pitchFamily="2" charset="-122"/>
            </a:endParaRPr>
          </a:p>
        </p:txBody>
      </p:sp>
      <p:sp>
        <p:nvSpPr>
          <p:cNvPr id="182274" name="Rectangle 2">
            <a:extLst>
              <a:ext uri="{FF2B5EF4-FFF2-40B4-BE49-F238E27FC236}">
                <a16:creationId xmlns:a16="http://schemas.microsoft.com/office/drawing/2014/main" id="{B561BA07-B42A-A340-A0F3-E78E92FB8C87}"/>
              </a:ext>
            </a:extLst>
          </p:cNvPr>
          <p:cNvSpPr>
            <a:spLocks noGrp="1" noRot="1" noChangeAspect="1" noChangeArrowheads="1" noTextEdit="1"/>
          </p:cNvSpPr>
          <p:nvPr>
            <p:ph type="sldImg"/>
          </p:nvPr>
        </p:nvSpPr>
        <p:spPr>
          <a:ln/>
        </p:spPr>
      </p:sp>
      <p:sp>
        <p:nvSpPr>
          <p:cNvPr id="182275" name="Rectangle 3">
            <a:extLst>
              <a:ext uri="{FF2B5EF4-FFF2-40B4-BE49-F238E27FC236}">
                <a16:creationId xmlns:a16="http://schemas.microsoft.com/office/drawing/2014/main" id="{4A3CB8B2-B314-E24D-A7DF-55CFFAA0546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1" name="Rectangle 7">
            <a:extLst>
              <a:ext uri="{FF2B5EF4-FFF2-40B4-BE49-F238E27FC236}">
                <a16:creationId xmlns:a16="http://schemas.microsoft.com/office/drawing/2014/main" id="{6830D3CD-7BEF-BB48-B4C5-14E3275628E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8AB58C69-0574-BD4F-B15B-98BD66CAE808}" type="slidenum">
              <a:rPr lang="en-US" altLang="zh-CN" sz="1200" b="0" smtClean="0">
                <a:ea typeface="宋体" panose="02010600030101010101" pitchFamily="2" charset="-122"/>
              </a:rPr>
              <a:pPr/>
              <a:t>85</a:t>
            </a:fld>
            <a:endParaRPr lang="en-US" altLang="zh-CN" sz="1200" b="0">
              <a:ea typeface="宋体" panose="02010600030101010101" pitchFamily="2" charset="-122"/>
            </a:endParaRPr>
          </a:p>
        </p:txBody>
      </p:sp>
      <p:sp>
        <p:nvSpPr>
          <p:cNvPr id="184322" name="Rectangle 2">
            <a:extLst>
              <a:ext uri="{FF2B5EF4-FFF2-40B4-BE49-F238E27FC236}">
                <a16:creationId xmlns:a16="http://schemas.microsoft.com/office/drawing/2014/main" id="{B9F7C69D-F1AA-2342-9E2C-73AF13761B58}"/>
              </a:ext>
            </a:extLst>
          </p:cNvPr>
          <p:cNvSpPr>
            <a:spLocks noGrp="1" noRot="1" noChangeAspect="1" noChangeArrowheads="1" noTextEdit="1"/>
          </p:cNvSpPr>
          <p:nvPr>
            <p:ph type="sldImg"/>
          </p:nvPr>
        </p:nvSpPr>
        <p:spPr>
          <a:ln/>
        </p:spPr>
      </p:sp>
      <p:sp>
        <p:nvSpPr>
          <p:cNvPr id="184323" name="Rectangle 3">
            <a:extLst>
              <a:ext uri="{FF2B5EF4-FFF2-40B4-BE49-F238E27FC236}">
                <a16:creationId xmlns:a16="http://schemas.microsoft.com/office/drawing/2014/main" id="{49BC8EF2-D194-6B42-B263-4F6F6A67BE0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69" name="Rectangle 7">
            <a:extLst>
              <a:ext uri="{FF2B5EF4-FFF2-40B4-BE49-F238E27FC236}">
                <a16:creationId xmlns:a16="http://schemas.microsoft.com/office/drawing/2014/main" id="{10FA7EF6-7FA1-6343-9573-C596E182A1D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00EDD92-D1F5-D146-B18D-F034CD5648D2}" type="slidenum">
              <a:rPr lang="en-US" altLang="zh-CN" sz="1200" b="0" smtClean="0">
                <a:ea typeface="宋体" panose="02010600030101010101" pitchFamily="2" charset="-122"/>
              </a:rPr>
              <a:pPr/>
              <a:t>86</a:t>
            </a:fld>
            <a:endParaRPr lang="en-US" altLang="zh-CN" sz="1200" b="0">
              <a:ea typeface="宋体" panose="02010600030101010101" pitchFamily="2" charset="-122"/>
            </a:endParaRPr>
          </a:p>
        </p:txBody>
      </p:sp>
      <p:sp>
        <p:nvSpPr>
          <p:cNvPr id="186370" name="Rectangle 2">
            <a:extLst>
              <a:ext uri="{FF2B5EF4-FFF2-40B4-BE49-F238E27FC236}">
                <a16:creationId xmlns:a16="http://schemas.microsoft.com/office/drawing/2014/main" id="{FA5294C1-BD2E-4E4B-98FD-2C586779C781}"/>
              </a:ext>
            </a:extLst>
          </p:cNvPr>
          <p:cNvSpPr>
            <a:spLocks noGrp="1" noRot="1" noChangeAspect="1" noChangeArrowheads="1" noTextEdit="1"/>
          </p:cNvSpPr>
          <p:nvPr>
            <p:ph type="sldImg"/>
          </p:nvPr>
        </p:nvSpPr>
        <p:spPr>
          <a:ln/>
        </p:spPr>
      </p:sp>
      <p:sp>
        <p:nvSpPr>
          <p:cNvPr id="186371" name="Rectangle 3">
            <a:extLst>
              <a:ext uri="{FF2B5EF4-FFF2-40B4-BE49-F238E27FC236}">
                <a16:creationId xmlns:a16="http://schemas.microsoft.com/office/drawing/2014/main" id="{8A3534DF-8B0B-854B-900B-46305315F64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7" name="Rectangle 7">
            <a:extLst>
              <a:ext uri="{FF2B5EF4-FFF2-40B4-BE49-F238E27FC236}">
                <a16:creationId xmlns:a16="http://schemas.microsoft.com/office/drawing/2014/main" id="{9657FA37-038F-824B-A626-42D71F11AA9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329C3DA-46DA-6E47-81A4-09422DEAAB0E}" type="slidenum">
              <a:rPr lang="en-US" altLang="zh-CN" sz="1200" b="0" smtClean="0">
                <a:ea typeface="宋体" panose="02010600030101010101" pitchFamily="2" charset="-122"/>
              </a:rPr>
              <a:pPr/>
              <a:t>87</a:t>
            </a:fld>
            <a:endParaRPr lang="en-US" altLang="zh-CN" sz="1200" b="0">
              <a:ea typeface="宋体" panose="02010600030101010101" pitchFamily="2" charset="-122"/>
            </a:endParaRPr>
          </a:p>
        </p:txBody>
      </p:sp>
      <p:sp>
        <p:nvSpPr>
          <p:cNvPr id="188418" name="Rectangle 2">
            <a:extLst>
              <a:ext uri="{FF2B5EF4-FFF2-40B4-BE49-F238E27FC236}">
                <a16:creationId xmlns:a16="http://schemas.microsoft.com/office/drawing/2014/main" id="{DA075241-F1A8-2D4F-A582-F40DF9A84819}"/>
              </a:ext>
            </a:extLst>
          </p:cNvPr>
          <p:cNvSpPr>
            <a:spLocks noGrp="1" noRot="1" noChangeAspect="1" noChangeArrowheads="1" noTextEdit="1"/>
          </p:cNvSpPr>
          <p:nvPr>
            <p:ph type="sldImg"/>
          </p:nvPr>
        </p:nvSpPr>
        <p:spPr>
          <a:ln/>
        </p:spPr>
      </p:sp>
      <p:sp>
        <p:nvSpPr>
          <p:cNvPr id="188419" name="Rectangle 3">
            <a:extLst>
              <a:ext uri="{FF2B5EF4-FFF2-40B4-BE49-F238E27FC236}">
                <a16:creationId xmlns:a16="http://schemas.microsoft.com/office/drawing/2014/main" id="{2C34225D-5C7A-4E4D-B37B-D764824A84F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1.Reg</a:t>
            </a:r>
            <a:r>
              <a:rPr kumimoji="0" lang="zh-CN" altLang="en-US"/>
              <a:t>域用来规定一个操作数为寄存器操作数，至于它是源操作数，还是目标操作数，则由操作码来确定；</a:t>
            </a:r>
            <a:endParaRPr kumimoji="0" lang="en-US" altLang="zh-CN"/>
          </a:p>
          <a:p>
            <a:pPr eaLnBrk="1" hangingPunct="1"/>
            <a:r>
              <a:rPr kumimoji="0" lang="en-US" altLang="zh-CN"/>
              <a:t>2.Mod</a:t>
            </a:r>
            <a:r>
              <a:rPr kumimoji="0" lang="zh-CN" altLang="en-US"/>
              <a:t>域用来规定另一个操作数是寄存器操作数，还是存储器操作数，并在必要时规定后面的位移量长度；</a:t>
            </a:r>
            <a:endParaRPr kumimoji="0" lang="en-US" altLang="zh-CN"/>
          </a:p>
          <a:p>
            <a:pPr eaLnBrk="1" hangingPunct="1"/>
            <a:r>
              <a:rPr kumimoji="0" lang="zh-CN" altLang="zh-CN"/>
              <a:t>3</a:t>
            </a:r>
            <a:r>
              <a:rPr kumimoji="0" lang="en-US" altLang="zh-CN"/>
              <a:t>.</a:t>
            </a:r>
            <a:r>
              <a:rPr kumimoji="0" lang="zh-CN" altLang="en-US"/>
              <a:t>当</a:t>
            </a:r>
            <a:r>
              <a:rPr kumimoji="0" lang="en-US" altLang="zh-CN"/>
              <a:t>Mod</a:t>
            </a:r>
            <a:r>
              <a:rPr kumimoji="0" lang="zh-CN" altLang="en-US"/>
              <a:t>域确定另一个操作数是寄存器操作数时，它负责给出寄存器号。若是存储器操作数，则指出如何求得存储单元的有效地址。</a:t>
            </a:r>
            <a:endParaRPr kumimoji="0" lang="en-US" altLang="zh-CN"/>
          </a:p>
          <a:p>
            <a:pPr eaLnBrk="1" hangingPunct="1"/>
            <a:endParaRPr kumimoji="0" lang="en-US" altLang="zh-CN"/>
          </a:p>
          <a:p>
            <a:pPr eaLnBrk="1" hangingPunct="1"/>
            <a:endParaRPr kumimoji="0" lang="en-US" altLang="zh-CN"/>
          </a:p>
          <a:p>
            <a:pPr eaLnBrk="1" hangingPunct="1"/>
            <a:r>
              <a:rPr kumimoji="0" lang="zh-CN" altLang="zh-CN"/>
              <a:t>R/M</a:t>
            </a:r>
            <a:r>
              <a:rPr kumimoji="0" lang="zh-CN" altLang="en-US"/>
              <a:t>：与</a:t>
            </a:r>
            <a:r>
              <a:rPr kumimoji="0" lang="zh-CN" altLang="zh-CN"/>
              <a:t>Mod </a:t>
            </a:r>
            <a:r>
              <a:rPr kumimoji="0" lang="zh-CN" altLang="en-US"/>
              <a:t>字段组合，说明操作数所在的寄存器或存储器单元地址的计算方法</a:t>
            </a:r>
            <a:endParaRPr kumimoji="0" lang="zh-CN" altLang="zh-CN"/>
          </a:p>
          <a:p>
            <a:pPr eaLnBrk="1" hangingPunct="1"/>
            <a:endParaRPr kumimoji="0" lang="zh-CN" altLang="en-US"/>
          </a:p>
          <a:p>
            <a:pPr eaLnBrk="1" hangingPunct="1"/>
            <a:endParaRPr kumimoji="0" lang="zh-CN" altLang="en-US"/>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5" name="Rectangle 7">
            <a:extLst>
              <a:ext uri="{FF2B5EF4-FFF2-40B4-BE49-F238E27FC236}">
                <a16:creationId xmlns:a16="http://schemas.microsoft.com/office/drawing/2014/main" id="{E41B6999-F4C7-4645-B339-9C1344178EE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21C7ADC-30EC-9C40-87D5-B2E3D9EC31A5}" type="slidenum">
              <a:rPr lang="en-US" altLang="zh-CN" sz="1200" b="0" smtClean="0">
                <a:ea typeface="宋体" panose="02010600030101010101" pitchFamily="2" charset="-122"/>
              </a:rPr>
              <a:pPr/>
              <a:t>88</a:t>
            </a:fld>
            <a:endParaRPr lang="en-US" altLang="zh-CN" sz="1200" b="0">
              <a:ea typeface="宋体" panose="02010600030101010101" pitchFamily="2" charset="-122"/>
            </a:endParaRPr>
          </a:p>
        </p:txBody>
      </p:sp>
      <p:sp>
        <p:nvSpPr>
          <p:cNvPr id="190466" name="Rectangle 2">
            <a:extLst>
              <a:ext uri="{FF2B5EF4-FFF2-40B4-BE49-F238E27FC236}">
                <a16:creationId xmlns:a16="http://schemas.microsoft.com/office/drawing/2014/main" id="{A1141DEF-C121-074B-B587-CE5A62D79D00}"/>
              </a:ext>
            </a:extLst>
          </p:cNvPr>
          <p:cNvSpPr>
            <a:spLocks noGrp="1" noRot="1" noChangeAspect="1" noChangeArrowheads="1" noTextEdit="1"/>
          </p:cNvSpPr>
          <p:nvPr>
            <p:ph type="sldImg"/>
          </p:nvPr>
        </p:nvSpPr>
        <p:spPr>
          <a:ln/>
        </p:spPr>
      </p:sp>
      <p:sp>
        <p:nvSpPr>
          <p:cNvPr id="190467" name="Rectangle 3">
            <a:extLst>
              <a:ext uri="{FF2B5EF4-FFF2-40B4-BE49-F238E27FC236}">
                <a16:creationId xmlns:a16="http://schemas.microsoft.com/office/drawing/2014/main" id="{F77F0C67-B13E-3048-99E7-A8E9332DB16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zh-CN" altLang="zh-CN"/>
              <a:t>R/M</a:t>
            </a:r>
            <a:r>
              <a:rPr kumimoji="0" lang="zh-CN" altLang="en-US"/>
              <a:t>：与</a:t>
            </a:r>
            <a:r>
              <a:rPr kumimoji="0" lang="zh-CN" altLang="zh-CN"/>
              <a:t>Mod </a:t>
            </a:r>
            <a:r>
              <a:rPr kumimoji="0" lang="zh-CN" altLang="en-US"/>
              <a:t>字段组合，说明操作数所在的寄存器或存储器单元地址的计算方法</a:t>
            </a:r>
            <a:endParaRPr kumimoji="0" lang="zh-CN" altLang="zh-CN"/>
          </a:p>
          <a:p>
            <a:pPr eaLnBrk="1" hangingPunct="1"/>
            <a:endParaRPr kumimoji="0" lang="zh-CN" altLang="en-US"/>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3" name="Rectangle 7">
            <a:extLst>
              <a:ext uri="{FF2B5EF4-FFF2-40B4-BE49-F238E27FC236}">
                <a16:creationId xmlns:a16="http://schemas.microsoft.com/office/drawing/2014/main" id="{7012362E-2FF6-0349-8E5F-97188C5ADEE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5C571ED3-1EFB-674D-8194-90053C122915}" type="slidenum">
              <a:rPr lang="en-US" altLang="zh-CN" sz="1200" b="0" smtClean="0">
                <a:ea typeface="宋体" panose="02010600030101010101" pitchFamily="2" charset="-122"/>
              </a:rPr>
              <a:pPr/>
              <a:t>89</a:t>
            </a:fld>
            <a:endParaRPr lang="en-US" altLang="zh-CN" sz="1200" b="0">
              <a:ea typeface="宋体" panose="02010600030101010101" pitchFamily="2" charset="-122"/>
            </a:endParaRPr>
          </a:p>
        </p:txBody>
      </p:sp>
      <p:sp>
        <p:nvSpPr>
          <p:cNvPr id="192514" name="Rectangle 2">
            <a:extLst>
              <a:ext uri="{FF2B5EF4-FFF2-40B4-BE49-F238E27FC236}">
                <a16:creationId xmlns:a16="http://schemas.microsoft.com/office/drawing/2014/main" id="{3706061A-755C-7B45-8061-A303ADDA6028}"/>
              </a:ext>
            </a:extLst>
          </p:cNvPr>
          <p:cNvSpPr>
            <a:spLocks noGrp="1" noRot="1" noChangeAspect="1" noChangeArrowheads="1" noTextEdit="1"/>
          </p:cNvSpPr>
          <p:nvPr>
            <p:ph type="sldImg"/>
          </p:nvPr>
        </p:nvSpPr>
        <p:spPr>
          <a:ln/>
        </p:spPr>
      </p:sp>
      <p:sp>
        <p:nvSpPr>
          <p:cNvPr id="192515" name="Rectangle 3">
            <a:extLst>
              <a:ext uri="{FF2B5EF4-FFF2-40B4-BE49-F238E27FC236}">
                <a16:creationId xmlns:a16="http://schemas.microsoft.com/office/drawing/2014/main" id="{D7BECFEB-E6AB-7440-AFCF-DAB804A4E61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681FD2D0-52C5-D64B-B69C-C437555EF79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D75C9BCD-1725-7842-9B8F-B6907EAA9601}" type="slidenum">
              <a:rPr lang="en-US" altLang="zh-CN" sz="1200" b="0" smtClean="0">
                <a:ea typeface="宋体" panose="02010600030101010101" pitchFamily="2" charset="-122"/>
              </a:rPr>
              <a:pPr/>
              <a:t>9</a:t>
            </a:fld>
            <a:endParaRPr lang="en-US" altLang="zh-CN" sz="1200" b="0">
              <a:ea typeface="宋体" panose="02010600030101010101" pitchFamily="2" charset="-122"/>
            </a:endParaRPr>
          </a:p>
        </p:txBody>
      </p:sp>
      <p:sp>
        <p:nvSpPr>
          <p:cNvPr id="28674" name="Rectangle 2">
            <a:extLst>
              <a:ext uri="{FF2B5EF4-FFF2-40B4-BE49-F238E27FC236}">
                <a16:creationId xmlns:a16="http://schemas.microsoft.com/office/drawing/2014/main" id="{30BCADFB-EEA0-E646-9285-5ABD3687E358}"/>
              </a:ext>
            </a:extLst>
          </p:cNvPr>
          <p:cNvSpPr>
            <a:spLocks noGrp="1" noRot="1" noChangeAspect="1" noChangeArrowheads="1" noTextEdit="1"/>
          </p:cNvSpPr>
          <p:nvPr>
            <p:ph type="sldImg"/>
          </p:nvPr>
        </p:nvSpPr>
        <p:spPr>
          <a:ln/>
        </p:spPr>
      </p:sp>
      <p:sp>
        <p:nvSpPr>
          <p:cNvPr id="28675" name="Rectangle 3">
            <a:extLst>
              <a:ext uri="{FF2B5EF4-FFF2-40B4-BE49-F238E27FC236}">
                <a16:creationId xmlns:a16="http://schemas.microsoft.com/office/drawing/2014/main" id="{24822B2E-0F93-F046-92A3-5401E0C46E0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kumimoji="0" lang="zh-CN" altLang="en-US" b="1"/>
              <a:t>存储器是分段管理的。每一个存储单元的地址都是由它所在逻辑段的段基地址和段内的偏移地址两部分构成。</a:t>
            </a:r>
            <a:r>
              <a:rPr kumimoji="0" lang="en-US" altLang="zh-CN" b="1"/>
              <a:t>CPU</a:t>
            </a:r>
            <a:r>
              <a:rPr kumimoji="0" lang="zh-CN" altLang="en-US" b="1"/>
              <a:t>在访问存储器时，首先要找到访问单元所在的段，也就是确定单元所在的段基地址。段寄存器就是用来存放段基地址的，即逻辑段起始地址的高</a:t>
            </a:r>
            <a:r>
              <a:rPr kumimoji="0" lang="en-US" altLang="zh-CN" b="1"/>
              <a:t>16</a:t>
            </a:r>
            <a:r>
              <a:rPr kumimoji="0" lang="zh-CN" altLang="en-US" b="1"/>
              <a:t>位。</a:t>
            </a:r>
            <a:r>
              <a:rPr kumimoji="0" lang="en-US" altLang="zh-CN" b="1"/>
              <a:t>8086</a:t>
            </a:r>
            <a:r>
              <a:rPr kumimoji="0" lang="zh-CN" altLang="en-US" b="1"/>
              <a:t>共有</a:t>
            </a:r>
            <a:r>
              <a:rPr kumimoji="0" lang="en-US" altLang="zh-CN" b="1"/>
              <a:t>4</a:t>
            </a:r>
            <a:r>
              <a:rPr kumimoji="0" lang="zh-CN" altLang="en-US" b="1"/>
              <a:t>个</a:t>
            </a:r>
            <a:r>
              <a:rPr kumimoji="0" lang="en-US" altLang="zh-CN" b="1"/>
              <a:t>16</a:t>
            </a:r>
            <a:r>
              <a:rPr kumimoji="0" lang="zh-CN" altLang="en-US" b="1"/>
              <a:t>位段寄存器，分别是代码段寄存器</a:t>
            </a:r>
            <a:r>
              <a:rPr kumimoji="0" lang="en-US" altLang="zh-CN" b="1"/>
              <a:t>CS(Code Segment)</a:t>
            </a:r>
            <a:r>
              <a:rPr kumimoji="0" lang="zh-CN" altLang="en-US" b="1"/>
              <a:t>、数据段寄存器</a:t>
            </a:r>
            <a:r>
              <a:rPr kumimoji="0" lang="en-US" altLang="zh-CN" b="1"/>
              <a:t>DS(Data Segment)</a:t>
            </a:r>
            <a:r>
              <a:rPr kumimoji="0" lang="zh-CN" altLang="en-US" b="1"/>
              <a:t>、附加段寄存器</a:t>
            </a:r>
            <a:r>
              <a:rPr kumimoji="0" lang="en-US" altLang="zh-CN" b="1"/>
              <a:t>ES(Extra Segment)</a:t>
            </a:r>
            <a:r>
              <a:rPr kumimoji="0" lang="zh-CN" altLang="en-US" b="1"/>
              <a:t>和堆栈段寄存器</a:t>
            </a:r>
            <a:r>
              <a:rPr kumimoji="0" lang="en-US" altLang="zh-CN" b="1"/>
              <a:t>SS(Stack Segment)</a:t>
            </a:r>
            <a:r>
              <a:rPr kumimoji="0" lang="zh-CN" altLang="en-US" b="1"/>
              <a:t>。</a:t>
            </a:r>
            <a:r>
              <a:rPr kumimoji="0" lang="zh-CN" altLang="en-US"/>
              <a:t> </a:t>
            </a:r>
          </a:p>
          <a:p>
            <a:pPr eaLnBrk="1" hangingPunct="1">
              <a:spcBef>
                <a:spcPct val="0"/>
              </a:spcBef>
            </a:pPr>
            <a:r>
              <a:rPr kumimoji="0" lang="zh-CN" altLang="en-US" b="1"/>
              <a:t>堆栈的操作遵循先进后出的原则，操作的地址由</a:t>
            </a:r>
            <a:r>
              <a:rPr kumimoji="0" lang="en-US" altLang="zh-CN" b="1"/>
              <a:t>SS(</a:t>
            </a:r>
            <a:r>
              <a:rPr kumimoji="0" lang="zh-CN" altLang="en-US" b="1"/>
              <a:t>堆栈段基地址寄存器</a:t>
            </a:r>
            <a:r>
              <a:rPr kumimoji="0" lang="en-US" altLang="zh-CN" b="1"/>
              <a:t>)</a:t>
            </a:r>
            <a:r>
              <a:rPr kumimoji="0" lang="zh-CN" altLang="en-US" b="1"/>
              <a:t>和</a:t>
            </a:r>
            <a:r>
              <a:rPr kumimoji="0" lang="en-US" altLang="zh-CN" b="1"/>
              <a:t>SP(</a:t>
            </a:r>
            <a:r>
              <a:rPr kumimoji="0" lang="zh-CN" altLang="en-US" b="1"/>
              <a:t>堆栈指针寄存器</a:t>
            </a:r>
            <a:r>
              <a:rPr kumimoji="0" lang="en-US" altLang="zh-CN" b="1"/>
              <a:t>)</a:t>
            </a:r>
            <a:r>
              <a:rPr kumimoji="0" lang="zh-CN" altLang="en-US" b="1"/>
              <a:t>的内容指定。</a:t>
            </a:r>
          </a:p>
          <a:p>
            <a:pPr eaLnBrk="1" hangingPunct="1">
              <a:spcBef>
                <a:spcPct val="0"/>
              </a:spcBef>
            </a:pPr>
            <a:endParaRPr kumimoji="0" lang="en-US" altLang="zh-CN"/>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1" name="Rectangle 7">
            <a:extLst>
              <a:ext uri="{FF2B5EF4-FFF2-40B4-BE49-F238E27FC236}">
                <a16:creationId xmlns:a16="http://schemas.microsoft.com/office/drawing/2014/main" id="{CE072CC1-1E63-4A4C-A5DB-3FE6622D429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C6C980E-64EF-644D-825A-3607E47900B0}" type="slidenum">
              <a:rPr lang="en-US" altLang="zh-CN" sz="1200" b="0" smtClean="0">
                <a:ea typeface="宋体" panose="02010600030101010101" pitchFamily="2" charset="-122"/>
              </a:rPr>
              <a:pPr/>
              <a:t>90</a:t>
            </a:fld>
            <a:endParaRPr lang="en-US" altLang="zh-CN" sz="1200" b="0">
              <a:ea typeface="宋体" panose="02010600030101010101" pitchFamily="2" charset="-122"/>
            </a:endParaRPr>
          </a:p>
        </p:txBody>
      </p:sp>
      <p:sp>
        <p:nvSpPr>
          <p:cNvPr id="194562" name="Rectangle 2">
            <a:extLst>
              <a:ext uri="{FF2B5EF4-FFF2-40B4-BE49-F238E27FC236}">
                <a16:creationId xmlns:a16="http://schemas.microsoft.com/office/drawing/2014/main" id="{286555D6-33A0-5A4D-A550-59D0313DEE02}"/>
              </a:ext>
            </a:extLst>
          </p:cNvPr>
          <p:cNvSpPr>
            <a:spLocks noGrp="1" noRot="1" noChangeAspect="1" noChangeArrowheads="1" noTextEdit="1"/>
          </p:cNvSpPr>
          <p:nvPr>
            <p:ph type="sldImg"/>
          </p:nvPr>
        </p:nvSpPr>
        <p:spPr>
          <a:ln/>
        </p:spPr>
      </p:sp>
      <p:sp>
        <p:nvSpPr>
          <p:cNvPr id="194563" name="Rectangle 3">
            <a:extLst>
              <a:ext uri="{FF2B5EF4-FFF2-40B4-BE49-F238E27FC236}">
                <a16:creationId xmlns:a16="http://schemas.microsoft.com/office/drawing/2014/main" id="{C8146CB1-74DF-014F-9342-0C29B94C566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09" name="Rectangle 7">
            <a:extLst>
              <a:ext uri="{FF2B5EF4-FFF2-40B4-BE49-F238E27FC236}">
                <a16:creationId xmlns:a16="http://schemas.microsoft.com/office/drawing/2014/main" id="{AAB1D26F-60DE-AC44-99B4-51BC485D9F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3977F231-2D72-E449-8AD7-1F7515B7996B}" type="slidenum">
              <a:rPr lang="en-US" altLang="zh-CN" sz="1200" b="0" smtClean="0">
                <a:ea typeface="宋体" panose="02010600030101010101" pitchFamily="2" charset="-122"/>
              </a:rPr>
              <a:pPr/>
              <a:t>91</a:t>
            </a:fld>
            <a:endParaRPr lang="en-US" altLang="zh-CN" sz="1200" b="0">
              <a:ea typeface="宋体" panose="02010600030101010101" pitchFamily="2" charset="-122"/>
            </a:endParaRPr>
          </a:p>
        </p:txBody>
      </p:sp>
      <p:sp>
        <p:nvSpPr>
          <p:cNvPr id="196610" name="Rectangle 2">
            <a:extLst>
              <a:ext uri="{FF2B5EF4-FFF2-40B4-BE49-F238E27FC236}">
                <a16:creationId xmlns:a16="http://schemas.microsoft.com/office/drawing/2014/main" id="{944BFB25-369E-1F4F-B881-00925D195C2A}"/>
              </a:ext>
            </a:extLst>
          </p:cNvPr>
          <p:cNvSpPr>
            <a:spLocks noGrp="1" noRot="1" noChangeAspect="1" noChangeArrowheads="1" noTextEdit="1"/>
          </p:cNvSpPr>
          <p:nvPr>
            <p:ph type="sldImg"/>
          </p:nvPr>
        </p:nvSpPr>
        <p:spPr>
          <a:ln/>
        </p:spPr>
      </p:sp>
      <p:sp>
        <p:nvSpPr>
          <p:cNvPr id="196611" name="Rectangle 3">
            <a:extLst>
              <a:ext uri="{FF2B5EF4-FFF2-40B4-BE49-F238E27FC236}">
                <a16:creationId xmlns:a16="http://schemas.microsoft.com/office/drawing/2014/main" id="{0B0CBE83-674E-0D47-8426-5305E51C142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dirty="0" err="1"/>
              <a:t>Reg</a:t>
            </a:r>
            <a:r>
              <a:rPr kumimoji="0" lang="zh-CN" altLang="en-US" dirty="0"/>
              <a:t>域用来规定一个操作数为寄存器操作数，至于它是源操作数，还是目标操作数，则由操作码来确定；</a:t>
            </a:r>
            <a:endParaRPr kumimoji="0" lang="en-US" altLang="zh-CN" dirty="0"/>
          </a:p>
          <a:p>
            <a:pPr eaLnBrk="1" hangingPunct="1"/>
            <a:r>
              <a:rPr kumimoji="0" lang="en-US" altLang="zh-CN" dirty="0"/>
              <a:t>Mod</a:t>
            </a:r>
            <a:r>
              <a:rPr kumimoji="0" lang="zh-CN" altLang="en-US" dirty="0"/>
              <a:t>域用来规定另一个操作数是寄存器操作数，还是存储器操作数，并在</a:t>
            </a:r>
            <a:r>
              <a:rPr kumimoji="0" lang="zh-Hans" altLang="en-US" dirty="0"/>
              <a:t>必要</a:t>
            </a:r>
            <a:r>
              <a:rPr kumimoji="0" lang="zh-CN" altLang="en-US" dirty="0"/>
              <a:t>时规定后面的位移量长度；</a:t>
            </a: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7" name="Rectangle 7">
            <a:extLst>
              <a:ext uri="{FF2B5EF4-FFF2-40B4-BE49-F238E27FC236}">
                <a16:creationId xmlns:a16="http://schemas.microsoft.com/office/drawing/2014/main" id="{F5B4B9F3-6519-3A40-9BA9-B7F6561690B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B5A2C260-2CEF-0E41-8509-30E3CC044A17}" type="slidenum">
              <a:rPr lang="en-US" altLang="zh-CN" sz="1200" b="0" smtClean="0">
                <a:ea typeface="宋体" panose="02010600030101010101" pitchFamily="2" charset="-122"/>
              </a:rPr>
              <a:pPr/>
              <a:t>92</a:t>
            </a:fld>
            <a:endParaRPr lang="en-US" altLang="zh-CN" sz="1200" b="0">
              <a:ea typeface="宋体" panose="02010600030101010101" pitchFamily="2" charset="-122"/>
            </a:endParaRPr>
          </a:p>
        </p:txBody>
      </p:sp>
      <p:sp>
        <p:nvSpPr>
          <p:cNvPr id="198658" name="Rectangle 2">
            <a:extLst>
              <a:ext uri="{FF2B5EF4-FFF2-40B4-BE49-F238E27FC236}">
                <a16:creationId xmlns:a16="http://schemas.microsoft.com/office/drawing/2014/main" id="{2A4A5683-8D5D-364D-A326-4C8FE15E7683}"/>
              </a:ext>
            </a:extLst>
          </p:cNvPr>
          <p:cNvSpPr>
            <a:spLocks noGrp="1" noRot="1" noChangeAspect="1" noChangeArrowheads="1" noTextEdit="1"/>
          </p:cNvSpPr>
          <p:nvPr>
            <p:ph type="sldImg"/>
          </p:nvPr>
        </p:nvSpPr>
        <p:spPr>
          <a:ln/>
        </p:spPr>
      </p:sp>
      <p:sp>
        <p:nvSpPr>
          <p:cNvPr id="198659" name="Rectangle 3">
            <a:extLst>
              <a:ext uri="{FF2B5EF4-FFF2-40B4-BE49-F238E27FC236}">
                <a16:creationId xmlns:a16="http://schemas.microsoft.com/office/drawing/2014/main" id="{9C93CA9D-3977-A940-AF78-2E0F6E64D91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5" name="Rectangle 7">
            <a:extLst>
              <a:ext uri="{FF2B5EF4-FFF2-40B4-BE49-F238E27FC236}">
                <a16:creationId xmlns:a16="http://schemas.microsoft.com/office/drawing/2014/main" id="{8BBF653B-CCAD-4D48-8E36-E9997E950B7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CBEF87F6-6AC8-AB4C-9D14-2296669183D9}" type="slidenum">
              <a:rPr lang="en-US" altLang="zh-CN" sz="1200" b="0" smtClean="0">
                <a:ea typeface="宋体" panose="02010600030101010101" pitchFamily="2" charset="-122"/>
              </a:rPr>
              <a:pPr/>
              <a:t>93</a:t>
            </a:fld>
            <a:endParaRPr lang="en-US" altLang="zh-CN" sz="1200" b="0">
              <a:ea typeface="宋体" panose="02010600030101010101" pitchFamily="2" charset="-122"/>
            </a:endParaRPr>
          </a:p>
        </p:txBody>
      </p:sp>
      <p:sp>
        <p:nvSpPr>
          <p:cNvPr id="200706" name="Rectangle 2">
            <a:extLst>
              <a:ext uri="{FF2B5EF4-FFF2-40B4-BE49-F238E27FC236}">
                <a16:creationId xmlns:a16="http://schemas.microsoft.com/office/drawing/2014/main" id="{0EB59B80-D87C-D84C-BB51-97A4F6F9ABDF}"/>
              </a:ext>
            </a:extLst>
          </p:cNvPr>
          <p:cNvSpPr>
            <a:spLocks noGrp="1" noRot="1" noChangeAspect="1" noChangeArrowheads="1" noTextEdit="1"/>
          </p:cNvSpPr>
          <p:nvPr>
            <p:ph type="sldImg"/>
          </p:nvPr>
        </p:nvSpPr>
        <p:spPr>
          <a:ln/>
        </p:spPr>
      </p:sp>
      <p:sp>
        <p:nvSpPr>
          <p:cNvPr id="200707" name="Rectangle 3">
            <a:extLst>
              <a:ext uri="{FF2B5EF4-FFF2-40B4-BE49-F238E27FC236}">
                <a16:creationId xmlns:a16="http://schemas.microsoft.com/office/drawing/2014/main" id="{8DDA232A-4E96-0C4F-8FA5-4C102F664DD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3" name="Rectangle 7">
            <a:extLst>
              <a:ext uri="{FF2B5EF4-FFF2-40B4-BE49-F238E27FC236}">
                <a16:creationId xmlns:a16="http://schemas.microsoft.com/office/drawing/2014/main" id="{92D8CA86-6A00-894A-A32A-FE1F92653B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FF1CBBC4-12D0-6747-8A69-73FC3A29E671}" type="slidenum">
              <a:rPr lang="en-US" altLang="zh-CN" sz="1200" b="0" smtClean="0">
                <a:ea typeface="宋体" panose="02010600030101010101" pitchFamily="2" charset="-122"/>
              </a:rPr>
              <a:pPr/>
              <a:t>94</a:t>
            </a:fld>
            <a:endParaRPr lang="en-US" altLang="zh-CN" sz="1200" b="0">
              <a:ea typeface="宋体" panose="02010600030101010101" pitchFamily="2" charset="-122"/>
            </a:endParaRPr>
          </a:p>
        </p:txBody>
      </p:sp>
      <p:sp>
        <p:nvSpPr>
          <p:cNvPr id="202754" name="Rectangle 2">
            <a:extLst>
              <a:ext uri="{FF2B5EF4-FFF2-40B4-BE49-F238E27FC236}">
                <a16:creationId xmlns:a16="http://schemas.microsoft.com/office/drawing/2014/main" id="{F7532136-87C2-934E-811D-BE5FA460B765}"/>
              </a:ext>
            </a:extLst>
          </p:cNvPr>
          <p:cNvSpPr>
            <a:spLocks noGrp="1" noRot="1" noChangeAspect="1" noChangeArrowheads="1" noTextEdit="1"/>
          </p:cNvSpPr>
          <p:nvPr>
            <p:ph type="sldImg"/>
          </p:nvPr>
        </p:nvSpPr>
        <p:spPr>
          <a:ln/>
        </p:spPr>
      </p:sp>
      <p:sp>
        <p:nvSpPr>
          <p:cNvPr id="202755" name="Rectangle 3">
            <a:extLst>
              <a:ext uri="{FF2B5EF4-FFF2-40B4-BE49-F238E27FC236}">
                <a16:creationId xmlns:a16="http://schemas.microsoft.com/office/drawing/2014/main" id="{63DB42CD-568B-AD4F-A26C-69753B615F2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kumimoji="0" lang="en-US" altLang="zh-CN"/>
              <a:t>Mod</a:t>
            </a:r>
            <a:r>
              <a:rPr kumimoji="0" lang="zh-CN" altLang="en-US"/>
              <a:t> </a:t>
            </a:r>
            <a:r>
              <a:rPr kumimoji="0" lang="en-US" altLang="zh-CN"/>
              <a:t>=</a:t>
            </a:r>
            <a:r>
              <a:rPr kumimoji="0" lang="zh-CN" altLang="en-US"/>
              <a:t> </a:t>
            </a:r>
            <a:r>
              <a:rPr kumimoji="0" lang="en-US" altLang="zh-CN"/>
              <a:t>10</a:t>
            </a:r>
            <a:endParaRPr kumimoji="0" lang="zh-CN" altLang="en-US"/>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1" name="Rectangle 7">
            <a:extLst>
              <a:ext uri="{FF2B5EF4-FFF2-40B4-BE49-F238E27FC236}">
                <a16:creationId xmlns:a16="http://schemas.microsoft.com/office/drawing/2014/main" id="{D02EDEDD-6373-4F4A-9C2F-F7F0B837F67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FCC7A5D-70DF-2341-BEE4-AF9F005108AA}" type="slidenum">
              <a:rPr lang="en-US" altLang="zh-CN" sz="1200" b="0" smtClean="0">
                <a:ea typeface="宋体" panose="02010600030101010101" pitchFamily="2" charset="-122"/>
              </a:rPr>
              <a:pPr/>
              <a:t>95</a:t>
            </a:fld>
            <a:endParaRPr lang="en-US" altLang="zh-CN" sz="1200" b="0">
              <a:ea typeface="宋体" panose="02010600030101010101" pitchFamily="2" charset="-122"/>
            </a:endParaRPr>
          </a:p>
        </p:txBody>
      </p:sp>
      <p:sp>
        <p:nvSpPr>
          <p:cNvPr id="204802" name="Rectangle 2">
            <a:extLst>
              <a:ext uri="{FF2B5EF4-FFF2-40B4-BE49-F238E27FC236}">
                <a16:creationId xmlns:a16="http://schemas.microsoft.com/office/drawing/2014/main" id="{291CE846-B381-3F47-8F10-78BD2FEF4E3D}"/>
              </a:ext>
            </a:extLst>
          </p:cNvPr>
          <p:cNvSpPr>
            <a:spLocks noGrp="1" noRot="1" noChangeAspect="1" noChangeArrowheads="1" noTextEdit="1"/>
          </p:cNvSpPr>
          <p:nvPr>
            <p:ph type="sldImg"/>
          </p:nvPr>
        </p:nvSpPr>
        <p:spPr>
          <a:ln/>
        </p:spPr>
      </p:sp>
      <p:sp>
        <p:nvSpPr>
          <p:cNvPr id="204803" name="Rectangle 3">
            <a:extLst>
              <a:ext uri="{FF2B5EF4-FFF2-40B4-BE49-F238E27FC236}">
                <a16:creationId xmlns:a16="http://schemas.microsoft.com/office/drawing/2014/main" id="{1A5DE742-0B88-5649-9537-4FD1920F185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49" name="Rectangle 7">
            <a:extLst>
              <a:ext uri="{FF2B5EF4-FFF2-40B4-BE49-F238E27FC236}">
                <a16:creationId xmlns:a16="http://schemas.microsoft.com/office/drawing/2014/main" id="{232F2905-B10A-5D4C-BFA7-45A864B7ACE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22FC84A1-361C-094F-B4CF-5922E951B2EC}" type="slidenum">
              <a:rPr lang="en-US" altLang="zh-CN" sz="1200" b="0" smtClean="0">
                <a:ea typeface="宋体" panose="02010600030101010101" pitchFamily="2" charset="-122"/>
              </a:rPr>
              <a:pPr/>
              <a:t>96</a:t>
            </a:fld>
            <a:endParaRPr lang="en-US" altLang="zh-CN" sz="1200" b="0">
              <a:ea typeface="宋体" panose="02010600030101010101" pitchFamily="2" charset="-122"/>
            </a:endParaRPr>
          </a:p>
        </p:txBody>
      </p:sp>
      <p:sp>
        <p:nvSpPr>
          <p:cNvPr id="206850" name="Rectangle 2">
            <a:extLst>
              <a:ext uri="{FF2B5EF4-FFF2-40B4-BE49-F238E27FC236}">
                <a16:creationId xmlns:a16="http://schemas.microsoft.com/office/drawing/2014/main" id="{1178B170-C2D4-B04B-B26F-3766A3454622}"/>
              </a:ext>
            </a:extLst>
          </p:cNvPr>
          <p:cNvSpPr>
            <a:spLocks noGrp="1" noRot="1" noChangeAspect="1" noChangeArrowheads="1" noTextEdit="1"/>
          </p:cNvSpPr>
          <p:nvPr>
            <p:ph type="sldImg"/>
          </p:nvPr>
        </p:nvSpPr>
        <p:spPr>
          <a:ln/>
        </p:spPr>
      </p:sp>
      <p:sp>
        <p:nvSpPr>
          <p:cNvPr id="206851" name="Rectangle 3">
            <a:extLst>
              <a:ext uri="{FF2B5EF4-FFF2-40B4-BE49-F238E27FC236}">
                <a16:creationId xmlns:a16="http://schemas.microsoft.com/office/drawing/2014/main" id="{ECD3748B-EA03-7749-9CA6-7F57E586131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7" name="Rectangle 7">
            <a:extLst>
              <a:ext uri="{FF2B5EF4-FFF2-40B4-BE49-F238E27FC236}">
                <a16:creationId xmlns:a16="http://schemas.microsoft.com/office/drawing/2014/main" id="{F245C770-666A-EC49-B5A1-DD540AFECEC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148EB072-4310-C64E-A786-EAB96DB8F5F0}" type="slidenum">
              <a:rPr lang="en-US" altLang="zh-CN" sz="1200" b="0" smtClean="0">
                <a:ea typeface="宋体" panose="02010600030101010101" pitchFamily="2" charset="-122"/>
              </a:rPr>
              <a:pPr/>
              <a:t>97</a:t>
            </a:fld>
            <a:endParaRPr lang="en-US" altLang="zh-CN" sz="1200" b="0">
              <a:ea typeface="宋体" panose="02010600030101010101" pitchFamily="2" charset="-122"/>
            </a:endParaRPr>
          </a:p>
        </p:txBody>
      </p:sp>
      <p:sp>
        <p:nvSpPr>
          <p:cNvPr id="208898" name="Rectangle 2">
            <a:extLst>
              <a:ext uri="{FF2B5EF4-FFF2-40B4-BE49-F238E27FC236}">
                <a16:creationId xmlns:a16="http://schemas.microsoft.com/office/drawing/2014/main" id="{39266797-915A-A04A-AE32-13F9AD2878A2}"/>
              </a:ext>
            </a:extLst>
          </p:cNvPr>
          <p:cNvSpPr>
            <a:spLocks noGrp="1" noRot="1" noChangeAspect="1" noChangeArrowheads="1" noTextEdit="1"/>
          </p:cNvSpPr>
          <p:nvPr>
            <p:ph type="sldImg"/>
          </p:nvPr>
        </p:nvSpPr>
        <p:spPr>
          <a:ln/>
        </p:spPr>
      </p:sp>
      <p:sp>
        <p:nvSpPr>
          <p:cNvPr id="208899" name="Rectangle 3">
            <a:extLst>
              <a:ext uri="{FF2B5EF4-FFF2-40B4-BE49-F238E27FC236}">
                <a16:creationId xmlns:a16="http://schemas.microsoft.com/office/drawing/2014/main" id="{0167AE67-C180-CA45-AF94-6A03DC8D67A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5" name="Rectangle 7">
            <a:extLst>
              <a:ext uri="{FF2B5EF4-FFF2-40B4-BE49-F238E27FC236}">
                <a16:creationId xmlns:a16="http://schemas.microsoft.com/office/drawing/2014/main" id="{26B58CCC-413A-704D-9A7D-105EA6640D0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08A8BF97-3895-0646-B109-88E5F9B33A4F}" type="slidenum">
              <a:rPr lang="en-US" altLang="zh-CN" sz="1200" b="0" smtClean="0">
                <a:ea typeface="宋体" panose="02010600030101010101" pitchFamily="2" charset="-122"/>
              </a:rPr>
              <a:pPr/>
              <a:t>98</a:t>
            </a:fld>
            <a:endParaRPr lang="en-US" altLang="zh-CN" sz="1200" b="0">
              <a:ea typeface="宋体" panose="02010600030101010101" pitchFamily="2" charset="-122"/>
            </a:endParaRPr>
          </a:p>
        </p:txBody>
      </p:sp>
      <p:sp>
        <p:nvSpPr>
          <p:cNvPr id="210946" name="Rectangle 2">
            <a:extLst>
              <a:ext uri="{FF2B5EF4-FFF2-40B4-BE49-F238E27FC236}">
                <a16:creationId xmlns:a16="http://schemas.microsoft.com/office/drawing/2014/main" id="{8A3B7568-4485-A743-BF3E-FB9B62706985}"/>
              </a:ext>
            </a:extLst>
          </p:cNvPr>
          <p:cNvSpPr>
            <a:spLocks noGrp="1" noRot="1" noChangeAspect="1" noChangeArrowheads="1" noTextEdit="1"/>
          </p:cNvSpPr>
          <p:nvPr>
            <p:ph type="sldImg"/>
          </p:nvPr>
        </p:nvSpPr>
        <p:spPr>
          <a:ln/>
        </p:spPr>
      </p:sp>
      <p:sp>
        <p:nvSpPr>
          <p:cNvPr id="210947" name="Rectangle 3">
            <a:extLst>
              <a:ext uri="{FF2B5EF4-FFF2-40B4-BE49-F238E27FC236}">
                <a16:creationId xmlns:a16="http://schemas.microsoft.com/office/drawing/2014/main" id="{67EFD8AF-235D-D940-8EE6-286FA3050F9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3" name="Rectangle 7">
            <a:extLst>
              <a:ext uri="{FF2B5EF4-FFF2-40B4-BE49-F238E27FC236}">
                <a16:creationId xmlns:a16="http://schemas.microsoft.com/office/drawing/2014/main" id="{B5DB93D5-C496-6B4A-8375-FC96D8E59C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eaLnBrk="0" fontAlgn="base" hangingPunct="0">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fld id="{793D01C7-A70E-1843-BCC9-A48337A5038A}" type="slidenum">
              <a:rPr lang="en-US" altLang="zh-CN" sz="1200" b="0" smtClean="0">
                <a:ea typeface="宋体" panose="02010600030101010101" pitchFamily="2" charset="-122"/>
              </a:rPr>
              <a:pPr/>
              <a:t>99</a:t>
            </a:fld>
            <a:endParaRPr lang="en-US" altLang="zh-CN" sz="1200" b="0">
              <a:ea typeface="宋体" panose="02010600030101010101" pitchFamily="2" charset="-122"/>
            </a:endParaRPr>
          </a:p>
        </p:txBody>
      </p:sp>
      <p:sp>
        <p:nvSpPr>
          <p:cNvPr id="212994" name="Rectangle 2">
            <a:extLst>
              <a:ext uri="{FF2B5EF4-FFF2-40B4-BE49-F238E27FC236}">
                <a16:creationId xmlns:a16="http://schemas.microsoft.com/office/drawing/2014/main" id="{B4C56C6A-8AE5-7047-A767-FF32F1B16853}"/>
              </a:ext>
            </a:extLst>
          </p:cNvPr>
          <p:cNvSpPr>
            <a:spLocks noGrp="1" noRot="1" noChangeAspect="1" noChangeArrowheads="1" noTextEdit="1"/>
          </p:cNvSpPr>
          <p:nvPr>
            <p:ph type="sldImg"/>
          </p:nvPr>
        </p:nvSpPr>
        <p:spPr>
          <a:ln/>
        </p:spPr>
      </p:sp>
      <p:sp>
        <p:nvSpPr>
          <p:cNvPr id="212995" name="Rectangle 3">
            <a:extLst>
              <a:ext uri="{FF2B5EF4-FFF2-40B4-BE49-F238E27FC236}">
                <a16:creationId xmlns:a16="http://schemas.microsoft.com/office/drawing/2014/main" id="{1599CC49-2F3D-C84D-9280-828E5560BFA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kumimoji="0"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 Id="rId9" Type="http://schemas.openxmlformats.org/officeDocument/2006/relationships/image" Target="../media/image8.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2" name="Group 2">
            <a:extLst>
              <a:ext uri="{FF2B5EF4-FFF2-40B4-BE49-F238E27FC236}">
                <a16:creationId xmlns:a16="http://schemas.microsoft.com/office/drawing/2014/main" id="{C6F7F029-D0EA-3D47-BDFB-D14775EF2B21}"/>
              </a:ext>
            </a:extLst>
          </p:cNvPr>
          <p:cNvGrpSpPr>
            <a:grpSpLocks/>
          </p:cNvGrpSpPr>
          <p:nvPr userDrawn="1"/>
        </p:nvGrpSpPr>
        <p:grpSpPr bwMode="auto">
          <a:xfrm>
            <a:off x="539750" y="2578100"/>
            <a:ext cx="8602663" cy="28575"/>
            <a:chOff x="181" y="391"/>
            <a:chExt cx="5419" cy="18"/>
          </a:xfrm>
        </p:grpSpPr>
        <p:sp>
          <p:nvSpPr>
            <p:cNvPr id="3" name="Rectangle 3">
              <a:extLst>
                <a:ext uri="{FF2B5EF4-FFF2-40B4-BE49-F238E27FC236}">
                  <a16:creationId xmlns:a16="http://schemas.microsoft.com/office/drawing/2014/main" id="{5B2B9CD9-31F5-E545-BFF1-2187406D8676}"/>
                </a:ext>
              </a:extLst>
            </p:cNvPr>
            <p:cNvSpPr>
              <a:spLocks noChangeArrowheads="1"/>
            </p:cNvSpPr>
            <p:nvPr/>
          </p:nvSpPr>
          <p:spPr bwMode="auto">
            <a:xfrm>
              <a:off x="181" y="391"/>
              <a:ext cx="2720" cy="18"/>
            </a:xfrm>
            <a:prstGeom prst="rect">
              <a:avLst/>
            </a:prstGeom>
            <a:gradFill rotWithShape="1">
              <a:gsLst>
                <a:gs pos="0">
                  <a:srgbClr val="FFFFFF"/>
                </a:gs>
                <a:gs pos="100000">
                  <a:srgbClr val="FF3300"/>
                </a:gs>
              </a:gsLst>
              <a:lin ang="0" scaled="1"/>
            </a:gradFill>
            <a:ln>
              <a:noFill/>
            </a:ln>
            <a:extLs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a:defRPr/>
              </a:pPr>
              <a:endParaRPr lang="zh-CN" altLang="en-US" sz="2400" b="0">
                <a:ea typeface="宋体" panose="02010600030101010101" pitchFamily="2" charset="-122"/>
              </a:endParaRPr>
            </a:p>
          </p:txBody>
        </p:sp>
        <p:sp>
          <p:nvSpPr>
            <p:cNvPr id="4" name="Rectangle 4">
              <a:extLst>
                <a:ext uri="{FF2B5EF4-FFF2-40B4-BE49-F238E27FC236}">
                  <a16:creationId xmlns:a16="http://schemas.microsoft.com/office/drawing/2014/main" id="{BB28A3BB-1BC6-0C44-B28A-ED04337360F3}"/>
                </a:ext>
              </a:extLst>
            </p:cNvPr>
            <p:cNvSpPr>
              <a:spLocks noChangeArrowheads="1"/>
            </p:cNvSpPr>
            <p:nvPr/>
          </p:nvSpPr>
          <p:spPr bwMode="auto">
            <a:xfrm flipH="1">
              <a:off x="2880" y="391"/>
              <a:ext cx="2720" cy="18"/>
            </a:xfrm>
            <a:prstGeom prst="rect">
              <a:avLst/>
            </a:prstGeom>
            <a:gradFill rotWithShape="1">
              <a:gsLst>
                <a:gs pos="0">
                  <a:srgbClr val="FFFFFF"/>
                </a:gs>
                <a:gs pos="100000">
                  <a:srgbClr val="FF3300">
                    <a:alpha val="96999"/>
                  </a:srgbClr>
                </a:gs>
              </a:gsLst>
              <a:lin ang="0" scaled="1"/>
            </a:gradFill>
            <a:ln>
              <a:noFill/>
            </a:ln>
            <a:extLs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a:defRPr/>
              </a:pPr>
              <a:endParaRPr lang="zh-CN" altLang="en-US" sz="2400" b="0">
                <a:ea typeface="宋体" panose="02010600030101010101" pitchFamily="2" charset="-122"/>
              </a:endParaRPr>
            </a:p>
          </p:txBody>
        </p:sp>
      </p:grpSp>
      <p:pic>
        <p:nvPicPr>
          <p:cNvPr id="5" name="Picture 5" descr="毛体校名（宝蓝色）">
            <a:extLst>
              <a:ext uri="{FF2B5EF4-FFF2-40B4-BE49-F238E27FC236}">
                <a16:creationId xmlns:a16="http://schemas.microsoft.com/office/drawing/2014/main" id="{F80C5165-A4F8-0848-BF7C-1DA408EE1366}"/>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92163" y="331788"/>
            <a:ext cx="1331912" cy="32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6" descr="校徽（透明底）">
            <a:extLst>
              <a:ext uri="{FF2B5EF4-FFF2-40B4-BE49-F238E27FC236}">
                <a16:creationId xmlns:a16="http://schemas.microsoft.com/office/drawing/2014/main" id="{1166FFFB-F444-C345-A093-DE18D1EDBA1C}"/>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33363" y="260350"/>
            <a:ext cx="522287"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7" descr="10">
            <a:extLst>
              <a:ext uri="{FF2B5EF4-FFF2-40B4-BE49-F238E27FC236}">
                <a16:creationId xmlns:a16="http://schemas.microsoft.com/office/drawing/2014/main" id="{659DAD77-EFE2-1C4E-AC67-798C69C2B2DE}"/>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227763" y="3935413"/>
            <a:ext cx="2914650" cy="287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8" name="Group 8">
            <a:extLst>
              <a:ext uri="{FF2B5EF4-FFF2-40B4-BE49-F238E27FC236}">
                <a16:creationId xmlns:a16="http://schemas.microsoft.com/office/drawing/2014/main" id="{5A637557-7C29-0049-B7DA-7D51F29C3157}"/>
              </a:ext>
            </a:extLst>
          </p:cNvPr>
          <p:cNvGrpSpPr>
            <a:grpSpLocks/>
          </p:cNvGrpSpPr>
          <p:nvPr userDrawn="1"/>
        </p:nvGrpSpPr>
        <p:grpSpPr bwMode="auto">
          <a:xfrm>
            <a:off x="5400675" y="0"/>
            <a:ext cx="3752850" cy="506413"/>
            <a:chOff x="3396" y="113"/>
            <a:chExt cx="2364" cy="319"/>
          </a:xfrm>
        </p:grpSpPr>
        <p:pic>
          <p:nvPicPr>
            <p:cNvPr id="9" name="Picture 9" descr="图片5">
              <a:extLst>
                <a:ext uri="{FF2B5EF4-FFF2-40B4-BE49-F238E27FC236}">
                  <a16:creationId xmlns:a16="http://schemas.microsoft.com/office/drawing/2014/main" id="{D9284E61-5A01-8D4D-A2F6-1EC428BFE3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84" y="113"/>
              <a:ext cx="476"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 descr="图片2">
              <a:extLst>
                <a:ext uri="{FF2B5EF4-FFF2-40B4-BE49-F238E27FC236}">
                  <a16:creationId xmlns:a16="http://schemas.microsoft.com/office/drawing/2014/main" id="{A9480D1E-BC59-FE4E-A52F-9D2618C18E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64" y="113"/>
              <a:ext cx="476"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1" descr="图片1">
              <a:extLst>
                <a:ext uri="{FF2B5EF4-FFF2-40B4-BE49-F238E27FC236}">
                  <a16:creationId xmlns:a16="http://schemas.microsoft.com/office/drawing/2014/main" id="{9F27D042-DF8F-A140-950A-E622C2FB2D8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96" y="113"/>
              <a:ext cx="476"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2" descr="图片3">
              <a:extLst>
                <a:ext uri="{FF2B5EF4-FFF2-40B4-BE49-F238E27FC236}">
                  <a16:creationId xmlns:a16="http://schemas.microsoft.com/office/drawing/2014/main" id="{54CA73A6-11AB-FE43-B0DF-A4FAE3E2AA0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40" y="113"/>
              <a:ext cx="476"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descr="图片4">
              <a:extLst>
                <a:ext uri="{FF2B5EF4-FFF2-40B4-BE49-F238E27FC236}">
                  <a16:creationId xmlns:a16="http://schemas.microsoft.com/office/drawing/2014/main" id="{FB3366EA-26AC-E74C-99F3-08D39D338A6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816" y="113"/>
              <a:ext cx="476" cy="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4" name="Rectangle 15">
            <a:extLst>
              <a:ext uri="{FF2B5EF4-FFF2-40B4-BE49-F238E27FC236}">
                <a16:creationId xmlns:a16="http://schemas.microsoft.com/office/drawing/2014/main" id="{1965078D-55B0-1142-ACA1-0B30FC0B05F1}"/>
              </a:ext>
            </a:extLst>
          </p:cNvPr>
          <p:cNvSpPr>
            <a:spLocks noChangeArrowheads="1"/>
          </p:cNvSpPr>
          <p:nvPr userDrawn="1"/>
        </p:nvSpPr>
        <p:spPr bwMode="auto">
          <a:xfrm>
            <a:off x="1876425" y="1597025"/>
            <a:ext cx="6311900" cy="82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type="none" w="med" len="lg"/>
              </a14:hiddenLine>
            </a:ext>
          </a:extLst>
        </p:spPr>
        <p:txBody>
          <a:bodyPr anchor="ctr" anchorCtr="1">
            <a:spAutoFit/>
          </a:bodyP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eaLnBrk="1" hangingPunct="1">
              <a:defRPr/>
            </a:pPr>
            <a:r>
              <a:rPr lang="zh-CN" altLang="en-US" sz="4800">
                <a:latin typeface="Webdings" pitchFamily="2" charset="2"/>
                <a:ea typeface="隶书" pitchFamily="49" charset="-122"/>
              </a:rPr>
              <a:t>嵌入式系统原理与实验</a:t>
            </a:r>
          </a:p>
        </p:txBody>
      </p:sp>
      <p:grpSp>
        <p:nvGrpSpPr>
          <p:cNvPr id="15" name="Group 12">
            <a:extLst>
              <a:ext uri="{FF2B5EF4-FFF2-40B4-BE49-F238E27FC236}">
                <a16:creationId xmlns:a16="http://schemas.microsoft.com/office/drawing/2014/main" id="{415CDF7D-680B-3946-B654-A6DADACB91A4}"/>
              </a:ext>
            </a:extLst>
          </p:cNvPr>
          <p:cNvGrpSpPr>
            <a:grpSpLocks/>
          </p:cNvGrpSpPr>
          <p:nvPr userDrawn="1"/>
        </p:nvGrpSpPr>
        <p:grpSpPr bwMode="auto">
          <a:xfrm>
            <a:off x="290513" y="1096963"/>
            <a:ext cx="8602662" cy="28575"/>
            <a:chOff x="181" y="391"/>
            <a:chExt cx="5419" cy="18"/>
          </a:xfrm>
        </p:grpSpPr>
        <p:sp>
          <p:nvSpPr>
            <p:cNvPr id="16" name="Rectangle 13">
              <a:extLst>
                <a:ext uri="{FF2B5EF4-FFF2-40B4-BE49-F238E27FC236}">
                  <a16:creationId xmlns:a16="http://schemas.microsoft.com/office/drawing/2014/main" id="{6A515D07-6638-A248-9558-0A926C4F3B74}"/>
                </a:ext>
              </a:extLst>
            </p:cNvPr>
            <p:cNvSpPr>
              <a:spLocks noChangeArrowheads="1"/>
            </p:cNvSpPr>
            <p:nvPr userDrawn="1"/>
          </p:nvSpPr>
          <p:spPr bwMode="auto">
            <a:xfrm>
              <a:off x="181" y="391"/>
              <a:ext cx="2720" cy="18"/>
            </a:xfrm>
            <a:prstGeom prst="rect">
              <a:avLst/>
            </a:prstGeom>
            <a:gradFill rotWithShape="1">
              <a:gsLst>
                <a:gs pos="0">
                  <a:srgbClr val="FFFFFF"/>
                </a:gs>
                <a:gs pos="100000">
                  <a:srgbClr val="FF3300"/>
                </a:gs>
              </a:gsLst>
              <a:lin ang="0" scaled="1"/>
            </a:gradFill>
            <a:ln>
              <a:noFill/>
            </a:ln>
            <a:extLs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a:defRPr/>
              </a:pPr>
              <a:endParaRPr kumimoji="0" lang="zh-CN" altLang="en-US" sz="2400" b="0">
                <a:ea typeface="宋体" panose="02010600030101010101" pitchFamily="2" charset="-122"/>
              </a:endParaRPr>
            </a:p>
          </p:txBody>
        </p:sp>
        <p:sp>
          <p:nvSpPr>
            <p:cNvPr id="17" name="Rectangle 14">
              <a:extLst>
                <a:ext uri="{FF2B5EF4-FFF2-40B4-BE49-F238E27FC236}">
                  <a16:creationId xmlns:a16="http://schemas.microsoft.com/office/drawing/2014/main" id="{22306A83-25B0-3C49-B4C7-C33BD69CD8DE}"/>
                </a:ext>
              </a:extLst>
            </p:cNvPr>
            <p:cNvSpPr>
              <a:spLocks noChangeArrowheads="1"/>
            </p:cNvSpPr>
            <p:nvPr userDrawn="1"/>
          </p:nvSpPr>
          <p:spPr bwMode="auto">
            <a:xfrm flipH="1">
              <a:off x="2880" y="391"/>
              <a:ext cx="2720" cy="18"/>
            </a:xfrm>
            <a:prstGeom prst="rect">
              <a:avLst/>
            </a:prstGeom>
            <a:gradFill rotWithShape="1">
              <a:gsLst>
                <a:gs pos="0">
                  <a:srgbClr val="FFFFFF"/>
                </a:gs>
                <a:gs pos="100000">
                  <a:srgbClr val="FF3300">
                    <a:alpha val="96999"/>
                  </a:srgbClr>
                </a:gs>
              </a:gsLst>
              <a:lin ang="0" scaled="1"/>
            </a:gradFill>
            <a:ln>
              <a:noFill/>
            </a:ln>
            <a:extLs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a:defRPr/>
              </a:pPr>
              <a:endParaRPr kumimoji="0" lang="zh-CN" altLang="en-US" sz="2400" b="0">
                <a:ea typeface="宋体" panose="02010600030101010101" pitchFamily="2" charset="-122"/>
              </a:endParaRPr>
            </a:p>
          </p:txBody>
        </p:sp>
      </p:grpSp>
      <p:sp>
        <p:nvSpPr>
          <p:cNvPr id="19" name="Rectangle 14">
            <a:extLst>
              <a:ext uri="{FF2B5EF4-FFF2-40B4-BE49-F238E27FC236}">
                <a16:creationId xmlns:a16="http://schemas.microsoft.com/office/drawing/2014/main" id="{48B06183-33BB-5349-B2B4-48056A65A0E6}"/>
              </a:ext>
            </a:extLst>
          </p:cNvPr>
          <p:cNvSpPr>
            <a:spLocks noChangeArrowheads="1"/>
          </p:cNvSpPr>
          <p:nvPr userDrawn="1"/>
        </p:nvSpPr>
        <p:spPr bwMode="auto">
          <a:xfrm>
            <a:off x="2667000" y="3762375"/>
            <a:ext cx="4781550" cy="1800225"/>
          </a:xfrm>
          <a:prstGeom prst="rect">
            <a:avLst/>
          </a:prstGeom>
          <a:noFill/>
          <a:ln w="28575">
            <a:noFill/>
            <a:miter lim="800000"/>
            <a:headEnd/>
            <a:tailEnd type="none" w="med" len="lg"/>
          </a:ln>
          <a:effectLst/>
        </p:spPr>
        <p:txBody>
          <a:bodyPr>
            <a:spAutoFit/>
          </a:bodyPr>
          <a:lstStyle>
            <a:lvl1pPr>
              <a:defRPr kumimoji="1" sz="2400">
                <a:solidFill>
                  <a:schemeClr val="tx1"/>
                </a:solidFill>
                <a:latin typeface="Arial" panose="020B0604020202020204" pitchFamily="34" charset="0"/>
                <a:ea typeface="黑体" panose="02010609060101010101" pitchFamily="49" charset="-122"/>
              </a:defRPr>
            </a:lvl1pPr>
            <a:lvl2pPr marL="742950" indent="-285750">
              <a:defRPr kumimoji="1" sz="2400">
                <a:solidFill>
                  <a:schemeClr val="tx1"/>
                </a:solidFill>
                <a:latin typeface="Arial" panose="020B0604020202020204" pitchFamily="34" charset="0"/>
                <a:ea typeface="黑体" panose="02010609060101010101" pitchFamily="49" charset="-122"/>
              </a:defRPr>
            </a:lvl2pPr>
            <a:lvl3pPr marL="1143000" indent="-228600">
              <a:defRPr kumimoji="1" sz="2400">
                <a:solidFill>
                  <a:schemeClr val="tx1"/>
                </a:solidFill>
                <a:latin typeface="Arial" panose="020B0604020202020204" pitchFamily="34" charset="0"/>
                <a:ea typeface="黑体" panose="02010609060101010101" pitchFamily="49" charset="-122"/>
              </a:defRPr>
            </a:lvl3pPr>
            <a:lvl4pPr marL="1600200" indent="-228600">
              <a:defRPr kumimoji="1" sz="2400">
                <a:solidFill>
                  <a:schemeClr val="tx1"/>
                </a:solidFill>
                <a:latin typeface="Arial" panose="020B0604020202020204" pitchFamily="34" charset="0"/>
                <a:ea typeface="黑体" panose="02010609060101010101" pitchFamily="49" charset="-122"/>
              </a:defRPr>
            </a:lvl4pPr>
            <a:lvl5pPr marL="2057400" indent="-228600">
              <a:defRPr kumimoji="1" sz="2400">
                <a:solidFill>
                  <a:schemeClr val="tx1"/>
                </a:solidFill>
                <a:latin typeface="Arial" panose="020B0604020202020204" pitchFamily="34" charset="0"/>
                <a:ea typeface="黑体" panose="02010609060101010101" pitchFamily="49" charset="-122"/>
              </a:defRPr>
            </a:lvl5pPr>
            <a:lvl6pPr marL="2514600" indent="-228600" algn="ctr" fontAlgn="base">
              <a:spcBef>
                <a:spcPct val="0"/>
              </a:spcBef>
              <a:spcAft>
                <a:spcPct val="0"/>
              </a:spcAft>
              <a:defRPr kumimoji="1" sz="2400">
                <a:solidFill>
                  <a:schemeClr val="tx1"/>
                </a:solidFill>
                <a:latin typeface="Arial" panose="020B0604020202020204" pitchFamily="34" charset="0"/>
                <a:ea typeface="黑体" panose="02010609060101010101" pitchFamily="49" charset="-122"/>
              </a:defRPr>
            </a:lvl6pPr>
            <a:lvl7pPr marL="2971800" indent="-228600" algn="ctr" fontAlgn="base">
              <a:spcBef>
                <a:spcPct val="0"/>
              </a:spcBef>
              <a:spcAft>
                <a:spcPct val="0"/>
              </a:spcAft>
              <a:defRPr kumimoji="1" sz="2400">
                <a:solidFill>
                  <a:schemeClr val="tx1"/>
                </a:solidFill>
                <a:latin typeface="Arial" panose="020B0604020202020204" pitchFamily="34" charset="0"/>
                <a:ea typeface="黑体" panose="02010609060101010101" pitchFamily="49" charset="-122"/>
              </a:defRPr>
            </a:lvl7pPr>
            <a:lvl8pPr marL="3429000" indent="-228600" algn="ctr" fontAlgn="base">
              <a:spcBef>
                <a:spcPct val="0"/>
              </a:spcBef>
              <a:spcAft>
                <a:spcPct val="0"/>
              </a:spcAft>
              <a:defRPr kumimoji="1" sz="2400">
                <a:solidFill>
                  <a:schemeClr val="tx1"/>
                </a:solidFill>
                <a:latin typeface="Arial" panose="020B0604020202020204" pitchFamily="34" charset="0"/>
                <a:ea typeface="黑体" panose="02010609060101010101" pitchFamily="49" charset="-122"/>
              </a:defRPr>
            </a:lvl8pPr>
            <a:lvl9pPr marL="3886200" indent="-228600" algn="ctr" fontAlgn="base">
              <a:spcBef>
                <a:spcPct val="0"/>
              </a:spcBef>
              <a:spcAft>
                <a:spcPct val="0"/>
              </a:spcAft>
              <a:defRPr kumimoji="1" sz="2400">
                <a:solidFill>
                  <a:schemeClr val="tx1"/>
                </a:solidFill>
                <a:latin typeface="Arial" panose="020B0604020202020204" pitchFamily="34" charset="0"/>
                <a:ea typeface="黑体" panose="02010609060101010101" pitchFamily="49" charset="-122"/>
              </a:defRPr>
            </a:lvl9pPr>
          </a:lstStyle>
          <a:p>
            <a:pPr eaLnBrk="1" hangingPunct="1">
              <a:defRPr/>
            </a:pPr>
            <a:r>
              <a:rPr kumimoji="0" lang="zh-CN"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课程号码</a:t>
            </a:r>
            <a:r>
              <a:rPr kumimoji="0" lang="zh-Hans"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a:t>
            </a:r>
            <a:r>
              <a:rPr kumimoji="0" lang="en-US" altLang="zh-CN"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EE21</a:t>
            </a:r>
            <a:r>
              <a:rPr kumimoji="0" lang="en-US" altLang="zh-Han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3</a:t>
            </a:r>
            <a:br>
              <a:rPr kumimoji="0" lang="en-US" altLang="zh-CN"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br>
            <a:r>
              <a:rPr kumimoji="0" lang="zh-CN"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教学年级</a:t>
            </a:r>
            <a:r>
              <a:rPr kumimoji="0" lang="zh-Hans"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a:t>
            </a:r>
            <a:r>
              <a:rPr kumimoji="0" lang="zh-CN"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二年级</a:t>
            </a:r>
            <a:br>
              <a:rPr kumimoji="0" lang="zh-CN"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br>
            <a:r>
              <a:rPr kumimoji="0" lang="zh-CN"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授课教师：赵忠华</a:t>
            </a:r>
          </a:p>
          <a:p>
            <a:pPr eaLnBrk="1" hangingPunct="1">
              <a:defRPr/>
            </a:pPr>
            <a:r>
              <a:rPr kumimoji="0" lang="zh-CN"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上课教室</a:t>
            </a:r>
            <a:r>
              <a:rPr kumimoji="0" lang="zh-Hans"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a:t>
            </a:r>
            <a:r>
              <a:rPr kumimoji="0" lang="zh-CN" altLang="en-U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东中院</a:t>
            </a:r>
            <a:r>
              <a:rPr kumimoji="0" lang="en-US" altLang="zh-CN"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4-</a:t>
            </a:r>
            <a:r>
              <a:rPr kumimoji="0" lang="en-US" altLang="zh-Hans"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3</a:t>
            </a:r>
            <a:r>
              <a:rPr kumimoji="0" lang="en-US" altLang="zh-CN" sz="2800" b="1" dirty="0">
                <a:solidFill>
                  <a:srgbClr val="010000"/>
                </a:solidFill>
                <a:effectLst>
                  <a:outerShdw blurRad="38100" dist="38100" dir="2700000" algn="tl">
                    <a:srgbClr val="C0C0C0"/>
                  </a:outerShdw>
                </a:effectLst>
                <a:latin typeface="FangSong" panose="02010609060101010101" pitchFamily="49" charset="-122"/>
                <a:ea typeface="FangSong" panose="02010609060101010101" pitchFamily="49" charset="-122"/>
              </a:rPr>
              <a:t>06</a:t>
            </a:r>
          </a:p>
        </p:txBody>
      </p:sp>
    </p:spTree>
    <p:extLst>
      <p:ext uri="{BB962C8B-B14F-4D97-AF65-F5344CB8AC3E}">
        <p14:creationId xmlns:p14="http://schemas.microsoft.com/office/powerpoint/2010/main" val="2782801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035AE069-3C39-BD47-A5FD-7026123F0E56}"/>
              </a:ext>
            </a:extLst>
          </p:cNvPr>
          <p:cNvSpPr>
            <a:spLocks noGrp="1" noChangeArrowheads="1"/>
          </p:cNvSpPr>
          <p:nvPr>
            <p:ph type="dt" sz="half" idx="10"/>
          </p:nvPr>
        </p:nvSpPr>
        <p:spPr>
          <a:ln/>
        </p:spPr>
        <p:txBody>
          <a:bodyPr/>
          <a:lstStyle>
            <a:lvl1pPr>
              <a:defRPr/>
            </a:lvl1pPr>
          </a:lstStyle>
          <a:p>
            <a:pPr>
              <a:defRPr/>
            </a:pPr>
            <a:fld id="{2E2033F6-88E8-904E-8B84-61DA91504A6A}" type="datetime12">
              <a:rPr lang="zh-CN" altLang="en-US"/>
              <a:pPr>
                <a:defRPr/>
              </a:pPr>
              <a:t>下午8时25分</a:t>
            </a:fld>
            <a:endParaRPr lang="en-US" altLang="zh-CN" dirty="0"/>
          </a:p>
        </p:txBody>
      </p:sp>
      <p:sp>
        <p:nvSpPr>
          <p:cNvPr id="5" name="Rectangle 5">
            <a:extLst>
              <a:ext uri="{FF2B5EF4-FFF2-40B4-BE49-F238E27FC236}">
                <a16:creationId xmlns:a16="http://schemas.microsoft.com/office/drawing/2014/main" id="{C6A95236-9014-1242-9252-46C7C9BEA265}"/>
              </a:ext>
            </a:extLst>
          </p:cNvPr>
          <p:cNvSpPr>
            <a:spLocks noGrp="1" noChangeArrowheads="1"/>
          </p:cNvSpPr>
          <p:nvPr>
            <p:ph type="ftr" sz="quarter" idx="11"/>
          </p:nvPr>
        </p:nvSpPr>
        <p:spPr>
          <a:ln/>
        </p:spPr>
        <p:txBody>
          <a:bodyPr/>
          <a:lstStyle>
            <a:lvl1pPr>
              <a:defRPr/>
            </a:lvl1pPr>
          </a:lstStyle>
          <a:p>
            <a:pPr>
              <a:defRPr/>
            </a:pPr>
            <a:fld id="{9D7F00CD-23F2-7F42-AA6E-29919E38B685}" type="slidenum">
              <a:rPr lang="en-US" altLang="zh-CN"/>
              <a:pPr>
                <a:defRPr/>
              </a:pPr>
              <a:t>‹#›</a:t>
            </a:fld>
            <a:endParaRPr lang="en-US" altLang="zh-CN"/>
          </a:p>
        </p:txBody>
      </p:sp>
      <p:sp>
        <p:nvSpPr>
          <p:cNvPr id="6" name="Rectangle 6">
            <a:extLst>
              <a:ext uri="{FF2B5EF4-FFF2-40B4-BE49-F238E27FC236}">
                <a16:creationId xmlns:a16="http://schemas.microsoft.com/office/drawing/2014/main" id="{8F3FD19B-6451-CB43-9151-19DAAE10D664}"/>
              </a:ext>
            </a:extLst>
          </p:cNvPr>
          <p:cNvSpPr>
            <a:spLocks noGrp="1" noChangeArrowheads="1"/>
          </p:cNvSpPr>
          <p:nvPr>
            <p:ph type="sldNum" sz="quarter" idx="12"/>
          </p:nvPr>
        </p:nvSpPr>
        <p:spPr>
          <a:ln/>
        </p:spPr>
        <p:txBody>
          <a:bodyPr/>
          <a:lstStyle>
            <a:lvl1pPr>
              <a:defRPr/>
            </a:lvl1pPr>
          </a:lstStyle>
          <a:p>
            <a:pPr>
              <a:defRPr/>
            </a:pPr>
            <a:fld id="{961D4EFB-D36E-7B45-93CA-EF6F6C48A111}" type="slidenum">
              <a:rPr lang="en-US" altLang="zh-CN"/>
              <a:pPr>
                <a:defRPr/>
              </a:pPr>
              <a:t>‹#›</a:t>
            </a:fld>
            <a:r>
              <a:rPr lang="en-US" altLang="zh-CN"/>
              <a:t>/201</a:t>
            </a:r>
          </a:p>
        </p:txBody>
      </p:sp>
    </p:spTree>
    <p:extLst>
      <p:ext uri="{BB962C8B-B14F-4D97-AF65-F5344CB8AC3E}">
        <p14:creationId xmlns:p14="http://schemas.microsoft.com/office/powerpoint/2010/main" val="2624962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a:extLst>
              <a:ext uri="{FF2B5EF4-FFF2-40B4-BE49-F238E27FC236}">
                <a16:creationId xmlns:a16="http://schemas.microsoft.com/office/drawing/2014/main" id="{292D0444-A3D7-D54B-A467-7A027E6F0138}"/>
              </a:ext>
            </a:extLst>
          </p:cNvPr>
          <p:cNvSpPr>
            <a:spLocks noGrp="1" noChangeArrowheads="1"/>
          </p:cNvSpPr>
          <p:nvPr>
            <p:ph type="dt" sz="half" idx="10"/>
          </p:nvPr>
        </p:nvSpPr>
        <p:spPr>
          <a:ln/>
        </p:spPr>
        <p:txBody>
          <a:bodyPr/>
          <a:lstStyle>
            <a:lvl1pPr>
              <a:defRPr/>
            </a:lvl1pPr>
          </a:lstStyle>
          <a:p>
            <a:pPr>
              <a:defRPr/>
            </a:pPr>
            <a:fld id="{5DC8AD80-4CE5-0046-8EDB-9799FCFBA4BC}" type="datetime12">
              <a:rPr lang="zh-CN" altLang="en-US"/>
              <a:pPr>
                <a:defRPr/>
              </a:pPr>
              <a:t>下午8时25分</a:t>
            </a:fld>
            <a:endParaRPr lang="en-US" altLang="zh-CN"/>
          </a:p>
        </p:txBody>
      </p:sp>
      <p:sp>
        <p:nvSpPr>
          <p:cNvPr id="5" name="Rectangle 5">
            <a:extLst>
              <a:ext uri="{FF2B5EF4-FFF2-40B4-BE49-F238E27FC236}">
                <a16:creationId xmlns:a16="http://schemas.microsoft.com/office/drawing/2014/main" id="{72C3A08D-E149-C24E-A5C7-16FA4A1DFFC6}"/>
              </a:ext>
            </a:extLst>
          </p:cNvPr>
          <p:cNvSpPr>
            <a:spLocks noGrp="1" noChangeArrowheads="1"/>
          </p:cNvSpPr>
          <p:nvPr>
            <p:ph type="ftr" sz="quarter" idx="11"/>
          </p:nvPr>
        </p:nvSpPr>
        <p:spPr>
          <a:ln/>
        </p:spPr>
        <p:txBody>
          <a:bodyPr/>
          <a:lstStyle>
            <a:lvl1pPr>
              <a:defRPr/>
            </a:lvl1pPr>
          </a:lstStyle>
          <a:p>
            <a:pPr>
              <a:defRPr/>
            </a:pPr>
            <a:fld id="{142100CC-7FCF-134D-9D84-936CAEC50FAA}" type="slidenum">
              <a:rPr lang="en-US" altLang="zh-CN"/>
              <a:pPr>
                <a:defRPr/>
              </a:pPr>
              <a:t>‹#›</a:t>
            </a:fld>
            <a:endParaRPr lang="en-US" altLang="zh-CN"/>
          </a:p>
        </p:txBody>
      </p:sp>
      <p:sp>
        <p:nvSpPr>
          <p:cNvPr id="6" name="Rectangle 6">
            <a:extLst>
              <a:ext uri="{FF2B5EF4-FFF2-40B4-BE49-F238E27FC236}">
                <a16:creationId xmlns:a16="http://schemas.microsoft.com/office/drawing/2014/main" id="{51A8ABDD-3052-8E48-9AEF-1E4F6CCA46A2}"/>
              </a:ext>
            </a:extLst>
          </p:cNvPr>
          <p:cNvSpPr>
            <a:spLocks noGrp="1" noChangeArrowheads="1"/>
          </p:cNvSpPr>
          <p:nvPr>
            <p:ph type="sldNum" sz="quarter" idx="12"/>
          </p:nvPr>
        </p:nvSpPr>
        <p:spPr>
          <a:ln/>
        </p:spPr>
        <p:txBody>
          <a:bodyPr/>
          <a:lstStyle>
            <a:lvl1pPr>
              <a:defRPr/>
            </a:lvl1pPr>
          </a:lstStyle>
          <a:p>
            <a:pPr>
              <a:defRPr/>
            </a:pPr>
            <a:fld id="{1505AF3C-BFCF-3848-A676-97B46FADB056}" type="slidenum">
              <a:rPr lang="en-US" altLang="zh-CN"/>
              <a:pPr>
                <a:defRPr/>
              </a:pPr>
              <a:t>‹#›</a:t>
            </a:fld>
            <a:r>
              <a:rPr lang="en-US" altLang="zh-CN"/>
              <a:t>/201</a:t>
            </a:r>
          </a:p>
        </p:txBody>
      </p:sp>
    </p:spTree>
    <p:extLst>
      <p:ext uri="{BB962C8B-B14F-4D97-AF65-F5344CB8AC3E}">
        <p14:creationId xmlns:p14="http://schemas.microsoft.com/office/powerpoint/2010/main" val="376068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11826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1450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4">
            <a:extLst>
              <a:ext uri="{FF2B5EF4-FFF2-40B4-BE49-F238E27FC236}">
                <a16:creationId xmlns:a16="http://schemas.microsoft.com/office/drawing/2014/main" id="{AB0F91D2-EDF6-A440-9DD5-E0D660724365}"/>
              </a:ext>
            </a:extLst>
          </p:cNvPr>
          <p:cNvSpPr>
            <a:spLocks noGrp="1" noChangeArrowheads="1"/>
          </p:cNvSpPr>
          <p:nvPr>
            <p:ph type="dt" sz="half" idx="10"/>
          </p:nvPr>
        </p:nvSpPr>
        <p:spPr>
          <a:ln/>
        </p:spPr>
        <p:txBody>
          <a:bodyPr/>
          <a:lstStyle>
            <a:lvl1pPr>
              <a:defRPr/>
            </a:lvl1pPr>
          </a:lstStyle>
          <a:p>
            <a:pPr>
              <a:defRPr/>
            </a:pPr>
            <a:fld id="{1AC92381-D2B8-C842-9A91-5DD9727FA142}" type="datetime12">
              <a:rPr lang="zh-CN" altLang="en-US"/>
              <a:pPr>
                <a:defRPr/>
              </a:pPr>
              <a:t>下午8时25分</a:t>
            </a:fld>
            <a:endParaRPr lang="en-US" altLang="zh-CN"/>
          </a:p>
        </p:txBody>
      </p:sp>
      <p:sp>
        <p:nvSpPr>
          <p:cNvPr id="6" name="Rectangle 5">
            <a:extLst>
              <a:ext uri="{FF2B5EF4-FFF2-40B4-BE49-F238E27FC236}">
                <a16:creationId xmlns:a16="http://schemas.microsoft.com/office/drawing/2014/main" id="{547522FC-7A8E-C44D-9F21-3EB841E55362}"/>
              </a:ext>
            </a:extLst>
          </p:cNvPr>
          <p:cNvSpPr>
            <a:spLocks noGrp="1" noChangeArrowheads="1"/>
          </p:cNvSpPr>
          <p:nvPr>
            <p:ph type="ftr" sz="quarter" idx="11"/>
          </p:nvPr>
        </p:nvSpPr>
        <p:spPr>
          <a:ln/>
        </p:spPr>
        <p:txBody>
          <a:bodyPr/>
          <a:lstStyle>
            <a:lvl1pPr>
              <a:defRPr/>
            </a:lvl1pPr>
          </a:lstStyle>
          <a:p>
            <a:pPr>
              <a:defRPr/>
            </a:pPr>
            <a:fld id="{FD75D6F2-A3FE-5F4B-8E2F-7B7D23CE8889}" type="slidenum">
              <a:rPr lang="en-US" altLang="zh-CN"/>
              <a:pPr>
                <a:defRPr/>
              </a:pPr>
              <a:t>‹#›</a:t>
            </a:fld>
            <a:endParaRPr lang="en-US" altLang="zh-CN"/>
          </a:p>
        </p:txBody>
      </p:sp>
      <p:sp>
        <p:nvSpPr>
          <p:cNvPr id="7" name="Rectangle 6">
            <a:extLst>
              <a:ext uri="{FF2B5EF4-FFF2-40B4-BE49-F238E27FC236}">
                <a16:creationId xmlns:a16="http://schemas.microsoft.com/office/drawing/2014/main" id="{7A3BD88B-60C2-0E40-9E37-80AB818CC943}"/>
              </a:ext>
            </a:extLst>
          </p:cNvPr>
          <p:cNvSpPr>
            <a:spLocks noGrp="1" noChangeArrowheads="1"/>
          </p:cNvSpPr>
          <p:nvPr>
            <p:ph type="sldNum" sz="quarter" idx="12"/>
          </p:nvPr>
        </p:nvSpPr>
        <p:spPr>
          <a:ln/>
        </p:spPr>
        <p:txBody>
          <a:bodyPr/>
          <a:lstStyle>
            <a:lvl1pPr>
              <a:defRPr/>
            </a:lvl1pPr>
          </a:lstStyle>
          <a:p>
            <a:pPr>
              <a:defRPr/>
            </a:pPr>
            <a:fld id="{FB989FA1-85E4-E743-AEDB-A6DBDB7C38C5}" type="slidenum">
              <a:rPr lang="en-US" altLang="zh-CN"/>
              <a:pPr>
                <a:defRPr/>
              </a:pPr>
              <a:t>‹#›</a:t>
            </a:fld>
            <a:r>
              <a:rPr lang="en-US" altLang="zh-CN"/>
              <a:t>/201</a:t>
            </a:r>
          </a:p>
        </p:txBody>
      </p:sp>
    </p:spTree>
    <p:extLst>
      <p:ext uri="{BB962C8B-B14F-4D97-AF65-F5344CB8AC3E}">
        <p14:creationId xmlns:p14="http://schemas.microsoft.com/office/powerpoint/2010/main" val="232779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DCA8EC9A-3EEB-5444-B2FB-71EDEA54F2ED}"/>
              </a:ext>
            </a:extLst>
          </p:cNvPr>
          <p:cNvSpPr>
            <a:spLocks noGrp="1" noChangeArrowheads="1"/>
          </p:cNvSpPr>
          <p:nvPr>
            <p:ph type="dt" sz="half" idx="10"/>
          </p:nvPr>
        </p:nvSpPr>
        <p:spPr>
          <a:ln/>
        </p:spPr>
        <p:txBody>
          <a:bodyPr/>
          <a:lstStyle>
            <a:lvl1pPr>
              <a:defRPr/>
            </a:lvl1pPr>
          </a:lstStyle>
          <a:p>
            <a:pPr>
              <a:defRPr/>
            </a:pPr>
            <a:fld id="{DC5A87CE-D9D4-9D4B-BD2B-A14697D92CDD}" type="datetime12">
              <a:rPr lang="zh-CN" altLang="en-US"/>
              <a:pPr>
                <a:defRPr/>
              </a:pPr>
              <a:t>下午8时25分</a:t>
            </a:fld>
            <a:endParaRPr lang="en-US" altLang="zh-CN"/>
          </a:p>
        </p:txBody>
      </p:sp>
      <p:sp>
        <p:nvSpPr>
          <p:cNvPr id="3" name="Rectangle 5">
            <a:extLst>
              <a:ext uri="{FF2B5EF4-FFF2-40B4-BE49-F238E27FC236}">
                <a16:creationId xmlns:a16="http://schemas.microsoft.com/office/drawing/2014/main" id="{91248D78-7771-CB4E-B5E9-27C2FBD5A732}"/>
              </a:ext>
            </a:extLst>
          </p:cNvPr>
          <p:cNvSpPr>
            <a:spLocks noGrp="1" noChangeArrowheads="1"/>
          </p:cNvSpPr>
          <p:nvPr>
            <p:ph type="ftr" sz="quarter" idx="11"/>
          </p:nvPr>
        </p:nvSpPr>
        <p:spPr>
          <a:ln/>
        </p:spPr>
        <p:txBody>
          <a:bodyPr/>
          <a:lstStyle>
            <a:lvl1pPr>
              <a:defRPr/>
            </a:lvl1pPr>
          </a:lstStyle>
          <a:p>
            <a:pPr>
              <a:defRPr/>
            </a:pPr>
            <a:fld id="{1DEB89D7-99BB-674E-8AFB-11C71F0066D8}" type="slidenum">
              <a:rPr lang="en-US" altLang="zh-CN"/>
              <a:pPr>
                <a:defRPr/>
              </a:pPr>
              <a:t>‹#›</a:t>
            </a:fld>
            <a:endParaRPr lang="en-US" altLang="zh-CN"/>
          </a:p>
        </p:txBody>
      </p:sp>
      <p:sp>
        <p:nvSpPr>
          <p:cNvPr id="4" name="Rectangle 6">
            <a:extLst>
              <a:ext uri="{FF2B5EF4-FFF2-40B4-BE49-F238E27FC236}">
                <a16:creationId xmlns:a16="http://schemas.microsoft.com/office/drawing/2014/main" id="{9E22E11F-E201-214A-B011-E13714FB2F32}"/>
              </a:ext>
            </a:extLst>
          </p:cNvPr>
          <p:cNvSpPr>
            <a:spLocks noGrp="1" noChangeArrowheads="1"/>
          </p:cNvSpPr>
          <p:nvPr>
            <p:ph type="sldNum" sz="quarter" idx="12"/>
          </p:nvPr>
        </p:nvSpPr>
        <p:spPr>
          <a:ln/>
        </p:spPr>
        <p:txBody>
          <a:bodyPr/>
          <a:lstStyle>
            <a:lvl1pPr>
              <a:defRPr/>
            </a:lvl1pPr>
          </a:lstStyle>
          <a:p>
            <a:pPr>
              <a:defRPr/>
            </a:pPr>
            <a:fld id="{D4B6B6BD-3EC8-254F-8760-EB5C55352F72}" type="slidenum">
              <a:rPr lang="en-US" altLang="zh-CN"/>
              <a:pPr>
                <a:defRPr/>
              </a:pPr>
              <a:t>‹#›</a:t>
            </a:fld>
            <a:r>
              <a:rPr lang="en-US" altLang="zh-CN"/>
              <a:t>/201</a:t>
            </a:r>
          </a:p>
        </p:txBody>
      </p:sp>
    </p:spTree>
    <p:extLst>
      <p:ext uri="{BB962C8B-B14F-4D97-AF65-F5344CB8AC3E}">
        <p14:creationId xmlns:p14="http://schemas.microsoft.com/office/powerpoint/2010/main" val="599421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1150938" y="228600"/>
            <a:ext cx="7804150" cy="590391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Rectangle 4">
            <a:extLst>
              <a:ext uri="{FF2B5EF4-FFF2-40B4-BE49-F238E27FC236}">
                <a16:creationId xmlns:a16="http://schemas.microsoft.com/office/drawing/2014/main" id="{9CB94F87-066E-9342-8D50-890EB0E6B86F}"/>
              </a:ext>
            </a:extLst>
          </p:cNvPr>
          <p:cNvSpPr>
            <a:spLocks noGrp="1" noChangeArrowheads="1"/>
          </p:cNvSpPr>
          <p:nvPr>
            <p:ph type="dt" sz="half" idx="10"/>
          </p:nvPr>
        </p:nvSpPr>
        <p:spPr>
          <a:ln/>
        </p:spPr>
        <p:txBody>
          <a:bodyPr/>
          <a:lstStyle>
            <a:lvl1pPr>
              <a:defRPr/>
            </a:lvl1pPr>
          </a:lstStyle>
          <a:p>
            <a:pPr>
              <a:defRPr/>
            </a:pPr>
            <a:fld id="{274EC06F-38CF-434F-91E4-FE12EFC43DDE}" type="datetime12">
              <a:rPr lang="zh-CN" altLang="en-US"/>
              <a:pPr>
                <a:defRPr/>
              </a:pPr>
              <a:t>下午8时25分</a:t>
            </a:fld>
            <a:endParaRPr lang="en-US" altLang="zh-CN"/>
          </a:p>
        </p:txBody>
      </p:sp>
      <p:sp>
        <p:nvSpPr>
          <p:cNvPr id="4" name="Rectangle 5">
            <a:extLst>
              <a:ext uri="{FF2B5EF4-FFF2-40B4-BE49-F238E27FC236}">
                <a16:creationId xmlns:a16="http://schemas.microsoft.com/office/drawing/2014/main" id="{A9D7F4E4-55EC-374A-9889-28C6F24221D6}"/>
              </a:ext>
            </a:extLst>
          </p:cNvPr>
          <p:cNvSpPr>
            <a:spLocks noGrp="1" noChangeArrowheads="1"/>
          </p:cNvSpPr>
          <p:nvPr>
            <p:ph type="ftr" sz="quarter" idx="11"/>
          </p:nvPr>
        </p:nvSpPr>
        <p:spPr>
          <a:ln/>
        </p:spPr>
        <p:txBody>
          <a:bodyPr/>
          <a:lstStyle>
            <a:lvl1pPr>
              <a:defRPr/>
            </a:lvl1pPr>
          </a:lstStyle>
          <a:p>
            <a:pPr>
              <a:defRPr/>
            </a:pPr>
            <a:fld id="{F3E37382-B2A9-3F40-83A3-000117879523}" type="slidenum">
              <a:rPr lang="en-US" altLang="zh-CN"/>
              <a:pPr>
                <a:defRPr/>
              </a:pPr>
              <a:t>‹#›</a:t>
            </a:fld>
            <a:endParaRPr lang="en-US" altLang="zh-CN"/>
          </a:p>
        </p:txBody>
      </p:sp>
      <p:sp>
        <p:nvSpPr>
          <p:cNvPr id="5" name="Rectangle 6">
            <a:extLst>
              <a:ext uri="{FF2B5EF4-FFF2-40B4-BE49-F238E27FC236}">
                <a16:creationId xmlns:a16="http://schemas.microsoft.com/office/drawing/2014/main" id="{E1AB9365-339F-C940-8C9E-162DF608B45E}"/>
              </a:ext>
            </a:extLst>
          </p:cNvPr>
          <p:cNvSpPr>
            <a:spLocks noGrp="1" noChangeArrowheads="1"/>
          </p:cNvSpPr>
          <p:nvPr>
            <p:ph type="sldNum" sz="quarter" idx="12"/>
          </p:nvPr>
        </p:nvSpPr>
        <p:spPr>
          <a:ln/>
        </p:spPr>
        <p:txBody>
          <a:bodyPr/>
          <a:lstStyle>
            <a:lvl1pPr>
              <a:defRPr/>
            </a:lvl1pPr>
          </a:lstStyle>
          <a:p>
            <a:pPr>
              <a:defRPr/>
            </a:pPr>
            <a:fld id="{A9A7C484-F3D3-0F4F-B69A-79008CDDD42C}" type="slidenum">
              <a:rPr lang="en-US" altLang="zh-CN"/>
              <a:pPr>
                <a:defRPr/>
              </a:pPr>
              <a:t>‹#›</a:t>
            </a:fld>
            <a:r>
              <a:rPr lang="en-US" altLang="zh-CN"/>
              <a:t>/201</a:t>
            </a:r>
          </a:p>
        </p:txBody>
      </p:sp>
    </p:spTree>
    <p:extLst>
      <p:ext uri="{BB962C8B-B14F-4D97-AF65-F5344CB8AC3E}">
        <p14:creationId xmlns:p14="http://schemas.microsoft.com/office/powerpoint/2010/main" val="2890319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fourObj" preserve="1">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1150938" y="228600"/>
            <a:ext cx="7793037" cy="1143000"/>
          </a:xfrm>
        </p:spPr>
        <p:txBody>
          <a:bodyPr/>
          <a:lstStyle/>
          <a:p>
            <a:r>
              <a:rPr lang="zh-CN" altLang="en-US"/>
              <a:t>单击此处编辑母版标题样式</a:t>
            </a:r>
          </a:p>
        </p:txBody>
      </p:sp>
      <p:sp>
        <p:nvSpPr>
          <p:cNvPr id="3" name="内容占位符 2"/>
          <p:cNvSpPr>
            <a:spLocks noGrp="1"/>
          </p:cNvSpPr>
          <p:nvPr>
            <p:ph sz="quarter" idx="1"/>
          </p:nvPr>
        </p:nvSpPr>
        <p:spPr>
          <a:xfrm>
            <a:off x="1182688" y="2017713"/>
            <a:ext cx="3810000" cy="1981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5145088" y="2017713"/>
            <a:ext cx="3810000" cy="1981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1182688" y="4151313"/>
            <a:ext cx="3810000" cy="1981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内容占位符 5"/>
          <p:cNvSpPr>
            <a:spLocks noGrp="1"/>
          </p:cNvSpPr>
          <p:nvPr>
            <p:ph sz="quarter" idx="4"/>
          </p:nvPr>
        </p:nvSpPr>
        <p:spPr>
          <a:xfrm>
            <a:off x="5145088" y="4151313"/>
            <a:ext cx="3810000" cy="1981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9B28519E-A53E-7640-AD72-7EAFB951562B}"/>
              </a:ext>
            </a:extLst>
          </p:cNvPr>
          <p:cNvSpPr>
            <a:spLocks noGrp="1" noChangeArrowheads="1"/>
          </p:cNvSpPr>
          <p:nvPr>
            <p:ph type="dt" sz="half" idx="10"/>
          </p:nvPr>
        </p:nvSpPr>
        <p:spPr>
          <a:ln/>
        </p:spPr>
        <p:txBody>
          <a:bodyPr/>
          <a:lstStyle>
            <a:lvl1pPr>
              <a:defRPr/>
            </a:lvl1pPr>
          </a:lstStyle>
          <a:p>
            <a:pPr>
              <a:defRPr/>
            </a:pPr>
            <a:fld id="{9D85C729-193E-4E43-9291-5E18EB4FF4C5}" type="datetime12">
              <a:rPr lang="zh-CN" altLang="en-US"/>
              <a:pPr>
                <a:defRPr/>
              </a:pPr>
              <a:t>下午8时25分</a:t>
            </a:fld>
            <a:endParaRPr lang="en-US" altLang="zh-CN"/>
          </a:p>
        </p:txBody>
      </p:sp>
      <p:sp>
        <p:nvSpPr>
          <p:cNvPr id="8" name="Rectangle 5">
            <a:extLst>
              <a:ext uri="{FF2B5EF4-FFF2-40B4-BE49-F238E27FC236}">
                <a16:creationId xmlns:a16="http://schemas.microsoft.com/office/drawing/2014/main" id="{BB196200-37B5-FE44-BD35-2936E8BDFED3}"/>
              </a:ext>
            </a:extLst>
          </p:cNvPr>
          <p:cNvSpPr>
            <a:spLocks noGrp="1" noChangeArrowheads="1"/>
          </p:cNvSpPr>
          <p:nvPr>
            <p:ph type="ftr" sz="quarter" idx="11"/>
          </p:nvPr>
        </p:nvSpPr>
        <p:spPr>
          <a:ln/>
        </p:spPr>
        <p:txBody>
          <a:bodyPr/>
          <a:lstStyle>
            <a:lvl1pPr>
              <a:defRPr/>
            </a:lvl1pPr>
          </a:lstStyle>
          <a:p>
            <a:pPr>
              <a:defRPr/>
            </a:pPr>
            <a:fld id="{9A1D601A-3D1B-E546-B7FB-902885CA5768}" type="slidenum">
              <a:rPr lang="en-US" altLang="zh-CN"/>
              <a:pPr>
                <a:defRPr/>
              </a:pPr>
              <a:t>‹#›</a:t>
            </a:fld>
            <a:endParaRPr lang="en-US" altLang="zh-CN"/>
          </a:p>
        </p:txBody>
      </p:sp>
      <p:sp>
        <p:nvSpPr>
          <p:cNvPr id="9" name="Rectangle 6">
            <a:extLst>
              <a:ext uri="{FF2B5EF4-FFF2-40B4-BE49-F238E27FC236}">
                <a16:creationId xmlns:a16="http://schemas.microsoft.com/office/drawing/2014/main" id="{C56D44F4-6174-794A-998E-737E84AB9F31}"/>
              </a:ext>
            </a:extLst>
          </p:cNvPr>
          <p:cNvSpPr>
            <a:spLocks noGrp="1" noChangeArrowheads="1"/>
          </p:cNvSpPr>
          <p:nvPr>
            <p:ph type="sldNum" sz="quarter" idx="12"/>
          </p:nvPr>
        </p:nvSpPr>
        <p:spPr>
          <a:ln/>
        </p:spPr>
        <p:txBody>
          <a:bodyPr/>
          <a:lstStyle>
            <a:lvl1pPr>
              <a:defRPr/>
            </a:lvl1pPr>
          </a:lstStyle>
          <a:p>
            <a:pPr>
              <a:defRPr/>
            </a:pPr>
            <a:fld id="{370DB182-92A8-C649-8912-8C89A58646FB}" type="slidenum">
              <a:rPr lang="en-US" altLang="zh-CN"/>
              <a:pPr>
                <a:defRPr/>
              </a:pPr>
              <a:t>‹#›</a:t>
            </a:fld>
            <a:r>
              <a:rPr lang="en-US" altLang="zh-CN"/>
              <a:t>/201</a:t>
            </a:r>
          </a:p>
        </p:txBody>
      </p:sp>
    </p:spTree>
    <p:extLst>
      <p:ext uri="{BB962C8B-B14F-4D97-AF65-F5344CB8AC3E}">
        <p14:creationId xmlns:p14="http://schemas.microsoft.com/office/powerpoint/2010/main" val="32706178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A9B3693C-9F55-2044-BBF4-72AC53FA21D7}"/>
              </a:ext>
            </a:extLst>
          </p:cNvPr>
          <p:cNvSpPr>
            <a:spLocks noGrp="1" noChangeArrowheads="1"/>
          </p:cNvSpPr>
          <p:nvPr>
            <p:ph type="title"/>
          </p:nvPr>
        </p:nvSpPr>
        <p:spPr bwMode="auto">
          <a:xfrm>
            <a:off x="1150938" y="228600"/>
            <a:ext cx="7793037"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648D3704-C64C-0041-AC71-01F5C7FB7D94}"/>
              </a:ext>
            </a:extLst>
          </p:cNvPr>
          <p:cNvSpPr>
            <a:spLocks noGrp="1" noChangeArrowheads="1"/>
          </p:cNvSpPr>
          <p:nvPr>
            <p:ph type="body" idx="1"/>
          </p:nvPr>
        </p:nvSpPr>
        <p:spPr bwMode="auto">
          <a:xfrm>
            <a:off x="1182688" y="2017713"/>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49508" name="Rectangle 4">
            <a:extLst>
              <a:ext uri="{FF2B5EF4-FFF2-40B4-BE49-F238E27FC236}">
                <a16:creationId xmlns:a16="http://schemas.microsoft.com/office/drawing/2014/main" id="{7AE2C8EF-4F7D-554D-8F4F-490CE84BE770}"/>
              </a:ext>
            </a:extLst>
          </p:cNvPr>
          <p:cNvSpPr>
            <a:spLocks noGrp="1" noChangeArrowheads="1"/>
          </p:cNvSpPr>
          <p:nvPr>
            <p:ph type="dt" sz="half" idx="2"/>
          </p:nvPr>
        </p:nvSpPr>
        <p:spPr bwMode="auto">
          <a:xfrm>
            <a:off x="914400" y="63246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kumimoji="0" sz="1400" b="0">
                <a:latin typeface="Tahoma" panose="020B0604030504040204" pitchFamily="34" charset="0"/>
                <a:ea typeface="宋体" panose="02010600030101010101" pitchFamily="2" charset="-122"/>
              </a:defRPr>
            </a:lvl1pPr>
          </a:lstStyle>
          <a:p>
            <a:pPr>
              <a:defRPr/>
            </a:pPr>
            <a:fld id="{E014A80E-7CDF-ED48-B77E-8CB7A2890C45}" type="datetime12">
              <a:rPr lang="zh-CN" altLang="en-US"/>
              <a:pPr>
                <a:defRPr/>
              </a:pPr>
              <a:t>下午8时25分</a:t>
            </a:fld>
            <a:endParaRPr lang="en-US" altLang="zh-CN"/>
          </a:p>
        </p:txBody>
      </p:sp>
      <p:sp>
        <p:nvSpPr>
          <p:cNvPr id="149509" name="Rectangle 5">
            <a:extLst>
              <a:ext uri="{FF2B5EF4-FFF2-40B4-BE49-F238E27FC236}">
                <a16:creationId xmlns:a16="http://schemas.microsoft.com/office/drawing/2014/main" id="{BBE9E490-2F49-5C45-8750-1114B74695E6}"/>
              </a:ext>
            </a:extLst>
          </p:cNvPr>
          <p:cNvSpPr>
            <a:spLocks noGrp="1" noChangeArrowheads="1"/>
          </p:cNvSpPr>
          <p:nvPr>
            <p:ph type="ftr" sz="quarter" idx="3"/>
          </p:nvPr>
        </p:nvSpPr>
        <p:spPr bwMode="auto">
          <a:xfrm>
            <a:off x="3352800" y="63246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kumimoji="0" sz="1400" b="0">
                <a:latin typeface="Tahoma" panose="020B0604030504040204" pitchFamily="34" charset="0"/>
                <a:ea typeface="宋体" panose="02010600030101010101" pitchFamily="2" charset="-122"/>
              </a:defRPr>
            </a:lvl1pPr>
          </a:lstStyle>
          <a:p>
            <a:pPr>
              <a:defRPr/>
            </a:pPr>
            <a:fld id="{0BB344A6-3215-CF49-978D-96DE88C25CBA}" type="slidenum">
              <a:rPr lang="en-US" altLang="zh-CN"/>
              <a:pPr>
                <a:defRPr/>
              </a:pPr>
              <a:t>‹#›</a:t>
            </a:fld>
            <a:endParaRPr lang="en-US" altLang="zh-CN"/>
          </a:p>
        </p:txBody>
      </p:sp>
      <p:sp>
        <p:nvSpPr>
          <p:cNvPr id="149510" name="Rectangle 6">
            <a:extLst>
              <a:ext uri="{FF2B5EF4-FFF2-40B4-BE49-F238E27FC236}">
                <a16:creationId xmlns:a16="http://schemas.microsoft.com/office/drawing/2014/main" id="{399DE4B2-C2A8-4D44-BDB0-1EB0CCC50087}"/>
              </a:ext>
            </a:extLst>
          </p:cNvPr>
          <p:cNvSpPr>
            <a:spLocks noGrp="1" noChangeArrowheads="1"/>
          </p:cNvSpPr>
          <p:nvPr>
            <p:ph type="sldNum" sz="quarter" idx="4"/>
          </p:nvPr>
        </p:nvSpPr>
        <p:spPr bwMode="auto">
          <a:xfrm>
            <a:off x="7235825" y="6308725"/>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kumimoji="0" sz="1400" b="0">
                <a:latin typeface="Tahoma" panose="020B0604030504040204" pitchFamily="34" charset="0"/>
                <a:ea typeface="宋体" panose="02010600030101010101" pitchFamily="2" charset="-122"/>
              </a:defRPr>
            </a:lvl1pPr>
          </a:lstStyle>
          <a:p>
            <a:pPr>
              <a:defRPr/>
            </a:pPr>
            <a:fld id="{5FFC18B6-5394-804F-8152-629DAB30475C}" type="slidenum">
              <a:rPr lang="en-US" altLang="zh-CN"/>
              <a:pPr>
                <a:defRPr/>
              </a:pPr>
              <a:t>‹#›</a:t>
            </a:fld>
            <a:r>
              <a:rPr lang="en-US" altLang="zh-CN"/>
              <a:t>/201</a:t>
            </a:r>
          </a:p>
        </p:txBody>
      </p:sp>
      <p:grpSp>
        <p:nvGrpSpPr>
          <p:cNvPr id="1031" name="Group 11">
            <a:extLst>
              <a:ext uri="{FF2B5EF4-FFF2-40B4-BE49-F238E27FC236}">
                <a16:creationId xmlns:a16="http://schemas.microsoft.com/office/drawing/2014/main" id="{A277083F-C236-7A40-992A-9A4CD073F015}"/>
              </a:ext>
            </a:extLst>
          </p:cNvPr>
          <p:cNvGrpSpPr>
            <a:grpSpLocks/>
          </p:cNvGrpSpPr>
          <p:nvPr userDrawn="1"/>
        </p:nvGrpSpPr>
        <p:grpSpPr bwMode="auto">
          <a:xfrm>
            <a:off x="400050" y="803275"/>
            <a:ext cx="8636000" cy="33338"/>
            <a:chOff x="295" y="778"/>
            <a:chExt cx="5440" cy="21"/>
          </a:xfrm>
        </p:grpSpPr>
        <p:sp>
          <p:nvSpPr>
            <p:cNvPr id="1034" name="Rectangle 12">
              <a:extLst>
                <a:ext uri="{FF2B5EF4-FFF2-40B4-BE49-F238E27FC236}">
                  <a16:creationId xmlns:a16="http://schemas.microsoft.com/office/drawing/2014/main" id="{141E6439-CA29-114D-B002-FB27EB3D025E}"/>
                </a:ext>
              </a:extLst>
            </p:cNvPr>
            <p:cNvSpPr>
              <a:spLocks noChangeArrowheads="1"/>
            </p:cNvSpPr>
            <p:nvPr userDrawn="1"/>
          </p:nvSpPr>
          <p:spPr bwMode="auto">
            <a:xfrm>
              <a:off x="295" y="778"/>
              <a:ext cx="2720" cy="21"/>
            </a:xfrm>
            <a:prstGeom prst="rect">
              <a:avLst/>
            </a:prstGeom>
            <a:gradFill rotWithShape="1">
              <a:gsLst>
                <a:gs pos="0">
                  <a:srgbClr val="FFFFFF"/>
                </a:gs>
                <a:gs pos="100000">
                  <a:srgbClr val="133984"/>
                </a:gs>
              </a:gsLst>
              <a:lin ang="0" scaled="1"/>
            </a:gradFill>
            <a:ln>
              <a:noFill/>
            </a:ln>
            <a:extLs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a:defRPr/>
              </a:pPr>
              <a:endParaRPr lang="zh-CN" altLang="en-US" sz="2400" b="0">
                <a:ea typeface="宋体" panose="02010600030101010101" pitchFamily="2" charset="-122"/>
              </a:endParaRPr>
            </a:p>
          </p:txBody>
        </p:sp>
        <p:sp>
          <p:nvSpPr>
            <p:cNvPr id="1035" name="Rectangle 13">
              <a:extLst>
                <a:ext uri="{FF2B5EF4-FFF2-40B4-BE49-F238E27FC236}">
                  <a16:creationId xmlns:a16="http://schemas.microsoft.com/office/drawing/2014/main" id="{2C29E40F-B03B-C443-A457-935B92BB0AC4}"/>
                </a:ext>
              </a:extLst>
            </p:cNvPr>
            <p:cNvSpPr>
              <a:spLocks noChangeArrowheads="1"/>
            </p:cNvSpPr>
            <p:nvPr userDrawn="1"/>
          </p:nvSpPr>
          <p:spPr bwMode="auto">
            <a:xfrm flipH="1">
              <a:off x="3015" y="778"/>
              <a:ext cx="2720" cy="21"/>
            </a:xfrm>
            <a:prstGeom prst="rect">
              <a:avLst/>
            </a:prstGeom>
            <a:gradFill rotWithShape="1">
              <a:gsLst>
                <a:gs pos="0">
                  <a:srgbClr val="FFFFFF"/>
                </a:gs>
                <a:gs pos="100000">
                  <a:srgbClr val="133984"/>
                </a:gs>
              </a:gsLst>
              <a:lin ang="0" scaled="1"/>
            </a:gradFill>
            <a:ln>
              <a:noFill/>
            </a:ln>
            <a:extLst>
              <a:ext uri="{91240B29-F687-4F45-9708-019B960494DF}">
                <a14:hiddenLine xmlns:a14="http://schemas.microsoft.com/office/drawing/2010/main" w="19050">
                  <a:solidFill>
                    <a:srgbClr val="000000"/>
                  </a:solidFill>
                  <a:miter lim="800000"/>
                  <a:headEnd/>
                  <a:tailEnd/>
                </a14:hiddenLine>
              </a:ext>
            </a:extLst>
          </p:spPr>
          <p:txBody>
            <a:bodyPr wrap="none" anchor="ct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a:defRPr/>
              </a:pPr>
              <a:endParaRPr lang="zh-CN" altLang="en-US" sz="2400" b="0">
                <a:ea typeface="宋体" panose="02010600030101010101" pitchFamily="2" charset="-122"/>
              </a:endParaRPr>
            </a:p>
          </p:txBody>
        </p:sp>
      </p:grpSp>
      <p:sp>
        <p:nvSpPr>
          <p:cNvPr id="1032" name="AutoShape 14">
            <a:hlinkClick r:id="" action="ppaction://hlinkshowjump?jump=previousslide"/>
            <a:extLst>
              <a:ext uri="{FF2B5EF4-FFF2-40B4-BE49-F238E27FC236}">
                <a16:creationId xmlns:a16="http://schemas.microsoft.com/office/drawing/2014/main" id="{E35B05AC-299B-014D-AA4E-8663749E45DF}"/>
              </a:ext>
            </a:extLst>
          </p:cNvPr>
          <p:cNvSpPr>
            <a:spLocks noChangeArrowheads="1"/>
          </p:cNvSpPr>
          <p:nvPr userDrawn="1"/>
        </p:nvSpPr>
        <p:spPr bwMode="auto">
          <a:xfrm>
            <a:off x="107950" y="5907088"/>
            <a:ext cx="381000" cy="381000"/>
          </a:xfrm>
          <a:prstGeom prst="triangle">
            <a:avLst>
              <a:gd name="adj" fmla="val 50000"/>
            </a:avLst>
          </a:prstGeom>
          <a:solidFill>
            <a:schemeClr val="accent1">
              <a:alpha val="50195"/>
            </a:schemeClr>
          </a:solidFill>
          <a:ln w="9525">
            <a:solidFill>
              <a:srgbClr val="CCFFCC"/>
            </a:solidFill>
            <a:miter lim="800000"/>
            <a:headEnd/>
            <a:tailEnd type="none" w="med" len="lg"/>
          </a:ln>
        </p:spPr>
        <p:txBody>
          <a:bodyPr wrap="none" anchor="ct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eaLnBrk="1" hangingPunct="1">
              <a:defRPr/>
            </a:pPr>
            <a:endParaRPr lang="zh-CN" altLang="en-US"/>
          </a:p>
        </p:txBody>
      </p:sp>
      <p:sp>
        <p:nvSpPr>
          <p:cNvPr id="1033" name="AutoShape 15">
            <a:hlinkClick r:id="" action="ppaction://hlinkshowjump?jump=nextslide"/>
            <a:extLst>
              <a:ext uri="{FF2B5EF4-FFF2-40B4-BE49-F238E27FC236}">
                <a16:creationId xmlns:a16="http://schemas.microsoft.com/office/drawing/2014/main" id="{C76ACE25-6C28-494B-8778-D8C5C9DEDE9A}"/>
              </a:ext>
            </a:extLst>
          </p:cNvPr>
          <p:cNvSpPr>
            <a:spLocks noChangeArrowheads="1"/>
          </p:cNvSpPr>
          <p:nvPr userDrawn="1"/>
        </p:nvSpPr>
        <p:spPr bwMode="auto">
          <a:xfrm flipV="1">
            <a:off x="107950" y="6288088"/>
            <a:ext cx="381000" cy="381000"/>
          </a:xfrm>
          <a:prstGeom prst="triangle">
            <a:avLst>
              <a:gd name="adj" fmla="val 50000"/>
            </a:avLst>
          </a:prstGeom>
          <a:solidFill>
            <a:schemeClr val="accent1">
              <a:alpha val="50195"/>
            </a:schemeClr>
          </a:solidFill>
          <a:ln w="9525">
            <a:solidFill>
              <a:srgbClr val="CCFFCC"/>
            </a:solidFill>
            <a:miter lim="800000"/>
            <a:headEnd/>
            <a:tailEnd type="none" w="med" len="lg"/>
          </a:ln>
        </p:spPr>
        <p:txBody>
          <a:bodyPr wrap="none" anchor="ctr"/>
          <a:lstStyle>
            <a:lvl1pPr>
              <a:defRPr kumimoji="1" sz="2800" b="1">
                <a:solidFill>
                  <a:schemeClr val="tx1"/>
                </a:solidFill>
                <a:latin typeface="Times New Roman" panose="02020603050405020304" pitchFamily="18" charset="0"/>
                <a:ea typeface="华文中宋" panose="02010600040101010101" pitchFamily="2" charset="-122"/>
              </a:defRPr>
            </a:lvl1pPr>
            <a:lvl2pPr marL="742950" indent="-285750">
              <a:defRPr kumimoji="1" sz="2800" b="1">
                <a:solidFill>
                  <a:schemeClr val="tx1"/>
                </a:solidFill>
                <a:latin typeface="Times New Roman" panose="02020603050405020304" pitchFamily="18" charset="0"/>
                <a:ea typeface="华文中宋" panose="02010600040101010101" pitchFamily="2" charset="-122"/>
              </a:defRPr>
            </a:lvl2pPr>
            <a:lvl3pPr marL="1143000" indent="-228600">
              <a:defRPr kumimoji="1" sz="2800" b="1">
                <a:solidFill>
                  <a:schemeClr val="tx1"/>
                </a:solidFill>
                <a:latin typeface="Times New Roman" panose="02020603050405020304" pitchFamily="18" charset="0"/>
                <a:ea typeface="华文中宋" panose="02010600040101010101" pitchFamily="2" charset="-122"/>
              </a:defRPr>
            </a:lvl3pPr>
            <a:lvl4pPr marL="1600200" indent="-228600">
              <a:defRPr kumimoji="1" sz="2800" b="1">
                <a:solidFill>
                  <a:schemeClr val="tx1"/>
                </a:solidFill>
                <a:latin typeface="Times New Roman" panose="02020603050405020304" pitchFamily="18" charset="0"/>
                <a:ea typeface="华文中宋" panose="02010600040101010101" pitchFamily="2" charset="-122"/>
              </a:defRPr>
            </a:lvl4pPr>
            <a:lvl5pPr marL="2057400" indent="-228600">
              <a:defRPr kumimoji="1" sz="2800" b="1">
                <a:solidFill>
                  <a:schemeClr val="tx1"/>
                </a:solidFill>
                <a:latin typeface="Times New Roman" panose="02020603050405020304" pitchFamily="18" charset="0"/>
                <a:ea typeface="华文中宋" panose="02010600040101010101" pitchFamily="2" charset="-122"/>
              </a:defRPr>
            </a:lvl5pPr>
            <a:lvl6pPr marL="25146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6pPr>
            <a:lvl7pPr marL="29718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7pPr>
            <a:lvl8pPr marL="34290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8pPr>
            <a:lvl9pPr marL="3886200" indent="-228600" fontAlgn="base">
              <a:spcBef>
                <a:spcPct val="0"/>
              </a:spcBef>
              <a:spcAft>
                <a:spcPct val="0"/>
              </a:spcAft>
              <a:defRPr kumimoji="1" sz="2800" b="1">
                <a:solidFill>
                  <a:schemeClr val="tx1"/>
                </a:solidFill>
                <a:latin typeface="Times New Roman" panose="02020603050405020304" pitchFamily="18" charset="0"/>
                <a:ea typeface="华文中宋" panose="02010600040101010101" pitchFamily="2" charset="-122"/>
              </a:defRPr>
            </a:lvl9pPr>
          </a:lstStyle>
          <a:p>
            <a:pPr eaLnBrk="1" hangingPunct="1">
              <a:defRPr/>
            </a:pPr>
            <a:endParaRPr lang="zh-CN" altLang="en-US"/>
          </a:p>
        </p:txBody>
      </p:sp>
    </p:spTree>
  </p:cSld>
  <p:clrMap bg1="lt1" tx1="dk1" bg2="lt2" tx2="dk2" accent1="accent1" accent2="accent2" accent3="accent3" accent4="accent4" accent5="accent5" accent6="accent6" hlink="hlink" folHlink="folHlink"/>
  <p:sldLayoutIdLst>
    <p:sldLayoutId id="2147484097" r:id="rId1"/>
    <p:sldLayoutId id="2147484091" r:id="rId2"/>
    <p:sldLayoutId id="2147484092" r:id="rId3"/>
    <p:sldLayoutId id="2147484093" r:id="rId4"/>
    <p:sldLayoutId id="2147484094" r:id="rId5"/>
    <p:sldLayoutId id="2147484095" r:id="rId6"/>
    <p:sldLayoutId id="2147484096" r:id="rId7"/>
  </p:sldLayoutIdLst>
  <p:hf hdr="0" ftr="0"/>
  <p:txStyles>
    <p:titleStyle>
      <a:lvl1pPr algn="l" rtl="0" eaLnBrk="0" fontAlgn="base" hangingPunct="0">
        <a:spcBef>
          <a:spcPct val="0"/>
        </a:spcBef>
        <a:spcAft>
          <a:spcPct val="0"/>
        </a:spcAft>
        <a:defRPr kumimoji="1" sz="4400">
          <a:solidFill>
            <a:schemeClr val="tx2"/>
          </a:solidFill>
          <a:latin typeface="+mj-lt"/>
          <a:ea typeface="+mj-ea"/>
          <a:cs typeface="宋体" charset="0"/>
        </a:defRPr>
      </a:lvl1pPr>
      <a:lvl2pPr algn="l" rtl="0" eaLnBrk="0" fontAlgn="base" hangingPunct="0">
        <a:spcBef>
          <a:spcPct val="0"/>
        </a:spcBef>
        <a:spcAft>
          <a:spcPct val="0"/>
        </a:spcAft>
        <a:defRPr kumimoji="1" sz="4400">
          <a:solidFill>
            <a:schemeClr val="tx2"/>
          </a:solidFill>
          <a:latin typeface="Tahoma" pitchFamily="34" charset="0"/>
          <a:ea typeface="宋体" pitchFamily="2" charset="-122"/>
          <a:cs typeface="宋体" charset="0"/>
        </a:defRPr>
      </a:lvl2pPr>
      <a:lvl3pPr algn="l" rtl="0" eaLnBrk="0" fontAlgn="base" hangingPunct="0">
        <a:spcBef>
          <a:spcPct val="0"/>
        </a:spcBef>
        <a:spcAft>
          <a:spcPct val="0"/>
        </a:spcAft>
        <a:defRPr kumimoji="1" sz="4400">
          <a:solidFill>
            <a:schemeClr val="tx2"/>
          </a:solidFill>
          <a:latin typeface="Tahoma" pitchFamily="34" charset="0"/>
          <a:ea typeface="宋体" pitchFamily="2" charset="-122"/>
          <a:cs typeface="宋体" charset="0"/>
        </a:defRPr>
      </a:lvl3pPr>
      <a:lvl4pPr algn="l" rtl="0" eaLnBrk="0" fontAlgn="base" hangingPunct="0">
        <a:spcBef>
          <a:spcPct val="0"/>
        </a:spcBef>
        <a:spcAft>
          <a:spcPct val="0"/>
        </a:spcAft>
        <a:defRPr kumimoji="1" sz="4400">
          <a:solidFill>
            <a:schemeClr val="tx2"/>
          </a:solidFill>
          <a:latin typeface="Tahoma" pitchFamily="34" charset="0"/>
          <a:ea typeface="宋体" pitchFamily="2" charset="-122"/>
          <a:cs typeface="宋体" charset="0"/>
        </a:defRPr>
      </a:lvl4pPr>
      <a:lvl5pPr algn="l" rtl="0" eaLnBrk="0" fontAlgn="base" hangingPunct="0">
        <a:spcBef>
          <a:spcPct val="0"/>
        </a:spcBef>
        <a:spcAft>
          <a:spcPct val="0"/>
        </a:spcAft>
        <a:defRPr kumimoji="1" sz="4400">
          <a:solidFill>
            <a:schemeClr val="tx2"/>
          </a:solidFill>
          <a:latin typeface="Tahoma" pitchFamily="34" charset="0"/>
          <a:ea typeface="宋体" pitchFamily="2" charset="-122"/>
          <a:cs typeface="宋体" charset="0"/>
        </a:defRPr>
      </a:lvl5pPr>
      <a:lvl6pPr marL="457200" algn="l" rtl="0" fontAlgn="base">
        <a:spcBef>
          <a:spcPct val="0"/>
        </a:spcBef>
        <a:spcAft>
          <a:spcPct val="0"/>
        </a:spcAft>
        <a:defRPr sz="4400">
          <a:solidFill>
            <a:schemeClr val="tx2"/>
          </a:solidFill>
          <a:latin typeface="Tahoma" pitchFamily="34" charset="0"/>
          <a:ea typeface="宋体" pitchFamily="2" charset="-122"/>
        </a:defRPr>
      </a:lvl6pPr>
      <a:lvl7pPr marL="914400" algn="l" rtl="0" fontAlgn="base">
        <a:spcBef>
          <a:spcPct val="0"/>
        </a:spcBef>
        <a:spcAft>
          <a:spcPct val="0"/>
        </a:spcAft>
        <a:defRPr sz="4400">
          <a:solidFill>
            <a:schemeClr val="tx2"/>
          </a:solidFill>
          <a:latin typeface="Tahoma" pitchFamily="34" charset="0"/>
          <a:ea typeface="宋体" pitchFamily="2" charset="-122"/>
        </a:defRPr>
      </a:lvl7pPr>
      <a:lvl8pPr marL="1371600" algn="l" rtl="0" fontAlgn="base">
        <a:spcBef>
          <a:spcPct val="0"/>
        </a:spcBef>
        <a:spcAft>
          <a:spcPct val="0"/>
        </a:spcAft>
        <a:defRPr sz="4400">
          <a:solidFill>
            <a:schemeClr val="tx2"/>
          </a:solidFill>
          <a:latin typeface="Tahoma" pitchFamily="34" charset="0"/>
          <a:ea typeface="宋体" pitchFamily="2" charset="-122"/>
        </a:defRPr>
      </a:lvl8pPr>
      <a:lvl9pPr marL="1828800" algn="l" rtl="0" fontAlgn="base">
        <a:spcBef>
          <a:spcPct val="0"/>
        </a:spcBef>
        <a:spcAft>
          <a:spcPct val="0"/>
        </a:spcAft>
        <a:defRPr sz="4400">
          <a:solidFill>
            <a:schemeClr val="tx2"/>
          </a:solidFill>
          <a:latin typeface="Tahoma" pitchFamily="34" charset="0"/>
          <a:ea typeface="宋体" pitchFamily="2" charset="-122"/>
        </a:defRPr>
      </a:lvl9pPr>
    </p:titleStyle>
    <p:bodyStyle>
      <a:lvl1pPr marL="342900" indent="-342900" algn="l" rtl="0" eaLnBrk="0" fontAlgn="base" hangingPunct="0">
        <a:spcBef>
          <a:spcPct val="20000"/>
        </a:spcBef>
        <a:spcAft>
          <a:spcPct val="0"/>
        </a:spcAft>
        <a:buClr>
          <a:schemeClr val="folHlink"/>
        </a:buClr>
        <a:buSzPct val="60000"/>
        <a:buFont typeface="Wingdings" pitchFamily="2" charset="2"/>
        <a:buChar char="n"/>
        <a:defRPr kumimoji="1" sz="3200">
          <a:solidFill>
            <a:schemeClr val="tx1"/>
          </a:solidFill>
          <a:latin typeface="+mn-lt"/>
          <a:ea typeface="+mn-ea"/>
          <a:cs typeface="宋体" charset="0"/>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kumimoji="1"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kumimoji="1"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kumimoji="1"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vmlDrawing" Target="../drawings/vmlDrawing6.vml"/><Relationship Id="rId5" Type="http://schemas.openxmlformats.org/officeDocument/2006/relationships/image" Target="../media/image17.emf"/><Relationship Id="rId4" Type="http://schemas.openxmlformats.org/officeDocument/2006/relationships/oleObject" Target="../embeddings/oleObject8.bin"/></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5.xml"/><Relationship Id="rId1" Type="http://schemas.openxmlformats.org/officeDocument/2006/relationships/vmlDrawing" Target="../drawings/vmlDrawing51.vml"/><Relationship Id="rId5" Type="http://schemas.openxmlformats.org/officeDocument/2006/relationships/image" Target="../media/image56.emf"/><Relationship Id="rId4" Type="http://schemas.openxmlformats.org/officeDocument/2006/relationships/oleObject" Target="../embeddings/oleObject59.bin"/></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102.xml"/><Relationship Id="rId2" Type="http://schemas.openxmlformats.org/officeDocument/2006/relationships/slideLayout" Target="../slideLayouts/slideLayout2.xml"/><Relationship Id="rId1" Type="http://schemas.openxmlformats.org/officeDocument/2006/relationships/vmlDrawing" Target="../drawings/vmlDrawing52.vml"/><Relationship Id="rId5" Type="http://schemas.openxmlformats.org/officeDocument/2006/relationships/image" Target="../media/image57.emf"/><Relationship Id="rId4" Type="http://schemas.openxmlformats.org/officeDocument/2006/relationships/oleObject" Target="../embeddings/oleObject60.bin"/></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103.xml"/><Relationship Id="rId2" Type="http://schemas.openxmlformats.org/officeDocument/2006/relationships/slideLayout" Target="../slideLayouts/slideLayout2.xml"/><Relationship Id="rId1" Type="http://schemas.openxmlformats.org/officeDocument/2006/relationships/vmlDrawing" Target="../drawings/vmlDrawing53.vml"/><Relationship Id="rId5" Type="http://schemas.openxmlformats.org/officeDocument/2006/relationships/image" Target="../media/image58.emf"/><Relationship Id="rId4" Type="http://schemas.openxmlformats.org/officeDocument/2006/relationships/oleObject" Target="../embeddings/oleObject61.bin"/></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notesSlide" Target="../notesSlides/notesSlide107.xml"/><Relationship Id="rId2" Type="http://schemas.openxmlformats.org/officeDocument/2006/relationships/slideLayout" Target="../slideLayouts/slideLayout2.xml"/><Relationship Id="rId1" Type="http://schemas.openxmlformats.org/officeDocument/2006/relationships/vmlDrawing" Target="../drawings/vmlDrawing54.vml"/><Relationship Id="rId5" Type="http://schemas.openxmlformats.org/officeDocument/2006/relationships/image" Target="../media/image59.emf"/><Relationship Id="rId4" Type="http://schemas.openxmlformats.org/officeDocument/2006/relationships/oleObject" Target="../embeddings/oleObject62.bin"/></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10.xml.rels><?xml version="1.0" encoding="UTF-8" standalone="yes"?>
<Relationships xmlns="http://schemas.openxmlformats.org/package/2006/relationships"><Relationship Id="rId3" Type="http://schemas.openxmlformats.org/officeDocument/2006/relationships/notesSlide" Target="../notesSlides/notesSlide110.xml"/><Relationship Id="rId2" Type="http://schemas.openxmlformats.org/officeDocument/2006/relationships/slideLayout" Target="../slideLayouts/slideLayout2.xml"/><Relationship Id="rId1" Type="http://schemas.openxmlformats.org/officeDocument/2006/relationships/vmlDrawing" Target="../drawings/vmlDrawing55.vml"/><Relationship Id="rId5" Type="http://schemas.openxmlformats.org/officeDocument/2006/relationships/image" Target="../media/image60.emf"/><Relationship Id="rId4" Type="http://schemas.openxmlformats.org/officeDocument/2006/relationships/oleObject" Target="../embeddings/oleObject63.bin"/></Relationships>
</file>

<file path=ppt/slides/_rels/slide111.xml.rels><?xml version="1.0" encoding="UTF-8" standalone="yes"?>
<Relationships xmlns="http://schemas.openxmlformats.org/package/2006/relationships"><Relationship Id="rId3" Type="http://schemas.openxmlformats.org/officeDocument/2006/relationships/notesSlide" Target="../notesSlides/notesSlide111.xml"/><Relationship Id="rId2" Type="http://schemas.openxmlformats.org/officeDocument/2006/relationships/slideLayout" Target="../slideLayouts/slideLayout5.xml"/><Relationship Id="rId1" Type="http://schemas.openxmlformats.org/officeDocument/2006/relationships/vmlDrawing" Target="../drawings/vmlDrawing56.vml"/><Relationship Id="rId5" Type="http://schemas.openxmlformats.org/officeDocument/2006/relationships/image" Target="../media/image61.emf"/><Relationship Id="rId4" Type="http://schemas.openxmlformats.org/officeDocument/2006/relationships/oleObject" Target="../embeddings/oleObject64.bin"/></Relationships>
</file>

<file path=ppt/slides/_rels/slide112.xml.rels><?xml version="1.0" encoding="UTF-8" standalone="yes"?>
<Relationships xmlns="http://schemas.openxmlformats.org/package/2006/relationships"><Relationship Id="rId3" Type="http://schemas.openxmlformats.org/officeDocument/2006/relationships/notesSlide" Target="../notesSlides/notesSlide112.xml"/><Relationship Id="rId2" Type="http://schemas.openxmlformats.org/officeDocument/2006/relationships/slideLayout" Target="../slideLayouts/slideLayout2.xml"/><Relationship Id="rId1" Type="http://schemas.openxmlformats.org/officeDocument/2006/relationships/vmlDrawing" Target="../drawings/vmlDrawing57.vml"/><Relationship Id="rId5" Type="http://schemas.openxmlformats.org/officeDocument/2006/relationships/image" Target="../media/image60.emf"/><Relationship Id="rId4" Type="http://schemas.openxmlformats.org/officeDocument/2006/relationships/oleObject" Target="../embeddings/oleObject65.bin"/></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113.xml"/><Relationship Id="rId2" Type="http://schemas.openxmlformats.org/officeDocument/2006/relationships/slideLayout" Target="../slideLayouts/slideLayout2.xml"/><Relationship Id="rId1" Type="http://schemas.openxmlformats.org/officeDocument/2006/relationships/vmlDrawing" Target="../drawings/vmlDrawing58.vml"/><Relationship Id="rId5" Type="http://schemas.openxmlformats.org/officeDocument/2006/relationships/image" Target="../media/image60.emf"/><Relationship Id="rId4" Type="http://schemas.openxmlformats.org/officeDocument/2006/relationships/oleObject" Target="../embeddings/oleObject66.bin"/></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vmlDrawing" Target="../drawings/vmlDrawing7.vml"/><Relationship Id="rId5" Type="http://schemas.openxmlformats.org/officeDocument/2006/relationships/image" Target="../media/image18.emf"/><Relationship Id="rId4" Type="http://schemas.openxmlformats.org/officeDocument/2006/relationships/oleObject" Target="../embeddings/oleObject9.bin"/></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notesSlide" Target="../notesSlides/notesSlide124.xml"/><Relationship Id="rId2" Type="http://schemas.openxmlformats.org/officeDocument/2006/relationships/slideLayout" Target="../slideLayouts/slideLayout2.xml"/><Relationship Id="rId1" Type="http://schemas.openxmlformats.org/officeDocument/2006/relationships/vmlDrawing" Target="../drawings/vmlDrawing59.vml"/><Relationship Id="rId5" Type="http://schemas.openxmlformats.org/officeDocument/2006/relationships/image" Target="../media/image62.emf"/><Relationship Id="rId4" Type="http://schemas.openxmlformats.org/officeDocument/2006/relationships/oleObject" Target="../embeddings/oleObject67.bin"/></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3" Type="http://schemas.openxmlformats.org/officeDocument/2006/relationships/notesSlide" Target="../notesSlides/notesSlide126.xml"/><Relationship Id="rId2" Type="http://schemas.openxmlformats.org/officeDocument/2006/relationships/slideLayout" Target="../slideLayouts/slideLayout2.xml"/><Relationship Id="rId1" Type="http://schemas.openxmlformats.org/officeDocument/2006/relationships/vmlDrawing" Target="../drawings/vmlDrawing60.vml"/><Relationship Id="rId5" Type="http://schemas.openxmlformats.org/officeDocument/2006/relationships/image" Target="../media/image60.emf"/><Relationship Id="rId4" Type="http://schemas.openxmlformats.org/officeDocument/2006/relationships/oleObject" Target="../embeddings/oleObject68.bin"/></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5.xml"/></Relationships>
</file>

<file path=ppt/slides/_rels/slide128.xml.rels><?xml version="1.0" encoding="UTF-8" standalone="yes"?>
<Relationships xmlns="http://schemas.openxmlformats.org/package/2006/relationships"><Relationship Id="rId3" Type="http://schemas.openxmlformats.org/officeDocument/2006/relationships/notesSlide" Target="../notesSlides/notesSlide128.xml"/><Relationship Id="rId2" Type="http://schemas.openxmlformats.org/officeDocument/2006/relationships/slideLayout" Target="../slideLayouts/slideLayout2.xml"/><Relationship Id="rId1" Type="http://schemas.openxmlformats.org/officeDocument/2006/relationships/vmlDrawing" Target="../drawings/vmlDrawing61.vml"/><Relationship Id="rId5" Type="http://schemas.openxmlformats.org/officeDocument/2006/relationships/image" Target="../media/image60.emf"/><Relationship Id="rId4" Type="http://schemas.openxmlformats.org/officeDocument/2006/relationships/oleObject" Target="../embeddings/oleObject69.bin"/></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vmlDrawing" Target="../drawings/vmlDrawing8.vml"/><Relationship Id="rId5" Type="http://schemas.openxmlformats.org/officeDocument/2006/relationships/image" Target="../media/image19.emf"/><Relationship Id="rId4" Type="http://schemas.openxmlformats.org/officeDocument/2006/relationships/oleObject" Target="../embeddings/oleObject10.bin"/></Relationships>
</file>

<file path=ppt/slides/_rels/slide130.xml.rels><?xml version="1.0" encoding="UTF-8" standalone="yes"?>
<Relationships xmlns="http://schemas.openxmlformats.org/package/2006/relationships"><Relationship Id="rId3" Type="http://schemas.openxmlformats.org/officeDocument/2006/relationships/notesSlide" Target="../notesSlides/notesSlide130.xml"/><Relationship Id="rId2" Type="http://schemas.openxmlformats.org/officeDocument/2006/relationships/slideLayout" Target="../slideLayouts/slideLayout2.xml"/><Relationship Id="rId1" Type="http://schemas.openxmlformats.org/officeDocument/2006/relationships/vmlDrawing" Target="../drawings/vmlDrawing62.vml"/><Relationship Id="rId5" Type="http://schemas.openxmlformats.org/officeDocument/2006/relationships/image" Target="../media/image63.emf"/><Relationship Id="rId4" Type="http://schemas.openxmlformats.org/officeDocument/2006/relationships/oleObject" Target="../embeddings/oleObject70.bin"/></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5.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5.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vmlDrawing" Target="../drawings/vmlDrawing9.vml"/><Relationship Id="rId5" Type="http://schemas.openxmlformats.org/officeDocument/2006/relationships/image" Target="../media/image19.emf"/><Relationship Id="rId4" Type="http://schemas.openxmlformats.org/officeDocument/2006/relationships/oleObject" Target="../embeddings/oleObject11.bin"/></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notesSlide" Target="../notesSlides/notesSlide142.xml"/><Relationship Id="rId2" Type="http://schemas.openxmlformats.org/officeDocument/2006/relationships/slideLayout" Target="../slideLayouts/slideLayout5.xml"/><Relationship Id="rId1" Type="http://schemas.openxmlformats.org/officeDocument/2006/relationships/vmlDrawing" Target="../drawings/vmlDrawing63.vml"/><Relationship Id="rId5" Type="http://schemas.openxmlformats.org/officeDocument/2006/relationships/image" Target="../media/image64.emf"/><Relationship Id="rId4" Type="http://schemas.openxmlformats.org/officeDocument/2006/relationships/oleObject" Target="../embeddings/oleObject71.bin"/></Relationships>
</file>

<file path=ppt/slides/_rels/slide143.xml.rels><?xml version="1.0" encoding="UTF-8" standalone="yes"?>
<Relationships xmlns="http://schemas.openxmlformats.org/package/2006/relationships"><Relationship Id="rId3" Type="http://schemas.openxmlformats.org/officeDocument/2006/relationships/notesSlide" Target="../notesSlides/notesSlide143.xml"/><Relationship Id="rId2" Type="http://schemas.openxmlformats.org/officeDocument/2006/relationships/slideLayout" Target="../slideLayouts/slideLayout5.xml"/><Relationship Id="rId1" Type="http://schemas.openxmlformats.org/officeDocument/2006/relationships/vmlDrawing" Target="../drawings/vmlDrawing64.vml"/><Relationship Id="rId5" Type="http://schemas.openxmlformats.org/officeDocument/2006/relationships/image" Target="../media/image65.emf"/><Relationship Id="rId4" Type="http://schemas.openxmlformats.org/officeDocument/2006/relationships/oleObject" Target="../embeddings/oleObject72.bin"/></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5.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5.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5.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vmlDrawing" Target="../drawings/vmlDrawing10.vml"/><Relationship Id="rId5" Type="http://schemas.openxmlformats.org/officeDocument/2006/relationships/image" Target="../media/image19.emf"/><Relationship Id="rId4" Type="http://schemas.openxmlformats.org/officeDocument/2006/relationships/oleObject" Target="../embeddings/oleObject12.bin"/></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5.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5.xml"/></Relationships>
</file>

<file path=ppt/slides/_rels/slide154.xml.rels><?xml version="1.0" encoding="UTF-8" standalone="yes"?>
<Relationships xmlns="http://schemas.openxmlformats.org/package/2006/relationships"><Relationship Id="rId3" Type="http://schemas.openxmlformats.org/officeDocument/2006/relationships/notesSlide" Target="../notesSlides/notesSlide154.xml"/><Relationship Id="rId2" Type="http://schemas.openxmlformats.org/officeDocument/2006/relationships/slideLayout" Target="../slideLayouts/slideLayout6.xml"/><Relationship Id="rId1" Type="http://schemas.openxmlformats.org/officeDocument/2006/relationships/vmlDrawing" Target="../drawings/vmlDrawing65.vml"/><Relationship Id="rId5" Type="http://schemas.openxmlformats.org/officeDocument/2006/relationships/image" Target="../media/image66.emf"/><Relationship Id="rId4" Type="http://schemas.openxmlformats.org/officeDocument/2006/relationships/oleObject" Target="../embeddings/oleObject73.bin"/></Relationships>
</file>

<file path=ppt/slides/_rels/slide155.xml.rels><?xml version="1.0" encoding="UTF-8" standalone="yes"?>
<Relationships xmlns="http://schemas.openxmlformats.org/package/2006/relationships"><Relationship Id="rId3" Type="http://schemas.openxmlformats.org/officeDocument/2006/relationships/notesSlide" Target="../notesSlides/notesSlide155.xml"/><Relationship Id="rId2" Type="http://schemas.openxmlformats.org/officeDocument/2006/relationships/slideLayout" Target="../slideLayouts/slideLayout5.xml"/><Relationship Id="rId1" Type="http://schemas.openxmlformats.org/officeDocument/2006/relationships/vmlDrawing" Target="../drawings/vmlDrawing66.vml"/><Relationship Id="rId5" Type="http://schemas.openxmlformats.org/officeDocument/2006/relationships/image" Target="../media/image67.emf"/><Relationship Id="rId4" Type="http://schemas.openxmlformats.org/officeDocument/2006/relationships/oleObject" Target="../embeddings/oleObject74.bin"/></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vmlDrawing" Target="../drawings/vmlDrawing11.vml"/><Relationship Id="rId5" Type="http://schemas.openxmlformats.org/officeDocument/2006/relationships/image" Target="../media/image19.emf"/><Relationship Id="rId4" Type="http://schemas.openxmlformats.org/officeDocument/2006/relationships/oleObject" Target="../embeddings/oleObject13.bin"/></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notesSlide" Target="../notesSlides/notesSlide161.xml"/><Relationship Id="rId1" Type="http://schemas.openxmlformats.org/officeDocument/2006/relationships/slideLayout" Target="../slideLayouts/slideLayout5.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notesSlide" Target="../notesSlides/notesSlide164.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notesSlide" Target="../notesSlides/notesSlide166.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vmlDrawing" Target="../drawings/vmlDrawing12.vml"/><Relationship Id="rId5" Type="http://schemas.openxmlformats.org/officeDocument/2006/relationships/image" Target="../media/image19.emf"/><Relationship Id="rId4" Type="http://schemas.openxmlformats.org/officeDocument/2006/relationships/oleObject" Target="../embeddings/oleObject14.bin"/></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3" Type="http://schemas.openxmlformats.org/officeDocument/2006/relationships/image" Target="../media/image71.png"/><Relationship Id="rId2" Type="http://schemas.openxmlformats.org/officeDocument/2006/relationships/notesSlide" Target="../notesSlides/notesSlide174.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80.xml.rels><?xml version="1.0" encoding="UTF-8" standalone="yes"?>
<Relationships xmlns="http://schemas.openxmlformats.org/package/2006/relationships"><Relationship Id="rId3" Type="http://schemas.openxmlformats.org/officeDocument/2006/relationships/notesSlide" Target="../notesSlides/notesSlide180.xml"/><Relationship Id="rId2" Type="http://schemas.openxmlformats.org/officeDocument/2006/relationships/slideLayout" Target="../slideLayouts/slideLayout5.xml"/><Relationship Id="rId1" Type="http://schemas.openxmlformats.org/officeDocument/2006/relationships/vmlDrawing" Target="../drawings/vmlDrawing67.vml"/><Relationship Id="rId5" Type="http://schemas.openxmlformats.org/officeDocument/2006/relationships/image" Target="../media/image72.emf"/><Relationship Id="rId4" Type="http://schemas.openxmlformats.org/officeDocument/2006/relationships/oleObject" Target="../embeddings/oleObject75.bin"/></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3" Type="http://schemas.openxmlformats.org/officeDocument/2006/relationships/notesSlide" Target="../notesSlides/notesSlide185.xml"/><Relationship Id="rId2" Type="http://schemas.openxmlformats.org/officeDocument/2006/relationships/slideLayout" Target="../slideLayouts/slideLayout5.xml"/><Relationship Id="rId1" Type="http://schemas.openxmlformats.org/officeDocument/2006/relationships/vmlDrawing" Target="../drawings/vmlDrawing68.vml"/><Relationship Id="rId5" Type="http://schemas.openxmlformats.org/officeDocument/2006/relationships/image" Target="../media/image73.emf"/><Relationship Id="rId4" Type="http://schemas.openxmlformats.org/officeDocument/2006/relationships/oleObject" Target="../embeddings/oleObject76.bin"/></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3" Type="http://schemas.openxmlformats.org/officeDocument/2006/relationships/notesSlide" Target="../notesSlides/notesSlide187.xml"/><Relationship Id="rId2" Type="http://schemas.openxmlformats.org/officeDocument/2006/relationships/slideLayout" Target="../slideLayouts/slideLayout2.xml"/><Relationship Id="rId1" Type="http://schemas.openxmlformats.org/officeDocument/2006/relationships/vmlDrawing" Target="../drawings/vmlDrawing69.vml"/><Relationship Id="rId5" Type="http://schemas.openxmlformats.org/officeDocument/2006/relationships/image" Target="../media/image74.emf"/><Relationship Id="rId4" Type="http://schemas.openxmlformats.org/officeDocument/2006/relationships/oleObject" Target="../embeddings/oleObject77.bin"/></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vmlDrawing" Target="../drawings/vmlDrawing13.vml"/><Relationship Id="rId5" Type="http://schemas.openxmlformats.org/officeDocument/2006/relationships/image" Target="../media/image19.emf"/><Relationship Id="rId4" Type="http://schemas.openxmlformats.org/officeDocument/2006/relationships/oleObject" Target="../embeddings/oleObject15.bin"/></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notesSlide" Target="../notesSlides/notesSlide193.xml"/><Relationship Id="rId1" Type="http://schemas.openxmlformats.org/officeDocument/2006/relationships/slideLayout" Target="../slideLayouts/slideLayout2.xml"/><Relationship Id="rId4" Type="http://schemas.openxmlformats.org/officeDocument/2006/relationships/image" Target="../media/image76.png"/></Relationships>
</file>

<file path=ppt/slides/_rels/slide194.xml.rels><?xml version="1.0" encoding="UTF-8" standalone="yes"?>
<Relationships xmlns="http://schemas.openxmlformats.org/package/2006/relationships"><Relationship Id="rId3" Type="http://schemas.openxmlformats.org/officeDocument/2006/relationships/notesSlide" Target="../notesSlides/notesSlide194.xml"/><Relationship Id="rId7" Type="http://schemas.openxmlformats.org/officeDocument/2006/relationships/image" Target="../media/image78.emf"/><Relationship Id="rId2" Type="http://schemas.openxmlformats.org/officeDocument/2006/relationships/slideLayout" Target="../slideLayouts/slideLayout7.xml"/><Relationship Id="rId1" Type="http://schemas.openxmlformats.org/officeDocument/2006/relationships/vmlDrawing" Target="../drawings/vmlDrawing70.vml"/><Relationship Id="rId6" Type="http://schemas.openxmlformats.org/officeDocument/2006/relationships/oleObject" Target="../embeddings/oleObject79.bin"/><Relationship Id="rId5" Type="http://schemas.openxmlformats.org/officeDocument/2006/relationships/image" Target="../media/image77.emf"/><Relationship Id="rId4" Type="http://schemas.openxmlformats.org/officeDocument/2006/relationships/oleObject" Target="../embeddings/oleObject78.bin"/></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3" Type="http://schemas.openxmlformats.org/officeDocument/2006/relationships/notesSlide" Target="../notesSlides/notesSlide196.xml"/><Relationship Id="rId2" Type="http://schemas.openxmlformats.org/officeDocument/2006/relationships/slideLayout" Target="../slideLayouts/slideLayout2.xml"/><Relationship Id="rId1" Type="http://schemas.openxmlformats.org/officeDocument/2006/relationships/vmlDrawing" Target="../drawings/vmlDrawing71.vml"/><Relationship Id="rId5" Type="http://schemas.openxmlformats.org/officeDocument/2006/relationships/image" Target="../media/image79.emf"/><Relationship Id="rId4" Type="http://schemas.openxmlformats.org/officeDocument/2006/relationships/oleObject" Target="../embeddings/oleObject80.bin"/></Relationships>
</file>

<file path=ppt/slides/_rels/slide197.xml.rels><?xml version="1.0" encoding="UTF-8" standalone="yes"?>
<Relationships xmlns="http://schemas.openxmlformats.org/package/2006/relationships"><Relationship Id="rId3" Type="http://schemas.openxmlformats.org/officeDocument/2006/relationships/notesSlide" Target="../notesSlides/notesSlide197.xml"/><Relationship Id="rId2" Type="http://schemas.openxmlformats.org/officeDocument/2006/relationships/slideLayout" Target="../slideLayouts/slideLayout2.xml"/><Relationship Id="rId1" Type="http://schemas.openxmlformats.org/officeDocument/2006/relationships/vmlDrawing" Target="../drawings/vmlDrawing72.vml"/><Relationship Id="rId6" Type="http://schemas.openxmlformats.org/officeDocument/2006/relationships/image" Target="../media/image80.emf"/><Relationship Id="rId5" Type="http://schemas.openxmlformats.org/officeDocument/2006/relationships/oleObject" Target="../embeddings/oleObject81.bin"/><Relationship Id="rId4" Type="http://schemas.openxmlformats.org/officeDocument/2006/relationships/image" Target="../media/image81.png"/></Relationships>
</file>

<file path=ppt/slides/_rels/slide198.xml.rels><?xml version="1.0" encoding="UTF-8" standalone="yes"?>
<Relationships xmlns="http://schemas.openxmlformats.org/package/2006/relationships"><Relationship Id="rId3" Type="http://schemas.openxmlformats.org/officeDocument/2006/relationships/notesSlide" Target="../notesSlides/notesSlide198.xml"/><Relationship Id="rId2" Type="http://schemas.openxmlformats.org/officeDocument/2006/relationships/slideLayout" Target="../slideLayouts/slideLayout2.xml"/><Relationship Id="rId1" Type="http://schemas.openxmlformats.org/officeDocument/2006/relationships/vmlDrawing" Target="../drawings/vmlDrawing73.vml"/><Relationship Id="rId5" Type="http://schemas.openxmlformats.org/officeDocument/2006/relationships/image" Target="../media/image82.emf"/><Relationship Id="rId4" Type="http://schemas.openxmlformats.org/officeDocument/2006/relationships/oleObject" Target="../embeddings/oleObject82.bin"/></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vmlDrawing" Target="../drawings/vmlDrawing14.vml"/><Relationship Id="rId5" Type="http://schemas.openxmlformats.org/officeDocument/2006/relationships/image" Target="../media/image20.emf"/><Relationship Id="rId4" Type="http://schemas.openxmlformats.org/officeDocument/2006/relationships/oleObject" Target="../embeddings/oleObject16.bin"/></Relationships>
</file>

<file path=ppt/slides/_rels/slide200.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notesSlide" Target="../notesSlides/notesSlide200.xml"/><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vmlDrawing" Target="../drawings/vmlDrawing15.vml"/><Relationship Id="rId5" Type="http://schemas.openxmlformats.org/officeDocument/2006/relationships/image" Target="../media/image20.emf"/><Relationship Id="rId4" Type="http://schemas.openxmlformats.org/officeDocument/2006/relationships/oleObject" Target="../embeddings/oleObject17.bin"/></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vmlDrawing" Target="../drawings/vmlDrawing16.vml"/><Relationship Id="rId5" Type="http://schemas.openxmlformats.org/officeDocument/2006/relationships/image" Target="../media/image20.emf"/><Relationship Id="rId4" Type="http://schemas.openxmlformats.org/officeDocument/2006/relationships/oleObject" Target="../embeddings/oleObject18.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vmlDrawing" Target="../drawings/vmlDrawing17.vml"/><Relationship Id="rId5" Type="http://schemas.openxmlformats.org/officeDocument/2006/relationships/image" Target="../media/image20.emf"/><Relationship Id="rId4" Type="http://schemas.openxmlformats.org/officeDocument/2006/relationships/oleObject" Target="../embeddings/oleObject19.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vmlDrawing" Target="../drawings/vmlDrawing18.vml"/><Relationship Id="rId5" Type="http://schemas.openxmlformats.org/officeDocument/2006/relationships/image" Target="../media/image20.emf"/><Relationship Id="rId4" Type="http://schemas.openxmlformats.org/officeDocument/2006/relationships/oleObject" Target="../embeddings/oleObject20.bin"/></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7" Type="http://schemas.openxmlformats.org/officeDocument/2006/relationships/image" Target="../media/image22.png"/><Relationship Id="rId2" Type="http://schemas.openxmlformats.org/officeDocument/2006/relationships/slideLayout" Target="../slideLayouts/slideLayout5.xml"/><Relationship Id="rId1" Type="http://schemas.openxmlformats.org/officeDocument/2006/relationships/vmlDrawing" Target="../drawings/vmlDrawing19.vml"/><Relationship Id="rId6" Type="http://schemas.openxmlformats.org/officeDocument/2006/relationships/image" Target="../media/image21.png"/><Relationship Id="rId5" Type="http://schemas.openxmlformats.org/officeDocument/2006/relationships/image" Target="../media/image20.emf"/><Relationship Id="rId4" Type="http://schemas.openxmlformats.org/officeDocument/2006/relationships/oleObject" Target="../embeddings/oleObject21.bin"/></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xml"/><Relationship Id="rId1" Type="http://schemas.openxmlformats.org/officeDocument/2006/relationships/vmlDrawing" Target="../drawings/vmlDrawing20.vml"/><Relationship Id="rId5" Type="http://schemas.openxmlformats.org/officeDocument/2006/relationships/image" Target="../media/image20.emf"/><Relationship Id="rId4" Type="http://schemas.openxmlformats.org/officeDocument/2006/relationships/oleObject" Target="../embeddings/oleObject22.bin"/></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7" Type="http://schemas.openxmlformats.org/officeDocument/2006/relationships/image" Target="../media/image23.emf"/><Relationship Id="rId2" Type="http://schemas.openxmlformats.org/officeDocument/2006/relationships/slideLayout" Target="../slideLayouts/slideLayout5.xml"/><Relationship Id="rId1" Type="http://schemas.openxmlformats.org/officeDocument/2006/relationships/vmlDrawing" Target="../drawings/vmlDrawing21.vml"/><Relationship Id="rId6" Type="http://schemas.openxmlformats.org/officeDocument/2006/relationships/oleObject" Target="../embeddings/oleObject24.bin"/><Relationship Id="rId5" Type="http://schemas.openxmlformats.org/officeDocument/2006/relationships/image" Target="../media/image20.emf"/><Relationship Id="rId4" Type="http://schemas.openxmlformats.org/officeDocument/2006/relationships/oleObject" Target="../embeddings/oleObject23.bin"/></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notesSlide" Target="../notesSlides/notesSlide29.xml"/><Relationship Id="rId7" Type="http://schemas.openxmlformats.org/officeDocument/2006/relationships/image" Target="../media/image26.png"/><Relationship Id="rId2" Type="http://schemas.openxmlformats.org/officeDocument/2006/relationships/slideLayout" Target="../slideLayouts/slideLayout5.xml"/><Relationship Id="rId1" Type="http://schemas.openxmlformats.org/officeDocument/2006/relationships/vmlDrawing" Target="../drawings/vmlDrawing22.vml"/><Relationship Id="rId6" Type="http://schemas.openxmlformats.org/officeDocument/2006/relationships/image" Target="../media/image25.png"/><Relationship Id="rId5" Type="http://schemas.openxmlformats.org/officeDocument/2006/relationships/image" Target="../media/image24.emf"/><Relationship Id="rId4" Type="http://schemas.openxmlformats.org/officeDocument/2006/relationships/oleObject" Target="../embeddings/oleObject25.bin"/><Relationship Id="rId9" Type="http://schemas.openxmlformats.org/officeDocument/2006/relationships/image" Target="../media/image2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5.xml"/><Relationship Id="rId1" Type="http://schemas.openxmlformats.org/officeDocument/2006/relationships/vmlDrawing" Target="../drawings/vmlDrawing23.vml"/><Relationship Id="rId5" Type="http://schemas.openxmlformats.org/officeDocument/2006/relationships/image" Target="../media/image29.emf"/><Relationship Id="rId4" Type="http://schemas.openxmlformats.org/officeDocument/2006/relationships/oleObject" Target="../embeddings/oleObject26.bin"/></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5.xml"/><Relationship Id="rId1" Type="http://schemas.openxmlformats.org/officeDocument/2006/relationships/vmlDrawing" Target="../drawings/vmlDrawing24.vml"/><Relationship Id="rId5" Type="http://schemas.openxmlformats.org/officeDocument/2006/relationships/image" Target="../media/image30.emf"/><Relationship Id="rId4" Type="http://schemas.openxmlformats.org/officeDocument/2006/relationships/oleObject" Target="../embeddings/oleObject27.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0.emf"/><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9.emf"/><Relationship Id="rId4" Type="http://schemas.openxmlformats.org/officeDocument/2006/relationships/oleObject" Target="../embeddings/oleObject1.bin"/></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5.xml"/><Relationship Id="rId1" Type="http://schemas.openxmlformats.org/officeDocument/2006/relationships/vmlDrawing" Target="../drawings/vmlDrawing25.vml"/><Relationship Id="rId5" Type="http://schemas.openxmlformats.org/officeDocument/2006/relationships/image" Target="../media/image31.emf"/><Relationship Id="rId4" Type="http://schemas.openxmlformats.org/officeDocument/2006/relationships/oleObject" Target="../embeddings/oleObject28.bin"/></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audio" Target="../media/audio1.bin"/><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5.xml"/><Relationship Id="rId1" Type="http://schemas.openxmlformats.org/officeDocument/2006/relationships/vmlDrawing" Target="../drawings/vmlDrawing26.vml"/><Relationship Id="rId5" Type="http://schemas.openxmlformats.org/officeDocument/2006/relationships/image" Target="../media/image32.emf"/><Relationship Id="rId4" Type="http://schemas.openxmlformats.org/officeDocument/2006/relationships/oleObject" Target="../embeddings/oleObject29.bin"/></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5.xml"/><Relationship Id="rId1" Type="http://schemas.openxmlformats.org/officeDocument/2006/relationships/vmlDrawing" Target="../drawings/vmlDrawing27.vml"/><Relationship Id="rId5" Type="http://schemas.openxmlformats.org/officeDocument/2006/relationships/image" Target="../media/image33.emf"/><Relationship Id="rId4" Type="http://schemas.openxmlformats.org/officeDocument/2006/relationships/oleObject" Target="../embeddings/oleObject30.bin"/></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5.xml"/><Relationship Id="rId1" Type="http://schemas.openxmlformats.org/officeDocument/2006/relationships/vmlDrawing" Target="../drawings/vmlDrawing28.vml"/><Relationship Id="rId5" Type="http://schemas.openxmlformats.org/officeDocument/2006/relationships/image" Target="../media/image34.emf"/><Relationship Id="rId4" Type="http://schemas.openxmlformats.org/officeDocument/2006/relationships/oleObject" Target="../embeddings/oleObject31.bin"/></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xml"/><Relationship Id="rId1" Type="http://schemas.openxmlformats.org/officeDocument/2006/relationships/vmlDrawing" Target="../drawings/vmlDrawing29.vml"/><Relationship Id="rId5" Type="http://schemas.openxmlformats.org/officeDocument/2006/relationships/image" Target="../media/image35.emf"/><Relationship Id="rId4" Type="http://schemas.openxmlformats.org/officeDocument/2006/relationships/oleObject" Target="../embeddings/oleObject32.bin"/></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vmlDrawing" Target="../drawings/vmlDrawing30.vml"/><Relationship Id="rId5" Type="http://schemas.openxmlformats.org/officeDocument/2006/relationships/image" Target="../media/image36.emf"/><Relationship Id="rId4" Type="http://schemas.openxmlformats.org/officeDocument/2006/relationships/oleObject" Target="../embeddings/oleObject33.bin"/></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5.xml"/><Relationship Id="rId1" Type="http://schemas.openxmlformats.org/officeDocument/2006/relationships/vmlDrawing" Target="../drawings/vmlDrawing31.vml"/><Relationship Id="rId5" Type="http://schemas.openxmlformats.org/officeDocument/2006/relationships/image" Target="../media/image37.emf"/><Relationship Id="rId4" Type="http://schemas.openxmlformats.org/officeDocument/2006/relationships/oleObject" Target="../embeddings/oleObject34.bin"/></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5.xml"/><Relationship Id="rId1" Type="http://schemas.openxmlformats.org/officeDocument/2006/relationships/vmlDrawing" Target="../drawings/vmlDrawing32.vml"/><Relationship Id="rId5" Type="http://schemas.openxmlformats.org/officeDocument/2006/relationships/image" Target="../media/image38.emf"/><Relationship Id="rId4" Type="http://schemas.openxmlformats.org/officeDocument/2006/relationships/oleObject" Target="../embeddings/oleObject35.bin"/></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5.xml"/><Relationship Id="rId1" Type="http://schemas.openxmlformats.org/officeDocument/2006/relationships/vmlDrawing" Target="../drawings/vmlDrawing33.vml"/><Relationship Id="rId5" Type="http://schemas.openxmlformats.org/officeDocument/2006/relationships/image" Target="../media/image39.emf"/><Relationship Id="rId4" Type="http://schemas.openxmlformats.org/officeDocument/2006/relationships/oleObject" Target="../embeddings/oleObject36.bin"/></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5.xml"/><Relationship Id="rId1" Type="http://schemas.openxmlformats.org/officeDocument/2006/relationships/vmlDrawing" Target="../drawings/vmlDrawing34.vml"/><Relationship Id="rId5" Type="http://schemas.openxmlformats.org/officeDocument/2006/relationships/image" Target="../media/image40.emf"/><Relationship Id="rId4" Type="http://schemas.openxmlformats.org/officeDocument/2006/relationships/oleObject" Target="../embeddings/oleObject37.bin"/></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2.xml"/><Relationship Id="rId1" Type="http://schemas.openxmlformats.org/officeDocument/2006/relationships/vmlDrawing" Target="../drawings/vmlDrawing35.vml"/><Relationship Id="rId5" Type="http://schemas.openxmlformats.org/officeDocument/2006/relationships/image" Target="../media/image41.emf"/><Relationship Id="rId4" Type="http://schemas.openxmlformats.org/officeDocument/2006/relationships/oleObject" Target="../embeddings/oleObject38.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vmlDrawing" Target="../drawings/vmlDrawing2.vml"/><Relationship Id="rId5" Type="http://schemas.openxmlformats.org/officeDocument/2006/relationships/image" Target="../media/image12.emf"/><Relationship Id="rId4" Type="http://schemas.openxmlformats.org/officeDocument/2006/relationships/oleObject" Target="../embeddings/oleObject3.bin"/></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2.xml"/><Relationship Id="rId1" Type="http://schemas.openxmlformats.org/officeDocument/2006/relationships/vmlDrawing" Target="../drawings/vmlDrawing36.vml"/><Relationship Id="rId5" Type="http://schemas.openxmlformats.org/officeDocument/2006/relationships/image" Target="../media/image42.emf"/><Relationship Id="rId4" Type="http://schemas.openxmlformats.org/officeDocument/2006/relationships/oleObject" Target="../embeddings/oleObject39.bin"/></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2.xml"/><Relationship Id="rId1" Type="http://schemas.openxmlformats.org/officeDocument/2006/relationships/vmlDrawing" Target="../drawings/vmlDrawing37.vml"/><Relationship Id="rId5" Type="http://schemas.openxmlformats.org/officeDocument/2006/relationships/image" Target="../media/image43.emf"/><Relationship Id="rId4" Type="http://schemas.openxmlformats.org/officeDocument/2006/relationships/oleObject" Target="../embeddings/oleObject40.bin"/></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2.xml"/><Relationship Id="rId1" Type="http://schemas.openxmlformats.org/officeDocument/2006/relationships/vmlDrawing" Target="../drawings/vmlDrawing38.vml"/><Relationship Id="rId5" Type="http://schemas.openxmlformats.org/officeDocument/2006/relationships/image" Target="../media/image44.emf"/><Relationship Id="rId4" Type="http://schemas.openxmlformats.org/officeDocument/2006/relationships/oleObject" Target="../embeddings/oleObject41.bin"/></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2.xml"/><Relationship Id="rId1" Type="http://schemas.openxmlformats.org/officeDocument/2006/relationships/vmlDrawing" Target="../drawings/vmlDrawing39.vml"/><Relationship Id="rId5" Type="http://schemas.openxmlformats.org/officeDocument/2006/relationships/image" Target="../media/image45.emf"/><Relationship Id="rId4" Type="http://schemas.openxmlformats.org/officeDocument/2006/relationships/oleObject" Target="../embeddings/oleObject42.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vmlDrawing" Target="../drawings/vmlDrawing3.vml"/><Relationship Id="rId5" Type="http://schemas.openxmlformats.org/officeDocument/2006/relationships/image" Target="../media/image13.emf"/><Relationship Id="rId4" Type="http://schemas.openxmlformats.org/officeDocument/2006/relationships/oleObject" Target="../embeddings/oleObject4.bin"/></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71.xml"/><Relationship Id="rId2" Type="http://schemas.openxmlformats.org/officeDocument/2006/relationships/slideLayout" Target="../slideLayouts/slideLayout2.xml"/><Relationship Id="rId1" Type="http://schemas.openxmlformats.org/officeDocument/2006/relationships/vmlDrawing" Target="../drawings/vmlDrawing40.vml"/><Relationship Id="rId5" Type="http://schemas.openxmlformats.org/officeDocument/2006/relationships/image" Target="../media/image46.emf"/><Relationship Id="rId4" Type="http://schemas.openxmlformats.org/officeDocument/2006/relationships/oleObject" Target="../embeddings/oleObject43.bin"/></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notesSlide" Target="../notesSlides/notesSlide73.xml"/><Relationship Id="rId2" Type="http://schemas.openxmlformats.org/officeDocument/2006/relationships/slideLayout" Target="../slideLayouts/slideLayout2.xml"/><Relationship Id="rId1" Type="http://schemas.openxmlformats.org/officeDocument/2006/relationships/vmlDrawing" Target="../drawings/vmlDrawing41.vml"/><Relationship Id="rId5" Type="http://schemas.openxmlformats.org/officeDocument/2006/relationships/image" Target="../media/image47.emf"/><Relationship Id="rId4" Type="http://schemas.openxmlformats.org/officeDocument/2006/relationships/oleObject" Target="../embeddings/oleObject44.bin"/></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15.emf"/><Relationship Id="rId2" Type="http://schemas.openxmlformats.org/officeDocument/2006/relationships/slideLayout" Target="../slideLayouts/slideLayout5.xml"/><Relationship Id="rId1" Type="http://schemas.openxmlformats.org/officeDocument/2006/relationships/vmlDrawing" Target="../drawings/vmlDrawing4.vml"/><Relationship Id="rId6" Type="http://schemas.openxmlformats.org/officeDocument/2006/relationships/oleObject" Target="../embeddings/oleObject6.bin"/><Relationship Id="rId5" Type="http://schemas.openxmlformats.org/officeDocument/2006/relationships/image" Target="../media/image14.emf"/><Relationship Id="rId4" Type="http://schemas.openxmlformats.org/officeDocument/2006/relationships/oleObject" Target="../embeddings/oleObject5.bin"/></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5.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84.xml"/><Relationship Id="rId2" Type="http://schemas.openxmlformats.org/officeDocument/2006/relationships/slideLayout" Target="../slideLayouts/slideLayout2.xml"/><Relationship Id="rId1" Type="http://schemas.openxmlformats.org/officeDocument/2006/relationships/vmlDrawing" Target="../drawings/vmlDrawing42.vml"/><Relationship Id="rId5" Type="http://schemas.openxmlformats.org/officeDocument/2006/relationships/image" Target="../media/image48.emf"/><Relationship Id="rId4" Type="http://schemas.openxmlformats.org/officeDocument/2006/relationships/oleObject" Target="../embeddings/oleObject45.bin"/></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2.xml"/><Relationship Id="rId1" Type="http://schemas.openxmlformats.org/officeDocument/2006/relationships/vmlDrawing" Target="../drawings/vmlDrawing43.vml"/><Relationship Id="rId5" Type="http://schemas.openxmlformats.org/officeDocument/2006/relationships/image" Target="../media/image49.emf"/><Relationship Id="rId4" Type="http://schemas.openxmlformats.org/officeDocument/2006/relationships/oleObject" Target="../embeddings/oleObject46.bin"/></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2.xml"/><Relationship Id="rId1" Type="http://schemas.openxmlformats.org/officeDocument/2006/relationships/vmlDrawing" Target="../drawings/vmlDrawing44.vml"/><Relationship Id="rId5" Type="http://schemas.openxmlformats.org/officeDocument/2006/relationships/image" Target="../media/image49.emf"/><Relationship Id="rId4" Type="http://schemas.openxmlformats.org/officeDocument/2006/relationships/oleObject" Target="../embeddings/oleObject47.bin"/></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vmlDrawing" Target="../drawings/vmlDrawing5.vml"/><Relationship Id="rId5" Type="http://schemas.openxmlformats.org/officeDocument/2006/relationships/image" Target="../media/image16.emf"/><Relationship Id="rId4" Type="http://schemas.openxmlformats.org/officeDocument/2006/relationships/oleObject" Target="../embeddings/oleObject7.bin"/></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90.xml"/><Relationship Id="rId7" Type="http://schemas.openxmlformats.org/officeDocument/2006/relationships/image" Target="../media/image50.emf"/><Relationship Id="rId2" Type="http://schemas.openxmlformats.org/officeDocument/2006/relationships/slideLayout" Target="../slideLayouts/slideLayout2.xml"/><Relationship Id="rId1" Type="http://schemas.openxmlformats.org/officeDocument/2006/relationships/vmlDrawing" Target="../drawings/vmlDrawing45.vml"/><Relationship Id="rId6" Type="http://schemas.openxmlformats.org/officeDocument/2006/relationships/oleObject" Target="../embeddings/oleObject49.bin"/><Relationship Id="rId5" Type="http://schemas.openxmlformats.org/officeDocument/2006/relationships/image" Target="../media/image49.emf"/><Relationship Id="rId4" Type="http://schemas.openxmlformats.org/officeDocument/2006/relationships/oleObject" Target="../embeddings/oleObject48.bin"/></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91.xml"/><Relationship Id="rId2" Type="http://schemas.openxmlformats.org/officeDocument/2006/relationships/slideLayout" Target="../slideLayouts/slideLayout2.xml"/><Relationship Id="rId1" Type="http://schemas.openxmlformats.org/officeDocument/2006/relationships/vmlDrawing" Target="../drawings/vmlDrawing46.vml"/><Relationship Id="rId5" Type="http://schemas.openxmlformats.org/officeDocument/2006/relationships/image" Target="../media/image49.emf"/><Relationship Id="rId4" Type="http://schemas.openxmlformats.org/officeDocument/2006/relationships/oleObject" Target="../embeddings/oleObject50.bin"/></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92.xml"/><Relationship Id="rId7" Type="http://schemas.openxmlformats.org/officeDocument/2006/relationships/image" Target="../media/image49.emf"/><Relationship Id="rId2" Type="http://schemas.openxmlformats.org/officeDocument/2006/relationships/slideLayout" Target="../slideLayouts/slideLayout5.xml"/><Relationship Id="rId1" Type="http://schemas.openxmlformats.org/officeDocument/2006/relationships/vmlDrawing" Target="../drawings/vmlDrawing47.vml"/><Relationship Id="rId6" Type="http://schemas.openxmlformats.org/officeDocument/2006/relationships/oleObject" Target="../embeddings/oleObject52.bin"/><Relationship Id="rId5" Type="http://schemas.openxmlformats.org/officeDocument/2006/relationships/image" Target="../media/image51.emf"/><Relationship Id="rId4" Type="http://schemas.openxmlformats.org/officeDocument/2006/relationships/oleObject" Target="../embeddings/oleObject51.bin"/></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93.xml"/><Relationship Id="rId7" Type="http://schemas.openxmlformats.org/officeDocument/2006/relationships/image" Target="../media/image49.emf"/><Relationship Id="rId2" Type="http://schemas.openxmlformats.org/officeDocument/2006/relationships/slideLayout" Target="../slideLayouts/slideLayout5.xml"/><Relationship Id="rId1" Type="http://schemas.openxmlformats.org/officeDocument/2006/relationships/vmlDrawing" Target="../drawings/vmlDrawing48.vml"/><Relationship Id="rId6" Type="http://schemas.openxmlformats.org/officeDocument/2006/relationships/oleObject" Target="../embeddings/oleObject54.bin"/><Relationship Id="rId5" Type="http://schemas.openxmlformats.org/officeDocument/2006/relationships/image" Target="../media/image52.emf"/><Relationship Id="rId4" Type="http://schemas.openxmlformats.org/officeDocument/2006/relationships/oleObject" Target="../embeddings/oleObject53.bin"/></Relationships>
</file>

<file path=ppt/slides/_rels/slide94.xml.rels><?xml version="1.0" encoding="UTF-8" standalone="yes"?>
<Relationships xmlns="http://schemas.openxmlformats.org/package/2006/relationships"><Relationship Id="rId8" Type="http://schemas.openxmlformats.org/officeDocument/2006/relationships/oleObject" Target="../embeddings/oleObject57.bin"/><Relationship Id="rId3" Type="http://schemas.openxmlformats.org/officeDocument/2006/relationships/notesSlide" Target="../notesSlides/notesSlide94.xml"/><Relationship Id="rId7" Type="http://schemas.openxmlformats.org/officeDocument/2006/relationships/image" Target="../media/image54.emf"/><Relationship Id="rId2" Type="http://schemas.openxmlformats.org/officeDocument/2006/relationships/slideLayout" Target="../slideLayouts/slideLayout5.xml"/><Relationship Id="rId1" Type="http://schemas.openxmlformats.org/officeDocument/2006/relationships/vmlDrawing" Target="../drawings/vmlDrawing49.vml"/><Relationship Id="rId6" Type="http://schemas.openxmlformats.org/officeDocument/2006/relationships/oleObject" Target="../embeddings/oleObject56.bin"/><Relationship Id="rId5" Type="http://schemas.openxmlformats.org/officeDocument/2006/relationships/image" Target="../media/image53.emf"/><Relationship Id="rId4" Type="http://schemas.openxmlformats.org/officeDocument/2006/relationships/oleObject" Target="../embeddings/oleObject55.bin"/><Relationship Id="rId9" Type="http://schemas.openxmlformats.org/officeDocument/2006/relationships/image" Target="../media/image49.emf"/></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5.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2.xml"/><Relationship Id="rId1" Type="http://schemas.openxmlformats.org/officeDocument/2006/relationships/vmlDrawing" Target="../drawings/vmlDrawing50.vml"/><Relationship Id="rId5" Type="http://schemas.openxmlformats.org/officeDocument/2006/relationships/image" Target="../media/image55.emf"/><Relationship Id="rId4" Type="http://schemas.openxmlformats.org/officeDocument/2006/relationships/oleObject" Target="../embeddings/oleObject58.bin"/></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日期占位符 1">
            <a:extLst>
              <a:ext uri="{FF2B5EF4-FFF2-40B4-BE49-F238E27FC236}">
                <a16:creationId xmlns:a16="http://schemas.microsoft.com/office/drawing/2014/main" id="{FDD5FCD1-1107-4247-996D-82B5D599C83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DC18E57-96E2-F641-838B-76C005F2CFE7}" type="datetime12">
              <a:rPr kumimoji="0" lang="zh-CN" altLang="en-US" sz="1400" smtClean="0"/>
              <a:pPr>
                <a:spcBef>
                  <a:spcPct val="0"/>
                </a:spcBef>
                <a:buClrTx/>
                <a:buSzTx/>
                <a:buFontTx/>
                <a:buNone/>
              </a:pPr>
              <a:t>下午8时26分</a:t>
            </a:fld>
            <a:endParaRPr kumimoji="0" lang="en-US" altLang="zh-CN" sz="1400"/>
          </a:p>
        </p:txBody>
      </p:sp>
      <p:sp>
        <p:nvSpPr>
          <p:cNvPr id="29698" name="Text Box 2">
            <a:extLst>
              <a:ext uri="{FF2B5EF4-FFF2-40B4-BE49-F238E27FC236}">
                <a16:creationId xmlns:a16="http://schemas.microsoft.com/office/drawing/2014/main" id="{9A9237C3-E729-BE4D-8A65-8D597E72BB2E}"/>
              </a:ext>
            </a:extLst>
          </p:cNvPr>
          <p:cNvSpPr txBox="1">
            <a:spLocks noChangeArrowheads="1"/>
          </p:cNvSpPr>
          <p:nvPr/>
        </p:nvSpPr>
        <p:spPr bwMode="auto">
          <a:xfrm>
            <a:off x="323850" y="1308100"/>
            <a:ext cx="8569325" cy="392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0"/>
              </a:spcBef>
              <a:buClrTx/>
              <a:buSzTx/>
              <a:buFontTx/>
              <a:buNone/>
            </a:pPr>
            <a:r>
              <a:rPr lang="zh-CN" altLang="en-US" sz="2800">
                <a:solidFill>
                  <a:schemeClr val="hlink"/>
                </a:solidFill>
                <a:latin typeface="华文中宋" panose="02010600040101010101" pitchFamily="2" charset="-122"/>
                <a:ea typeface="华文中宋" panose="02010600040101010101" pitchFamily="2" charset="-122"/>
              </a:rPr>
              <a:t>指令指针寄存器</a:t>
            </a:r>
            <a:r>
              <a:rPr lang="en-US" altLang="zh-CN" sz="2800">
                <a:solidFill>
                  <a:schemeClr val="hlink"/>
                </a:solidFill>
                <a:latin typeface="华文中宋" panose="02010600040101010101" pitchFamily="2" charset="-122"/>
                <a:ea typeface="华文中宋" panose="02010600040101010101" pitchFamily="2" charset="-122"/>
              </a:rPr>
              <a:t>:</a:t>
            </a:r>
          </a:p>
          <a:p>
            <a:pPr eaLnBrk="1" hangingPunct="1">
              <a:lnSpc>
                <a:spcPct val="110000"/>
              </a:lnSpc>
              <a:spcBef>
                <a:spcPct val="30000"/>
              </a:spcBef>
              <a:spcAft>
                <a:spcPct val="30000"/>
              </a:spcAft>
              <a:buClrTx/>
              <a:buSzTx/>
              <a:buFontTx/>
              <a:buNone/>
            </a:pPr>
            <a:r>
              <a:rPr lang="en-US" altLang="zh-CN" sz="2400">
                <a:latin typeface="华文中宋" panose="02010600040101010101" pitchFamily="2" charset="-122"/>
                <a:ea typeface="华文中宋" panose="02010600040101010101" pitchFamily="2" charset="-122"/>
              </a:rPr>
              <a:t>      IP</a:t>
            </a:r>
            <a:r>
              <a:rPr lang="zh-CN" altLang="en-US" sz="2400">
                <a:latin typeface="华文中宋" panose="02010600040101010101" pitchFamily="2" charset="-122"/>
                <a:ea typeface="华文中宋" panose="02010600040101010101" pitchFamily="2" charset="-122"/>
              </a:rPr>
              <a:t>用来存放下一条要执行指令的偏移地址。</a:t>
            </a:r>
            <a:r>
              <a:rPr lang="en-US" altLang="zh-CN" sz="2400">
                <a:latin typeface="华文中宋" panose="02010600040101010101" pitchFamily="2" charset="-122"/>
                <a:ea typeface="华文中宋" panose="02010600040101010101" pitchFamily="2" charset="-122"/>
              </a:rPr>
              <a:t>CPU</a:t>
            </a:r>
            <a:r>
              <a:rPr lang="zh-CN" altLang="en-US" sz="2400">
                <a:latin typeface="华文中宋" panose="02010600040101010101" pitchFamily="2" charset="-122"/>
                <a:ea typeface="华文中宋" panose="02010600040101010101" pitchFamily="2" charset="-122"/>
              </a:rPr>
              <a:t>取指令时总是以</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的内容为段基地址，</a:t>
            </a:r>
            <a:r>
              <a:rPr lang="zh-CN" altLang="en-US" sz="2400" u="sng">
                <a:solidFill>
                  <a:srgbClr val="FF33CC"/>
                </a:solidFill>
                <a:latin typeface="华文中宋" panose="02010600040101010101" pitchFamily="2" charset="-122"/>
                <a:ea typeface="华文中宋" panose="02010600040101010101" pitchFamily="2" charset="-122"/>
              </a:rPr>
              <a:t>以</a:t>
            </a:r>
            <a:r>
              <a:rPr lang="en-US" altLang="zh-CN" sz="2400" u="sng">
                <a:solidFill>
                  <a:srgbClr val="FF33CC"/>
                </a:solidFill>
                <a:latin typeface="华文中宋" panose="02010600040101010101" pitchFamily="2" charset="-122"/>
                <a:ea typeface="华文中宋" panose="02010600040101010101" pitchFamily="2" charset="-122"/>
              </a:rPr>
              <a:t>IP</a:t>
            </a:r>
            <a:r>
              <a:rPr lang="zh-CN" altLang="en-US" sz="2400" u="sng">
                <a:solidFill>
                  <a:srgbClr val="FF33CC"/>
                </a:solidFill>
                <a:latin typeface="华文中宋" panose="02010600040101010101" pitchFamily="2" charset="-122"/>
                <a:ea typeface="华文中宋" panose="02010600040101010101" pitchFamily="2" charset="-122"/>
              </a:rPr>
              <a:t>为段内偏移地址</a:t>
            </a:r>
            <a:r>
              <a:rPr lang="zh-CN" altLang="en-US" sz="2400">
                <a:latin typeface="华文中宋" panose="02010600040101010101" pitchFamily="2" charset="-122"/>
                <a:ea typeface="华文中宋" panose="02010600040101010101" pitchFamily="2" charset="-122"/>
              </a:rPr>
              <a:t>。当</a:t>
            </a:r>
            <a:r>
              <a:rPr lang="en-US" altLang="zh-CN" sz="2400">
                <a:latin typeface="华文中宋" panose="02010600040101010101" pitchFamily="2" charset="-122"/>
                <a:ea typeface="华文中宋" panose="02010600040101010101" pitchFamily="2" charset="-122"/>
              </a:rPr>
              <a:t>CPU</a:t>
            </a:r>
            <a:r>
              <a:rPr lang="zh-CN" altLang="en-US" sz="2400">
                <a:latin typeface="华文中宋" panose="02010600040101010101" pitchFamily="2" charset="-122"/>
                <a:ea typeface="华文中宋" panose="02010600040101010101" pitchFamily="2" charset="-122"/>
              </a:rPr>
              <a:t>从</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段偏移地址为</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的内存单元中取出指令代码的一个字节后，</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自动加</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，指向指令代码的下一个字节。</a:t>
            </a:r>
          </a:p>
          <a:p>
            <a:pPr eaLnBrk="1" hangingPunct="1">
              <a:lnSpc>
                <a:spcPct val="110000"/>
              </a:lnSpc>
              <a:spcBef>
                <a:spcPct val="30000"/>
              </a:spcBef>
              <a:spcAft>
                <a:spcPct val="30000"/>
              </a:spcAft>
              <a:buClrTx/>
              <a:buSzTx/>
              <a:buFontTx/>
              <a:buNone/>
            </a:pPr>
            <a:r>
              <a:rPr lang="zh-CN" altLang="en-US" sz="2400">
                <a:latin typeface="华文中宋" panose="02010600040101010101" pitchFamily="2" charset="-122"/>
                <a:ea typeface="华文中宋" panose="02010600040101010101" pitchFamily="2" charset="-122"/>
              </a:rPr>
              <a:t>      遇到</a:t>
            </a:r>
            <a:r>
              <a:rPr lang="zh-CN" altLang="en-US" sz="2400" u="sng">
                <a:solidFill>
                  <a:srgbClr val="FF33CC"/>
                </a:solidFill>
                <a:latin typeface="华文中宋" panose="02010600040101010101" pitchFamily="2" charset="-122"/>
                <a:ea typeface="华文中宋" panose="02010600040101010101" pitchFamily="2" charset="-122"/>
              </a:rPr>
              <a:t>过程调用</a:t>
            </a:r>
            <a:r>
              <a:rPr lang="zh-CN" altLang="en-US" sz="2400">
                <a:latin typeface="华文中宋" panose="02010600040101010101" pitchFamily="2" charset="-122"/>
                <a:ea typeface="华文中宋" panose="02010600040101010101" pitchFamily="2" charset="-122"/>
              </a:rPr>
              <a:t>、</a:t>
            </a:r>
            <a:r>
              <a:rPr lang="zh-CN" altLang="en-US" sz="2400" u="sng">
                <a:solidFill>
                  <a:srgbClr val="FF33CC"/>
                </a:solidFill>
                <a:latin typeface="华文中宋" panose="02010600040101010101" pitchFamily="2" charset="-122"/>
                <a:ea typeface="华文中宋" panose="02010600040101010101" pitchFamily="2" charset="-122"/>
              </a:rPr>
              <a:t>转移</a:t>
            </a:r>
            <a:r>
              <a:rPr lang="zh-CN" altLang="en-US" sz="2400">
                <a:latin typeface="华文中宋" panose="02010600040101010101" pitchFamily="2" charset="-122"/>
                <a:ea typeface="华文中宋" panose="02010600040101010101" pitchFamily="2" charset="-122"/>
              </a:rPr>
              <a:t>及</a:t>
            </a:r>
            <a:r>
              <a:rPr lang="zh-CN" altLang="en-US" sz="2400" u="sng">
                <a:solidFill>
                  <a:srgbClr val="FF33CC"/>
                </a:solidFill>
                <a:latin typeface="华文中宋" panose="02010600040101010101" pitchFamily="2" charset="-122"/>
                <a:ea typeface="华文中宋" panose="02010600040101010101" pitchFamily="2" charset="-122"/>
              </a:rPr>
              <a:t>返回</a:t>
            </a:r>
            <a:r>
              <a:rPr lang="zh-CN" altLang="en-US" sz="2400">
                <a:latin typeface="华文中宋" panose="02010600040101010101" pitchFamily="2" charset="-122"/>
                <a:ea typeface="华文中宋" panose="02010600040101010101" pitchFamily="2" charset="-122"/>
              </a:rPr>
              <a:t>等指令时，系统将根据程序确定新的</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的内容，使其不再加</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a:t>
            </a:r>
          </a:p>
          <a:p>
            <a:pPr eaLnBrk="1" hangingPunct="1">
              <a:lnSpc>
                <a:spcPct val="110000"/>
              </a:lnSpc>
              <a:spcBef>
                <a:spcPct val="30000"/>
              </a:spcBef>
              <a:spcAft>
                <a:spcPct val="30000"/>
              </a:spcAft>
              <a:buClrTx/>
              <a:buSzTx/>
              <a:buFontTx/>
              <a:buNone/>
            </a:pPr>
            <a:r>
              <a:rPr lang="zh-CN" altLang="en-US" sz="2400">
                <a:solidFill>
                  <a:schemeClr val="hlink"/>
                </a:solidFill>
                <a:latin typeface="华文中宋" panose="02010600040101010101" pitchFamily="2" charset="-122"/>
                <a:ea typeface="华文中宋" panose="02010600040101010101" pitchFamily="2" charset="-122"/>
              </a:rPr>
              <a:t>***用户程序不能直接访问</a:t>
            </a:r>
            <a:r>
              <a:rPr lang="en-US" altLang="zh-CN" sz="2400">
                <a:solidFill>
                  <a:schemeClr val="hlink"/>
                </a:solidFill>
                <a:latin typeface="华文中宋" panose="02010600040101010101" pitchFamily="2" charset="-122"/>
                <a:ea typeface="华文中宋" panose="02010600040101010101" pitchFamily="2" charset="-122"/>
              </a:rPr>
              <a:t>IP(</a:t>
            </a:r>
            <a:r>
              <a:rPr lang="zh-CN" altLang="en-US" sz="2400">
                <a:solidFill>
                  <a:schemeClr val="hlink"/>
                </a:solidFill>
                <a:latin typeface="华文中宋" panose="02010600040101010101" pitchFamily="2" charset="-122"/>
                <a:ea typeface="华文中宋" panose="02010600040101010101" pitchFamily="2" charset="-122"/>
              </a:rPr>
              <a:t>指令的操作数不能是</a:t>
            </a:r>
            <a:r>
              <a:rPr lang="en-US" altLang="zh-CN" sz="2400">
                <a:solidFill>
                  <a:schemeClr val="hlink"/>
                </a:solidFill>
                <a:latin typeface="华文中宋" panose="02010600040101010101" pitchFamily="2" charset="-122"/>
                <a:ea typeface="华文中宋" panose="02010600040101010101" pitchFamily="2" charset="-122"/>
              </a:rPr>
              <a:t>IP)</a:t>
            </a:r>
            <a:r>
              <a:rPr lang="zh-CN" altLang="en-US" sz="2400">
                <a:solidFill>
                  <a:schemeClr val="hlink"/>
                </a:solidFill>
                <a:latin typeface="华文中宋" panose="02010600040101010101" pitchFamily="2" charset="-122"/>
                <a:ea typeface="华文中宋" panose="02010600040101010101" pitchFamily="2" charset="-122"/>
              </a:rPr>
              <a:t>。</a:t>
            </a:r>
            <a:r>
              <a:rPr lang="zh-CN" altLang="en-US" sz="2400" b="0">
                <a:latin typeface="华文中宋" panose="02010600040101010101" pitchFamily="2" charset="-122"/>
                <a:ea typeface="华文中宋" panose="02010600040101010101" pitchFamily="2" charset="-122"/>
              </a:rPr>
              <a:t> </a:t>
            </a:r>
          </a:p>
        </p:txBody>
      </p:sp>
      <p:graphicFrame>
        <p:nvGraphicFramePr>
          <p:cNvPr id="29699" name="Object 3">
            <a:extLst>
              <a:ext uri="{FF2B5EF4-FFF2-40B4-BE49-F238E27FC236}">
                <a16:creationId xmlns:a16="http://schemas.microsoft.com/office/drawing/2014/main" id="{BBCAA1A7-06C8-1940-89D5-3644A29CB883}"/>
              </a:ext>
            </a:extLst>
          </p:cNvPr>
          <p:cNvGraphicFramePr>
            <a:graphicFrameLocks noChangeAspect="1"/>
          </p:cNvGraphicFramePr>
          <p:nvPr/>
        </p:nvGraphicFramePr>
        <p:xfrm>
          <a:off x="4787900" y="765175"/>
          <a:ext cx="3887788" cy="1187450"/>
        </p:xfrm>
        <a:graphic>
          <a:graphicData uri="http://schemas.openxmlformats.org/presentationml/2006/ole">
            <mc:AlternateContent xmlns:mc="http://schemas.openxmlformats.org/markup-compatibility/2006">
              <mc:Choice xmlns:v="urn:schemas-microsoft-com:vml" Requires="v">
                <p:oleObj spid="_x0000_s29728" name="Visio" r:id="rId4" imgW="825500" imgH="260350" progId="Visio.Drawing.11">
                  <p:embed/>
                </p:oleObj>
              </mc:Choice>
              <mc:Fallback>
                <p:oleObj name="Visio" r:id="rId4" imgW="825500" imgH="26035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87900" y="765175"/>
                        <a:ext cx="3887788" cy="1187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9700" name="Text Box 4">
            <a:extLst>
              <a:ext uri="{FF2B5EF4-FFF2-40B4-BE49-F238E27FC236}">
                <a16:creationId xmlns:a16="http://schemas.microsoft.com/office/drawing/2014/main" id="{051900B5-B7A8-F049-813C-31196D946278}"/>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29701" name="幻灯片编号占位符 2">
            <a:extLst>
              <a:ext uri="{FF2B5EF4-FFF2-40B4-BE49-F238E27FC236}">
                <a16:creationId xmlns:a16="http://schemas.microsoft.com/office/drawing/2014/main" id="{79616B5E-CA33-8B4D-B17B-1A80F2D669E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394366F-2D65-A94B-9F3E-4E5399FEDA45}" type="slidenum">
              <a:rPr kumimoji="0" lang="en-US" altLang="zh-CN" sz="1400" smtClean="0"/>
              <a:pPr>
                <a:spcBef>
                  <a:spcPct val="0"/>
                </a:spcBef>
                <a:buClrTx/>
                <a:buSzTx/>
                <a:buFontTx/>
                <a:buNone/>
              </a:pPr>
              <a:t>10</a:t>
            </a:fld>
            <a:r>
              <a:rPr kumimoji="0" lang="en-US" altLang="zh-CN" sz="1400"/>
              <a:t>/201</a:t>
            </a: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7" name="日期占位符 1">
            <a:extLst>
              <a:ext uri="{FF2B5EF4-FFF2-40B4-BE49-F238E27FC236}">
                <a16:creationId xmlns:a16="http://schemas.microsoft.com/office/drawing/2014/main" id="{488BCDAA-1500-124F-A70A-4AD7362F09C6}"/>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6543649-972C-2246-8604-840AE3BFEDB7}" type="datetime12">
              <a:rPr kumimoji="0" lang="zh-CN" altLang="en-US" sz="1400" smtClean="0"/>
              <a:pPr>
                <a:spcBef>
                  <a:spcPct val="0"/>
                </a:spcBef>
                <a:buClrTx/>
                <a:buSzTx/>
                <a:buFontTx/>
                <a:buNone/>
              </a:pPr>
              <a:t>下午8时26分</a:t>
            </a:fld>
            <a:endParaRPr kumimoji="0" lang="en-US" altLang="zh-CN" sz="1400"/>
          </a:p>
        </p:txBody>
      </p:sp>
      <p:sp>
        <p:nvSpPr>
          <p:cNvPr id="214018" name="Text Box 2">
            <a:extLst>
              <a:ext uri="{FF2B5EF4-FFF2-40B4-BE49-F238E27FC236}">
                <a16:creationId xmlns:a16="http://schemas.microsoft.com/office/drawing/2014/main" id="{57A92DEA-B3E2-9542-B5B7-3C356117DB4C}"/>
              </a:ext>
            </a:extLst>
          </p:cNvPr>
          <p:cNvSpPr txBox="1">
            <a:spLocks noChangeArrowheads="1"/>
          </p:cNvSpPr>
          <p:nvPr/>
        </p:nvSpPr>
        <p:spPr bwMode="auto">
          <a:xfrm>
            <a:off x="323850" y="1844675"/>
            <a:ext cx="8370888" cy="415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PUSH	  SRC</a:t>
            </a:r>
            <a:r>
              <a:rPr lang="zh-CN" altLang="en-US" sz="2400">
                <a:latin typeface="华文中宋" panose="02010600040101010101" pitchFamily="2" charset="-122"/>
                <a:ea typeface="华文中宋" panose="02010600040101010101" pitchFamily="2" charset="-122"/>
              </a:rPr>
              <a:t>（字）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POP	  DST</a:t>
            </a:r>
            <a:r>
              <a:rPr lang="zh-CN" altLang="en-US" sz="2400">
                <a:latin typeface="华文中宋" panose="02010600040101010101" pitchFamily="2" charset="-122"/>
                <a:ea typeface="华文中宋" panose="02010600040101010101" pitchFamily="2" charset="-122"/>
              </a:rPr>
              <a:t>（字）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PUSH</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SP-2</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SP</a:t>
            </a:r>
          </a:p>
          <a:p>
            <a:pPr lvl="4"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SRC</a:t>
            </a:r>
            <a:r>
              <a:rPr lang="en-US" altLang="zh-CN" sz="2400">
                <a:latin typeface="华文中宋" panose="02010600040101010101" pitchFamily="2" charset="-122"/>
                <a:ea typeface="华文中宋" panose="02010600040101010101" pitchFamily="2" charset="-122"/>
                <a:sym typeface="Wingdings" pitchFamily="2" charset="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SP</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POP</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SP</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DST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SP+2  </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SP</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）操作数类型：</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位寄存器操作数或</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位存储器操作数</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（除</a:t>
            </a:r>
            <a:r>
              <a:rPr lang="zh-CN" altLang="en-US" sz="2400">
                <a:solidFill>
                  <a:srgbClr val="FF6600"/>
                </a:solidFill>
                <a:latin typeface="华文中宋" panose="02010600040101010101" pitchFamily="2" charset="-122"/>
                <a:ea typeface="华文中宋" panose="02010600040101010101" pitchFamily="2" charset="-122"/>
              </a:rPr>
              <a:t>立即数</a:t>
            </a:r>
            <a:r>
              <a:rPr lang="zh-CN" altLang="en-US" sz="2400">
                <a:latin typeface="华文中宋" panose="02010600040101010101" pitchFamily="2" charset="-122"/>
                <a:ea typeface="华文中宋" panose="02010600040101010101" pitchFamily="2" charset="-122"/>
              </a:rPr>
              <a:t>、</a:t>
            </a:r>
            <a:r>
              <a:rPr lang="zh-CN" altLang="en-US" sz="2400">
                <a:solidFill>
                  <a:srgbClr val="FF6600"/>
                </a:solidFill>
                <a:latin typeface="华文中宋" panose="02010600040101010101" pitchFamily="2" charset="-122"/>
                <a:ea typeface="华文中宋" panose="02010600040101010101" pitchFamily="2" charset="-122"/>
              </a:rPr>
              <a:t>字节寄存器</a:t>
            </a:r>
            <a:r>
              <a:rPr lang="zh-CN" altLang="en-US" sz="2400">
                <a:latin typeface="华文中宋" panose="02010600040101010101" pitchFamily="2" charset="-122"/>
                <a:ea typeface="华文中宋" panose="02010600040101010101" pitchFamily="2" charset="-122"/>
              </a:rPr>
              <a:t>、</a:t>
            </a:r>
            <a:r>
              <a:rPr lang="en-US" altLang="zh-CN" sz="2400">
                <a:solidFill>
                  <a:srgbClr val="FF6600"/>
                </a:solidFill>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以外的各种寻址方式）</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PUSH	   DS</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POP	  VAL[SI] </a:t>
            </a:r>
          </a:p>
        </p:txBody>
      </p:sp>
      <p:sp>
        <p:nvSpPr>
          <p:cNvPr id="214019" name="Text Box 3">
            <a:extLst>
              <a:ext uri="{FF2B5EF4-FFF2-40B4-BE49-F238E27FC236}">
                <a16:creationId xmlns:a16="http://schemas.microsoft.com/office/drawing/2014/main" id="{39C96CFD-866A-6248-9BC4-0E5362D98FF7}"/>
              </a:ext>
            </a:extLst>
          </p:cNvPr>
          <p:cNvSpPr txBox="1">
            <a:spLocks noChangeArrowheads="1"/>
          </p:cNvSpPr>
          <p:nvPr/>
        </p:nvSpPr>
        <p:spPr bwMode="auto">
          <a:xfrm>
            <a:off x="250825" y="925513"/>
            <a:ext cx="6192838"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kumimoji="0" lang="en-US" altLang="zh-CN" sz="2800">
                <a:solidFill>
                  <a:schemeClr val="folHlink"/>
                </a:solidFill>
                <a:latin typeface="华文中宋" panose="02010600040101010101" pitchFamily="2" charset="-122"/>
                <a:ea typeface="华文中宋" panose="02010600040101010101" pitchFamily="2" charset="-122"/>
              </a:rPr>
              <a:t>2</a:t>
            </a:r>
            <a:r>
              <a:rPr kumimoji="0" lang="zh-CN" altLang="en-US" sz="2800">
                <a:solidFill>
                  <a:schemeClr val="folHlink"/>
                </a:solidFill>
                <a:latin typeface="华文中宋" panose="02010600040101010101" pitchFamily="2" charset="-122"/>
                <a:ea typeface="华文中宋" panose="02010600040101010101" pitchFamily="2" charset="-122"/>
              </a:rPr>
              <a:t>）、</a:t>
            </a:r>
            <a:r>
              <a:rPr kumimoji="0" lang="en-US" altLang="zh-CN" sz="2800">
                <a:solidFill>
                  <a:schemeClr val="folHlink"/>
                </a:solidFill>
                <a:latin typeface="华文中宋" panose="02010600040101010101" pitchFamily="2" charset="-122"/>
                <a:ea typeface="华文中宋" panose="02010600040101010101" pitchFamily="2" charset="-122"/>
              </a:rPr>
              <a:t>PUSH</a:t>
            </a:r>
            <a:r>
              <a:rPr kumimoji="0" lang="zh-CN" altLang="en-US" sz="2800">
                <a:solidFill>
                  <a:schemeClr val="folHlink"/>
                </a:solidFill>
                <a:latin typeface="华文中宋" panose="02010600040101010101" pitchFamily="2" charset="-122"/>
                <a:ea typeface="华文中宋" panose="02010600040101010101" pitchFamily="2" charset="-122"/>
              </a:rPr>
              <a:t>和</a:t>
            </a:r>
            <a:r>
              <a:rPr kumimoji="0" lang="en-US" altLang="zh-CN" sz="2800">
                <a:solidFill>
                  <a:schemeClr val="folHlink"/>
                </a:solidFill>
                <a:latin typeface="华文中宋" panose="02010600040101010101" pitchFamily="2" charset="-122"/>
                <a:ea typeface="华文中宋" panose="02010600040101010101" pitchFamily="2" charset="-122"/>
              </a:rPr>
              <a:t>POP</a:t>
            </a:r>
            <a:r>
              <a:rPr kumimoji="0" lang="zh-CN" altLang="en-US" sz="2800">
                <a:solidFill>
                  <a:schemeClr val="folHlink"/>
                </a:solidFill>
                <a:latin typeface="华文中宋" panose="02010600040101010101" pitchFamily="2" charset="-122"/>
                <a:ea typeface="华文中宋" panose="02010600040101010101" pitchFamily="2" charset="-122"/>
              </a:rPr>
              <a:t>（堆栈操作指令）</a:t>
            </a:r>
          </a:p>
        </p:txBody>
      </p:sp>
      <p:graphicFrame>
        <p:nvGraphicFramePr>
          <p:cNvPr id="214020" name="Object 4">
            <a:extLst>
              <a:ext uri="{FF2B5EF4-FFF2-40B4-BE49-F238E27FC236}">
                <a16:creationId xmlns:a16="http://schemas.microsoft.com/office/drawing/2014/main" id="{BD18BD91-E230-F349-8F16-6B3680F0F7FB}"/>
              </a:ext>
            </a:extLst>
          </p:cNvPr>
          <p:cNvGraphicFramePr>
            <a:graphicFrameLocks noChangeAspect="1"/>
          </p:cNvGraphicFramePr>
          <p:nvPr/>
        </p:nvGraphicFramePr>
        <p:xfrm>
          <a:off x="5684838" y="836613"/>
          <a:ext cx="3208337" cy="3384550"/>
        </p:xfrm>
        <a:graphic>
          <a:graphicData uri="http://schemas.openxmlformats.org/presentationml/2006/ole">
            <mc:AlternateContent xmlns:mc="http://schemas.openxmlformats.org/markup-compatibility/2006">
              <mc:Choice xmlns:v="urn:schemas-microsoft-com:vml" Requires="v">
                <p:oleObj spid="_x0000_s214049" name="Visio" r:id="rId4" imgW="787400" imgH="831850" progId="Visio.Drawing.11">
                  <p:embed/>
                </p:oleObj>
              </mc:Choice>
              <mc:Fallback>
                <p:oleObj name="Visio" r:id="rId4" imgW="787400" imgH="8318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84838" y="836613"/>
                        <a:ext cx="3208337" cy="338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14022" name="幻灯片编号占位符 2">
            <a:extLst>
              <a:ext uri="{FF2B5EF4-FFF2-40B4-BE49-F238E27FC236}">
                <a16:creationId xmlns:a16="http://schemas.microsoft.com/office/drawing/2014/main" id="{B94B01E6-B18E-7841-847B-9E3441433F5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64FDBC7-ADCF-714A-B472-449B13D44C03}" type="slidenum">
              <a:rPr kumimoji="0" lang="en-US" altLang="zh-CN" sz="1400" smtClean="0"/>
              <a:pPr>
                <a:spcBef>
                  <a:spcPct val="0"/>
                </a:spcBef>
                <a:buClrTx/>
                <a:buSzTx/>
                <a:buFontTx/>
                <a:buNone/>
              </a:pPr>
              <a:t>100</a:t>
            </a:fld>
            <a:r>
              <a:rPr kumimoji="0" lang="en-US" altLang="zh-CN" sz="1400"/>
              <a:t>/201</a:t>
            </a:r>
          </a:p>
        </p:txBody>
      </p:sp>
      <p:sp>
        <p:nvSpPr>
          <p:cNvPr id="8" name="Text Box 5">
            <a:extLst>
              <a:ext uri="{FF2B5EF4-FFF2-40B4-BE49-F238E27FC236}">
                <a16:creationId xmlns:a16="http://schemas.microsoft.com/office/drawing/2014/main" id="{796E9795-FF9A-6945-A45E-DFC13CC019BC}"/>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5" name="日期占位符 3">
            <a:extLst>
              <a:ext uri="{FF2B5EF4-FFF2-40B4-BE49-F238E27FC236}">
                <a16:creationId xmlns:a16="http://schemas.microsoft.com/office/drawing/2014/main" id="{5E31230F-06CD-D74E-882B-CF35F5C22AD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1FABC90-2A11-A34D-B723-4619602AE742}" type="datetime12">
              <a:rPr kumimoji="0" lang="zh-CN" altLang="en-US" sz="1400" smtClean="0"/>
              <a:pPr>
                <a:spcBef>
                  <a:spcPct val="0"/>
                </a:spcBef>
                <a:buClrTx/>
                <a:buSzTx/>
                <a:buFontTx/>
                <a:buNone/>
              </a:pPr>
              <a:t>下午8时26分</a:t>
            </a:fld>
            <a:endParaRPr kumimoji="0" lang="en-US" altLang="zh-CN" sz="1400"/>
          </a:p>
        </p:txBody>
      </p:sp>
      <p:sp>
        <p:nvSpPr>
          <p:cNvPr id="125956" name="Text Box 2">
            <a:extLst>
              <a:ext uri="{FF2B5EF4-FFF2-40B4-BE49-F238E27FC236}">
                <a16:creationId xmlns:a16="http://schemas.microsoft.com/office/drawing/2014/main" id="{DF39D7ED-0D03-8F47-A7F2-EF129988FBF2}"/>
              </a:ext>
            </a:extLst>
          </p:cNvPr>
          <p:cNvSpPr txBox="1">
            <a:spLocks noChangeArrowheads="1"/>
          </p:cNvSpPr>
          <p:nvPr/>
        </p:nvSpPr>
        <p:spPr bwMode="auto">
          <a:xfrm>
            <a:off x="284163" y="908050"/>
            <a:ext cx="8680450" cy="534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719138" indent="-7191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zh-CN" altLang="en-US" sz="2400">
                <a:solidFill>
                  <a:schemeClr val="hlink"/>
                </a:solidFill>
                <a:latin typeface="华文中宋" panose="02010600040101010101" pitchFamily="2" charset="-122"/>
                <a:ea typeface="华文中宋" panose="02010600040101010101" pitchFamily="2" charset="-122"/>
              </a:rPr>
              <a:t>讨论：</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）堆栈是一个存储器区域，存取数据是“</a:t>
            </a:r>
            <a:r>
              <a:rPr lang="zh-CN" altLang="en-US" sz="2400">
                <a:solidFill>
                  <a:schemeClr val="tx2"/>
                </a:solidFill>
                <a:latin typeface="华文中宋" panose="02010600040101010101" pitchFamily="2" charset="-122"/>
                <a:ea typeface="华文中宋" panose="02010600040101010101" pitchFamily="2" charset="-122"/>
              </a:rPr>
              <a:t>先进后出，后进先出</a:t>
            </a:r>
            <a:r>
              <a:rPr lang="zh-CN" altLang="en-US" sz="2400">
                <a:latin typeface="华文中宋" panose="02010600040101010101" pitchFamily="2" charset="-122"/>
                <a:ea typeface="华文中宋" panose="02010600040101010101" pitchFamily="2" charset="-122"/>
              </a:rPr>
              <a:t>”， 只有一个出入口。</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）新的数据进栈时，栈中原存的信息不受破坏，而只改变栈顶位置；数据从堆栈中弹出时，弹出的是栈顶位置的数据，弹出后自动调整栈顶位置。</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）每次传送的数据为</a:t>
            </a:r>
            <a:r>
              <a:rPr lang="en-US" altLang="zh-CN" sz="2400">
                <a:solidFill>
                  <a:schemeClr val="tx2"/>
                </a:solidFill>
                <a:latin typeface="华文中宋" panose="02010600040101010101" pitchFamily="2" charset="-122"/>
                <a:ea typeface="华文中宋" panose="02010600040101010101" pitchFamily="2" charset="-122"/>
              </a:rPr>
              <a:t>16</a:t>
            </a:r>
            <a:r>
              <a:rPr lang="zh-CN" altLang="en-US" sz="2400">
                <a:solidFill>
                  <a:schemeClr val="tx2"/>
                </a:solidFill>
                <a:latin typeface="华文中宋" panose="02010600040101010101" pitchFamily="2" charset="-122"/>
                <a:ea typeface="华文中宋" panose="02010600040101010101" pitchFamily="2" charset="-122"/>
              </a:rPr>
              <a:t>位</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位数据在堆栈中的存放顺序按照“高高低低”原则。</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）用于保护数据：</a:t>
            </a:r>
            <a:r>
              <a:rPr lang="en-US" altLang="zh-CN" sz="2400">
                <a:latin typeface="华文中宋" panose="02010600040101010101" pitchFamily="2" charset="-122"/>
                <a:ea typeface="华文中宋" panose="02010600040101010101" pitchFamily="2" charset="-122"/>
              </a:rPr>
              <a:t>PUSH</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POP</a:t>
            </a:r>
            <a:r>
              <a:rPr lang="zh-CN" altLang="en-US" sz="2400">
                <a:latin typeface="华文中宋" panose="02010600040101010101" pitchFamily="2" charset="-122"/>
                <a:ea typeface="华文中宋" panose="02010600040101010101" pitchFamily="2" charset="-122"/>
              </a:rPr>
              <a:t>指令保护和恢复寄存器和内存内容；</a:t>
            </a:r>
            <a:r>
              <a:rPr lang="en-US" altLang="zh-CN" sz="2400">
                <a:latin typeface="华文中宋" panose="02010600040101010101" pitchFamily="2" charset="-122"/>
                <a:ea typeface="华文中宋" panose="02010600040101010101" pitchFamily="2" charset="-122"/>
              </a:rPr>
              <a:t>CALL</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RET</a:t>
            </a:r>
            <a:r>
              <a:rPr lang="zh-CN" altLang="en-US" sz="2400">
                <a:latin typeface="华文中宋" panose="02010600040101010101" pitchFamily="2" charset="-122"/>
                <a:ea typeface="华文中宋" panose="02010600040101010101" pitchFamily="2" charset="-122"/>
              </a:rPr>
              <a:t>或</a:t>
            </a:r>
            <a:r>
              <a:rPr lang="en-US" altLang="zh-CN" sz="2400">
                <a:latin typeface="华文中宋" panose="02010600040101010101" pitchFamily="2" charset="-122"/>
                <a:ea typeface="华文中宋" panose="02010600040101010101" pitchFamily="2" charset="-122"/>
              </a:rPr>
              <a:t>INT</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IRET</a:t>
            </a:r>
            <a:r>
              <a:rPr lang="zh-CN" altLang="en-US" sz="2400">
                <a:latin typeface="华文中宋" panose="02010600040101010101" pitchFamily="2" charset="-122"/>
                <a:ea typeface="华文中宋" panose="02010600040101010101" pitchFamily="2" charset="-122"/>
              </a:rPr>
              <a:t>指令自动保护和恢复主程序断点处的段和偏移地址</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）不影响标志位。</a:t>
            </a:r>
          </a:p>
        </p:txBody>
      </p:sp>
      <p:sp>
        <p:nvSpPr>
          <p:cNvPr id="216068" name="幻灯片编号占位符 2">
            <a:extLst>
              <a:ext uri="{FF2B5EF4-FFF2-40B4-BE49-F238E27FC236}">
                <a16:creationId xmlns:a16="http://schemas.microsoft.com/office/drawing/2014/main" id="{CD67B744-A4C2-E248-99B3-8C787149EE3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B2B8FA5-182A-A348-BB9D-32747D911339}" type="slidenum">
              <a:rPr kumimoji="0" lang="en-US" altLang="zh-CN" sz="1400" smtClean="0"/>
              <a:pPr>
                <a:spcBef>
                  <a:spcPct val="0"/>
                </a:spcBef>
                <a:buClrTx/>
                <a:buSzTx/>
                <a:buFontTx/>
                <a:buNone/>
              </a:pPr>
              <a:t>101</a:t>
            </a:fld>
            <a:r>
              <a:rPr kumimoji="0" lang="en-US" altLang="zh-CN" sz="1400"/>
              <a:t>/201</a:t>
            </a:r>
          </a:p>
        </p:txBody>
      </p:sp>
      <p:sp>
        <p:nvSpPr>
          <p:cNvPr id="6" name="Text Box 5">
            <a:extLst>
              <a:ext uri="{FF2B5EF4-FFF2-40B4-BE49-F238E27FC236}">
                <a16:creationId xmlns:a16="http://schemas.microsoft.com/office/drawing/2014/main" id="{3E7B8D38-2A04-9443-86C8-CFA976EB82B1}"/>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8" presetClass="entr" presetSubtype="12" fill="hold" grpId="0" nodeType="withEffect">
                                  <p:stCondLst>
                                    <p:cond delay="0"/>
                                  </p:stCondLst>
                                  <p:childTnLst>
                                    <p:set>
                                      <p:cBhvr>
                                        <p:cTn id="6" dur="1" fill="hold">
                                          <p:stCondLst>
                                            <p:cond delay="0"/>
                                          </p:stCondLst>
                                        </p:cTn>
                                        <p:tgtEl>
                                          <p:spTgt spid="125956"/>
                                        </p:tgtEl>
                                        <p:attrNameLst>
                                          <p:attrName>style.visibility</p:attrName>
                                        </p:attrNameLst>
                                      </p:cBhvr>
                                      <p:to>
                                        <p:strVal val="visible"/>
                                      </p:to>
                                    </p:set>
                                    <p:animEffect transition="in" filter="strips(downLeft)">
                                      <p:cBhvr>
                                        <p:cTn id="7" dur="500"/>
                                        <p:tgtEl>
                                          <p:spTgt spid="1259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956"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日期占位符 3">
            <a:extLst>
              <a:ext uri="{FF2B5EF4-FFF2-40B4-BE49-F238E27FC236}">
                <a16:creationId xmlns:a16="http://schemas.microsoft.com/office/drawing/2014/main" id="{0FC0A7D8-3F72-0B49-A717-DE3DEC2D9C2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1F246DB-F456-D44B-A941-18F9A53F1005}" type="datetime12">
              <a:rPr kumimoji="0" lang="zh-CN" altLang="en-US" sz="1400" smtClean="0"/>
              <a:pPr>
                <a:spcBef>
                  <a:spcPct val="0"/>
                </a:spcBef>
                <a:buClrTx/>
                <a:buSzTx/>
                <a:buFontTx/>
                <a:buNone/>
              </a:pPr>
              <a:t>下午8时26分</a:t>
            </a:fld>
            <a:endParaRPr kumimoji="0" lang="en-US" altLang="zh-CN" sz="1400"/>
          </a:p>
        </p:txBody>
      </p:sp>
      <p:sp>
        <p:nvSpPr>
          <p:cNvPr id="218114" name="Rectangle 2">
            <a:extLst>
              <a:ext uri="{FF2B5EF4-FFF2-40B4-BE49-F238E27FC236}">
                <a16:creationId xmlns:a16="http://schemas.microsoft.com/office/drawing/2014/main" id="{13EC8CF7-BDB0-454E-AD19-338994C7CAD4}"/>
              </a:ext>
            </a:extLst>
          </p:cNvPr>
          <p:cNvSpPr>
            <a:spLocks noGrp="1" noChangeArrowheads="1"/>
          </p:cNvSpPr>
          <p:nvPr>
            <p:ph type="title"/>
          </p:nvPr>
        </p:nvSpPr>
        <p:spPr>
          <a:xfrm>
            <a:off x="533400" y="885825"/>
            <a:ext cx="5478463" cy="519113"/>
          </a:xfrm>
        </p:spPr>
        <p:txBody>
          <a:bodyPr anchor="ctr">
            <a:spAutoFit/>
          </a:bodyPr>
          <a:lstStyle/>
          <a:p>
            <a:pPr eaLnBrk="1" hangingPunct="1"/>
            <a:r>
              <a:rPr kumimoji="0" lang="en-US" altLang="zh-CN" sz="2800" b="1">
                <a:latin typeface="华文中宋" panose="02010600040101010101" pitchFamily="2" charset="-122"/>
                <a:ea typeface="华文中宋" panose="02010600040101010101" pitchFamily="2" charset="-122"/>
              </a:rPr>
              <a:t>3</a:t>
            </a:r>
            <a:r>
              <a:rPr kumimoji="0" lang="zh-CN" altLang="en-US" sz="2800" b="1">
                <a:latin typeface="华文中宋" panose="02010600040101010101" pitchFamily="2" charset="-122"/>
                <a:ea typeface="华文中宋" panose="02010600040101010101" pitchFamily="2" charset="-122"/>
              </a:rPr>
              <a:t>）、</a:t>
            </a:r>
            <a:r>
              <a:rPr kumimoji="0" lang="en-US" altLang="zh-CN" sz="2800" b="1">
                <a:latin typeface="华文中宋" panose="02010600040101010101" pitchFamily="2" charset="-122"/>
                <a:ea typeface="华文中宋" panose="02010600040101010101" pitchFamily="2" charset="-122"/>
              </a:rPr>
              <a:t>XCHG</a:t>
            </a:r>
            <a:r>
              <a:rPr kumimoji="0" lang="zh-CN" altLang="en-US" sz="2800" b="1">
                <a:latin typeface="华文中宋" panose="02010600040101010101" pitchFamily="2" charset="-122"/>
                <a:ea typeface="华文中宋" panose="02010600040101010101" pitchFamily="2" charset="-122"/>
              </a:rPr>
              <a:t>（数据交换指令）</a:t>
            </a:r>
            <a:endParaRPr kumimoji="0" lang="zh-CN" altLang="en-US" sz="2800">
              <a:latin typeface="华文中宋" panose="02010600040101010101" pitchFamily="2" charset="-122"/>
              <a:ea typeface="华文中宋" panose="02010600040101010101" pitchFamily="2" charset="-122"/>
            </a:endParaRPr>
          </a:p>
        </p:txBody>
      </p:sp>
      <p:sp>
        <p:nvSpPr>
          <p:cNvPr id="218115" name="Text Box 3">
            <a:extLst>
              <a:ext uri="{FF2B5EF4-FFF2-40B4-BE49-F238E27FC236}">
                <a16:creationId xmlns:a16="http://schemas.microsoft.com/office/drawing/2014/main" id="{FEC79B9E-91A6-564D-AD4E-DFABA48E927E}"/>
              </a:ext>
            </a:extLst>
          </p:cNvPr>
          <p:cNvSpPr txBox="1">
            <a:spLocks noChangeArrowheads="1"/>
          </p:cNvSpPr>
          <p:nvPr/>
        </p:nvSpPr>
        <p:spPr bwMode="auto">
          <a:xfrm>
            <a:off x="601663" y="1412875"/>
            <a:ext cx="7642225"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a:t>
            </a:r>
            <a:r>
              <a:rPr lang="en-US" altLang="zh-CN" sz="2400">
                <a:latin typeface="华文中宋" panose="02010600040101010101" pitchFamily="2" charset="-122"/>
                <a:ea typeface="华文中宋" panose="02010600040101010101" pitchFamily="2" charset="-122"/>
              </a:rPr>
              <a:t>XCHG  OPR1, OPR2</a:t>
            </a:r>
            <a:r>
              <a:rPr lang="zh-CN" altLang="en-US" sz="2400">
                <a:latin typeface="华文中宋" panose="02010600040101010101" pitchFamily="2" charset="-122"/>
                <a:ea typeface="华文中宋" panose="02010600040101010101" pitchFamily="2" charset="-122"/>
              </a:rPr>
              <a:t>（字节</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OPR1</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OPR2</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）操作数类型：</a:t>
            </a:r>
          </a:p>
        </p:txBody>
      </p:sp>
      <p:graphicFrame>
        <p:nvGraphicFramePr>
          <p:cNvPr id="218116" name="Object 4">
            <a:extLst>
              <a:ext uri="{FF2B5EF4-FFF2-40B4-BE49-F238E27FC236}">
                <a16:creationId xmlns:a16="http://schemas.microsoft.com/office/drawing/2014/main" id="{29A8F395-70C4-3A48-994F-31632CD25810}"/>
              </a:ext>
            </a:extLst>
          </p:cNvPr>
          <p:cNvGraphicFramePr>
            <a:graphicFrameLocks noChangeAspect="1"/>
          </p:cNvGraphicFramePr>
          <p:nvPr/>
        </p:nvGraphicFramePr>
        <p:xfrm>
          <a:off x="1676400" y="2708275"/>
          <a:ext cx="6324600" cy="1533525"/>
        </p:xfrm>
        <a:graphic>
          <a:graphicData uri="http://schemas.openxmlformats.org/presentationml/2006/ole">
            <mc:AlternateContent xmlns:mc="http://schemas.openxmlformats.org/markup-compatibility/2006">
              <mc:Choice xmlns:v="urn:schemas-microsoft-com:vml" Requires="v">
                <p:oleObj spid="_x0000_s218146" name="Picture2" r:id="rId4" imgW="2851150" imgH="793750" progId="Word.Picture.8">
                  <p:embed/>
                </p:oleObj>
              </mc:Choice>
              <mc:Fallback>
                <p:oleObj name="Picture2" r:id="rId4" imgW="2851150" imgH="793750" progId="Word.Picture.8">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76400" y="2708275"/>
                        <a:ext cx="6324600" cy="15335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218117" name="Rectangle 5">
            <a:extLst>
              <a:ext uri="{FF2B5EF4-FFF2-40B4-BE49-F238E27FC236}">
                <a16:creationId xmlns:a16="http://schemas.microsoft.com/office/drawing/2014/main" id="{B8CA1EFC-68CC-8447-B8D3-847C970A80E9}"/>
              </a:ext>
            </a:extLst>
          </p:cNvPr>
          <p:cNvSpPr>
            <a:spLocks noChangeArrowheads="1"/>
          </p:cNvSpPr>
          <p:nvPr/>
        </p:nvSpPr>
        <p:spPr bwMode="auto">
          <a:xfrm>
            <a:off x="533400" y="4221163"/>
            <a:ext cx="8142288"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400" b="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XCHG   AX, [BX+DI]</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a:t>
            </a:r>
            <a:r>
              <a:rPr lang="zh-CN" altLang="en-US" sz="2400">
                <a:solidFill>
                  <a:srgbClr val="FF0000"/>
                </a:solidFill>
                <a:latin typeface="华文中宋" panose="02010600040101010101" pitchFamily="2" charset="-122"/>
                <a:ea typeface="华文中宋" panose="02010600040101010101" pitchFamily="2" charset="-122"/>
              </a:rPr>
              <a:t>注意</a:t>
            </a:r>
            <a:r>
              <a:rPr lang="zh-CN" altLang="en-US" sz="2400">
                <a:latin typeface="华文中宋" panose="02010600040101010101" pitchFamily="2" charset="-122"/>
                <a:ea typeface="华文中宋" panose="02010600040101010101" pitchFamily="2" charset="-122"/>
              </a:rPr>
              <a:t>：</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          不能两个都是存储器；不能有段寄存器</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）不影响标志位。</a:t>
            </a:r>
          </a:p>
        </p:txBody>
      </p:sp>
      <p:sp>
        <p:nvSpPr>
          <p:cNvPr id="218118" name="Text Box 6">
            <a:extLst>
              <a:ext uri="{FF2B5EF4-FFF2-40B4-BE49-F238E27FC236}">
                <a16:creationId xmlns:a16="http://schemas.microsoft.com/office/drawing/2014/main" id="{33D67EC7-0408-6E49-BA64-4F645AF3F955}"/>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18119" name="幻灯片编号占位符 2">
            <a:extLst>
              <a:ext uri="{FF2B5EF4-FFF2-40B4-BE49-F238E27FC236}">
                <a16:creationId xmlns:a16="http://schemas.microsoft.com/office/drawing/2014/main" id="{33FB5C82-FB00-AC4A-977D-164BC98B375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2FA92F2-CE08-5548-9D0B-3DC3FEB81A30}" type="slidenum">
              <a:rPr kumimoji="0" lang="en-US" altLang="zh-CN" sz="1400" smtClean="0"/>
              <a:pPr>
                <a:spcBef>
                  <a:spcPct val="0"/>
                </a:spcBef>
                <a:buClrTx/>
                <a:buSzTx/>
                <a:buFontTx/>
                <a:buNone/>
              </a:pPr>
              <a:t>102</a:t>
            </a:fld>
            <a:r>
              <a:rPr kumimoji="0" lang="en-US" altLang="zh-CN" sz="1400"/>
              <a:t>/201</a:t>
            </a: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1" name="日期占位符 3">
            <a:extLst>
              <a:ext uri="{FF2B5EF4-FFF2-40B4-BE49-F238E27FC236}">
                <a16:creationId xmlns:a16="http://schemas.microsoft.com/office/drawing/2014/main" id="{40780E08-C2CE-2040-BC71-1F7D5437AE9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9D70937-1C2F-5B43-ACFB-2FEEA9069E8A}" type="datetime12">
              <a:rPr kumimoji="0" lang="zh-CN" altLang="en-US" sz="1400" smtClean="0"/>
              <a:pPr>
                <a:spcBef>
                  <a:spcPct val="0"/>
                </a:spcBef>
                <a:buClrTx/>
                <a:buSzTx/>
                <a:buFontTx/>
                <a:buNone/>
              </a:pPr>
              <a:t>下午8时26分</a:t>
            </a:fld>
            <a:endParaRPr kumimoji="0" lang="en-US" altLang="zh-CN" sz="1400"/>
          </a:p>
        </p:txBody>
      </p:sp>
      <p:sp>
        <p:nvSpPr>
          <p:cNvPr id="220162" name="Rectangle 2">
            <a:extLst>
              <a:ext uri="{FF2B5EF4-FFF2-40B4-BE49-F238E27FC236}">
                <a16:creationId xmlns:a16="http://schemas.microsoft.com/office/drawing/2014/main" id="{71E1372D-595F-3A43-8A7E-0E4B21073283}"/>
              </a:ext>
            </a:extLst>
          </p:cNvPr>
          <p:cNvSpPr>
            <a:spLocks noGrp="1" noChangeArrowheads="1"/>
          </p:cNvSpPr>
          <p:nvPr>
            <p:ph type="title"/>
          </p:nvPr>
        </p:nvSpPr>
        <p:spPr>
          <a:xfrm>
            <a:off x="323850" y="879475"/>
            <a:ext cx="5400675" cy="519113"/>
          </a:xfrm>
        </p:spPr>
        <p:txBody>
          <a:bodyPr anchor="ctr" anchorCtr="1">
            <a:spAutoFit/>
          </a:bodyPr>
          <a:lstStyle/>
          <a:p>
            <a:pPr eaLnBrk="1" hangingPunct="1"/>
            <a:r>
              <a:rPr kumimoji="0" lang="en-US" altLang="zh-CN" sz="2800" b="1">
                <a:latin typeface="华文中宋" panose="02010600040101010101" pitchFamily="2" charset="-122"/>
                <a:ea typeface="华文中宋" panose="02010600040101010101" pitchFamily="2" charset="-122"/>
              </a:rPr>
              <a:t>4</a:t>
            </a:r>
            <a:r>
              <a:rPr kumimoji="0" lang="zh-CN" altLang="en-US" sz="2800" b="1">
                <a:latin typeface="华文中宋" panose="02010600040101010101" pitchFamily="2" charset="-122"/>
                <a:ea typeface="华文中宋" panose="02010600040101010101" pitchFamily="2" charset="-122"/>
              </a:rPr>
              <a:t>）、</a:t>
            </a:r>
            <a:r>
              <a:rPr kumimoji="0" lang="en-US" altLang="zh-CN" sz="2800" b="1">
                <a:latin typeface="华文中宋" panose="02010600040101010101" pitchFamily="2" charset="-122"/>
                <a:ea typeface="华文中宋" panose="02010600040101010101" pitchFamily="2" charset="-122"/>
              </a:rPr>
              <a:t>XLAT</a:t>
            </a:r>
            <a:r>
              <a:rPr kumimoji="0" lang="zh-CN" altLang="en-US" sz="2800" b="1">
                <a:latin typeface="华文中宋" panose="02010600040101010101" pitchFamily="2" charset="-122"/>
                <a:ea typeface="华文中宋" panose="02010600040101010101" pitchFamily="2" charset="-122"/>
              </a:rPr>
              <a:t>（换码或查表指令）</a:t>
            </a:r>
            <a:endParaRPr kumimoji="0" lang="zh-CN" altLang="en-US" sz="2800">
              <a:latin typeface="华文中宋" panose="02010600040101010101" pitchFamily="2" charset="-122"/>
              <a:ea typeface="华文中宋" panose="02010600040101010101" pitchFamily="2" charset="-122"/>
            </a:endParaRPr>
          </a:p>
        </p:txBody>
      </p:sp>
      <p:sp>
        <p:nvSpPr>
          <p:cNvPr id="220163" name="Text Box 3">
            <a:extLst>
              <a:ext uri="{FF2B5EF4-FFF2-40B4-BE49-F238E27FC236}">
                <a16:creationId xmlns:a16="http://schemas.microsoft.com/office/drawing/2014/main" id="{299767C6-F676-2D44-89C1-F52292C4A672}"/>
              </a:ext>
            </a:extLst>
          </p:cNvPr>
          <p:cNvSpPr txBox="1">
            <a:spLocks noChangeArrowheads="1"/>
          </p:cNvSpPr>
          <p:nvPr/>
        </p:nvSpPr>
        <p:spPr bwMode="auto">
          <a:xfrm>
            <a:off x="468313" y="2236788"/>
            <a:ext cx="8207375"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a:t>
            </a:r>
            <a:r>
              <a:rPr lang="en-US" altLang="zh-CN" sz="2400">
                <a:latin typeface="华文中宋" panose="02010600040101010101" pitchFamily="2" charset="-122"/>
                <a:ea typeface="华文中宋" panose="02010600040101010101" pitchFamily="2" charset="-122"/>
              </a:rPr>
              <a:t>XLAT	[OPRD]</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sym typeface="Wingdings" pitchFamily="2" charset="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）操作数：由隐含的</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寻址的内存字节单元和</a:t>
            </a:r>
            <a:r>
              <a:rPr lang="en-US" altLang="zh-CN" sz="2400">
                <a:latin typeface="华文中宋" panose="02010600040101010101" pitchFamily="2" charset="-122"/>
                <a:ea typeface="华文中宋" panose="02010600040101010101" pitchFamily="2" charset="-122"/>
              </a:rPr>
              <a:t>AL</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）不影响标志位</a:t>
            </a:r>
          </a:p>
        </p:txBody>
      </p:sp>
      <p:graphicFrame>
        <p:nvGraphicFramePr>
          <p:cNvPr id="220164" name="Object 4">
            <a:extLst>
              <a:ext uri="{FF2B5EF4-FFF2-40B4-BE49-F238E27FC236}">
                <a16:creationId xmlns:a16="http://schemas.microsoft.com/office/drawing/2014/main" id="{F6C48CC6-2D7B-AE4E-8957-71CE9EEB0908}"/>
              </a:ext>
            </a:extLst>
          </p:cNvPr>
          <p:cNvGraphicFramePr>
            <a:graphicFrameLocks noChangeAspect="1"/>
          </p:cNvGraphicFramePr>
          <p:nvPr/>
        </p:nvGraphicFramePr>
        <p:xfrm>
          <a:off x="900113" y="3951288"/>
          <a:ext cx="7380287" cy="2141537"/>
        </p:xfrm>
        <a:graphic>
          <a:graphicData uri="http://schemas.openxmlformats.org/presentationml/2006/ole">
            <mc:AlternateContent xmlns:mc="http://schemas.openxmlformats.org/markup-compatibility/2006">
              <mc:Choice xmlns:v="urn:schemas-microsoft-com:vml" Requires="v">
                <p:oleObj spid="_x0000_s220194" name="Visio" r:id="rId4" imgW="1536700" imgH="431800" progId="Visio.Drawing.11">
                  <p:embed/>
                </p:oleObj>
              </mc:Choice>
              <mc:Fallback>
                <p:oleObj name="Visio" r:id="rId4" imgW="1536700" imgH="43180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0113" y="3951288"/>
                        <a:ext cx="7380287" cy="2141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20166" name="Text Box 3">
            <a:extLst>
              <a:ext uri="{FF2B5EF4-FFF2-40B4-BE49-F238E27FC236}">
                <a16:creationId xmlns:a16="http://schemas.microsoft.com/office/drawing/2014/main" id="{782FEF18-70F7-8648-B672-9C986AEDF0B2}"/>
              </a:ext>
            </a:extLst>
          </p:cNvPr>
          <p:cNvSpPr txBox="1">
            <a:spLocks noChangeArrowheads="1"/>
          </p:cNvSpPr>
          <p:nvPr/>
        </p:nvSpPr>
        <p:spPr bwMode="auto">
          <a:xfrm>
            <a:off x="601663" y="1603375"/>
            <a:ext cx="85074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solidFill>
                  <a:srgbClr val="FF33CC"/>
                </a:solidFill>
                <a:latin typeface="华文中宋" panose="02010600040101010101" pitchFamily="2" charset="-122"/>
                <a:ea typeface="华文中宋" panose="02010600040101010101" pitchFamily="2" charset="-122"/>
              </a:rPr>
              <a:t>XLAT </a:t>
            </a:r>
            <a:r>
              <a:rPr lang="zh-CN" altLang="en-US" sz="2400">
                <a:solidFill>
                  <a:srgbClr val="FF33CC"/>
                </a:solidFill>
                <a:latin typeface="华文中宋" panose="02010600040101010101" pitchFamily="2" charset="-122"/>
                <a:ea typeface="华文中宋" panose="02010600040101010101" pitchFamily="2" charset="-122"/>
              </a:rPr>
              <a:t>指令可以根据表中元素序号，查出表中相应元素的内容</a:t>
            </a:r>
          </a:p>
        </p:txBody>
      </p:sp>
      <p:sp>
        <p:nvSpPr>
          <p:cNvPr id="220167" name="幻灯片编号占位符 2">
            <a:extLst>
              <a:ext uri="{FF2B5EF4-FFF2-40B4-BE49-F238E27FC236}">
                <a16:creationId xmlns:a16="http://schemas.microsoft.com/office/drawing/2014/main" id="{78347B6B-CA65-3047-A336-A8EE865009B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C7319C7-F703-2B4A-B1E5-08C4F5B4B2BC}" type="slidenum">
              <a:rPr kumimoji="0" lang="en-US" altLang="zh-CN" sz="1400" smtClean="0"/>
              <a:pPr>
                <a:spcBef>
                  <a:spcPct val="0"/>
                </a:spcBef>
                <a:buClrTx/>
                <a:buSzTx/>
                <a:buFontTx/>
                <a:buNone/>
              </a:pPr>
              <a:t>103</a:t>
            </a:fld>
            <a:r>
              <a:rPr kumimoji="0" lang="en-US" altLang="zh-CN" sz="1400"/>
              <a:t>/201</a:t>
            </a:r>
          </a:p>
        </p:txBody>
      </p:sp>
      <p:sp>
        <p:nvSpPr>
          <p:cNvPr id="9" name="Text Box 5">
            <a:extLst>
              <a:ext uri="{FF2B5EF4-FFF2-40B4-BE49-F238E27FC236}">
                <a16:creationId xmlns:a16="http://schemas.microsoft.com/office/drawing/2014/main" id="{B66E60EA-A936-3249-A79F-19223A20C4A8}"/>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09" name="日期占位符 3">
            <a:extLst>
              <a:ext uri="{FF2B5EF4-FFF2-40B4-BE49-F238E27FC236}">
                <a16:creationId xmlns:a16="http://schemas.microsoft.com/office/drawing/2014/main" id="{10F3C110-FFC6-BA47-9727-D30F2E8E382A}"/>
              </a:ext>
            </a:extLst>
          </p:cNvPr>
          <p:cNvSpPr>
            <a:spLocks noGrp="1"/>
          </p:cNvSpPr>
          <p:nvPr>
            <p:ph type="dt" sz="quarter" idx="10"/>
          </p:nvPr>
        </p:nvSpPr>
        <p:spPr>
          <a:xfrm>
            <a:off x="914400" y="6251575"/>
            <a:ext cx="1905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B7E200E-9F7B-5A45-8393-3B34D01DCCB0}" type="datetime12">
              <a:rPr kumimoji="0" lang="zh-CN" altLang="en-US" sz="1400" smtClean="0"/>
              <a:pPr>
                <a:spcBef>
                  <a:spcPct val="0"/>
                </a:spcBef>
                <a:buClrTx/>
                <a:buSzTx/>
                <a:buFontTx/>
                <a:buNone/>
              </a:pPr>
              <a:t>下午8时26分</a:t>
            </a:fld>
            <a:endParaRPr kumimoji="0" lang="en-US" altLang="zh-CN" sz="1400"/>
          </a:p>
        </p:txBody>
      </p:sp>
      <p:sp>
        <p:nvSpPr>
          <p:cNvPr id="222210" name="Rectangle 2">
            <a:extLst>
              <a:ext uri="{FF2B5EF4-FFF2-40B4-BE49-F238E27FC236}">
                <a16:creationId xmlns:a16="http://schemas.microsoft.com/office/drawing/2014/main" id="{CCE4CEFE-BF28-6F49-A10F-BAB16337D5CE}"/>
              </a:ext>
            </a:extLst>
          </p:cNvPr>
          <p:cNvSpPr>
            <a:spLocks noGrp="1" noChangeArrowheads="1"/>
          </p:cNvSpPr>
          <p:nvPr>
            <p:ph type="title"/>
          </p:nvPr>
        </p:nvSpPr>
        <p:spPr>
          <a:xfrm>
            <a:off x="468313" y="952500"/>
            <a:ext cx="5688012" cy="519113"/>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5</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IN</a:t>
            </a:r>
            <a:r>
              <a:rPr kumimoji="0" lang="zh-CN" altLang="en-US" sz="2800" b="1">
                <a:solidFill>
                  <a:schemeClr val="folHlink"/>
                </a:solidFill>
                <a:latin typeface="华文中宋" panose="02010600040101010101" pitchFamily="2" charset="-122"/>
                <a:ea typeface="华文中宋" panose="02010600040101010101" pitchFamily="2" charset="-122"/>
              </a:rPr>
              <a:t>和</a:t>
            </a:r>
            <a:r>
              <a:rPr kumimoji="0" lang="en-US" altLang="zh-CN" sz="2800" b="1">
                <a:solidFill>
                  <a:schemeClr val="folHlink"/>
                </a:solidFill>
                <a:latin typeface="华文中宋" panose="02010600040101010101" pitchFamily="2" charset="-122"/>
                <a:ea typeface="华文中宋" panose="02010600040101010101" pitchFamily="2" charset="-122"/>
              </a:rPr>
              <a:t>OUT</a:t>
            </a:r>
            <a:r>
              <a:rPr kumimoji="0" lang="zh-CN" altLang="en-US" sz="2800" b="1">
                <a:solidFill>
                  <a:schemeClr val="folHlink"/>
                </a:solidFill>
                <a:latin typeface="华文中宋" panose="02010600040101010101" pitchFamily="2" charset="-122"/>
                <a:ea typeface="华文中宋" panose="02010600040101010101" pitchFamily="2" charset="-122"/>
              </a:rPr>
              <a:t>（输入输出指令）</a:t>
            </a:r>
          </a:p>
        </p:txBody>
      </p:sp>
      <p:sp>
        <p:nvSpPr>
          <p:cNvPr id="222211" name="Text Box 3">
            <a:extLst>
              <a:ext uri="{FF2B5EF4-FFF2-40B4-BE49-F238E27FC236}">
                <a16:creationId xmlns:a16="http://schemas.microsoft.com/office/drawing/2014/main" id="{89928897-44D3-D649-B628-536856A171EA}"/>
              </a:ext>
            </a:extLst>
          </p:cNvPr>
          <p:cNvSpPr txBox="1">
            <a:spLocks noChangeArrowheads="1"/>
          </p:cNvSpPr>
          <p:nvPr/>
        </p:nvSpPr>
        <p:spPr bwMode="auto">
          <a:xfrm>
            <a:off x="323850" y="1557338"/>
            <a:ext cx="8456613" cy="454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spcAft>
                <a:spcPct val="20000"/>
              </a:spcAft>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IN      AX/AL</a:t>
            </a:r>
            <a:r>
              <a:rPr lang="zh-CN" altLang="en-US" sz="2400">
                <a:latin typeface="华文中宋" panose="02010600040101010101" pitchFamily="2" charset="-122"/>
                <a:ea typeface="华文中宋" panose="02010600040101010101" pitchFamily="2" charset="-122"/>
              </a:rPr>
              <a:t>，端口地址（</a:t>
            </a:r>
            <a:r>
              <a:rPr lang="en-US" altLang="zh-CN" sz="2400">
                <a:latin typeface="华文中宋" panose="02010600040101010101" pitchFamily="2" charset="-122"/>
                <a:ea typeface="华文中宋" panose="02010600040101010101" pitchFamily="2" charset="-122"/>
              </a:rPr>
              <a:t>8</a:t>
            </a:r>
            <a:r>
              <a:rPr lang="zh-CN" altLang="en-US" sz="2400">
                <a:latin typeface="华文中宋" panose="02010600040101010101" pitchFamily="2" charset="-122"/>
                <a:ea typeface="华文中宋" panose="02010600040101010101" pitchFamily="2" charset="-122"/>
              </a:rPr>
              <a:t>位直接</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间接）</a:t>
            </a:r>
          </a:p>
          <a:p>
            <a:pPr eaLnBrk="1" hangingPunct="1">
              <a:spcBef>
                <a:spcPct val="0"/>
              </a:spcBef>
              <a:spcAft>
                <a:spcPct val="20000"/>
              </a:spcAft>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OUT	</a:t>
            </a:r>
            <a:r>
              <a:rPr lang="zh-CN" altLang="en-US" sz="2400">
                <a:latin typeface="华文中宋" panose="02010600040101010101" pitchFamily="2" charset="-122"/>
                <a:ea typeface="华文中宋" panose="02010600040101010101" pitchFamily="2" charset="-122"/>
              </a:rPr>
              <a:t>端口地址（</a:t>
            </a:r>
            <a:r>
              <a:rPr lang="en-US" altLang="zh-CN" sz="2400">
                <a:latin typeface="华文中宋" panose="02010600040101010101" pitchFamily="2" charset="-122"/>
                <a:ea typeface="华文中宋" panose="02010600040101010101" pitchFamily="2" charset="-122"/>
              </a:rPr>
              <a:t>8</a:t>
            </a:r>
            <a:r>
              <a:rPr lang="zh-CN" altLang="en-US" sz="2400">
                <a:latin typeface="华文中宋" panose="02010600040101010101" pitchFamily="2" charset="-122"/>
                <a:ea typeface="华文中宋" panose="02010600040101010101" pitchFamily="2" charset="-122"/>
              </a:rPr>
              <a:t>位直接</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间接），</a:t>
            </a:r>
            <a:r>
              <a:rPr lang="en-US" altLang="zh-CN" sz="2400">
                <a:latin typeface="华文中宋" panose="02010600040101010101" pitchFamily="2" charset="-122"/>
                <a:ea typeface="华文中宋" panose="02010600040101010101" pitchFamily="2" charset="-122"/>
              </a:rPr>
              <a:t>AX/AL</a:t>
            </a:r>
          </a:p>
          <a:p>
            <a:pPr eaLnBrk="1" hangingPunct="1">
              <a:spcBef>
                <a:spcPct val="0"/>
              </a:spcBef>
              <a:spcAft>
                <a:spcPct val="20000"/>
              </a:spcAft>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）端口操作数类型：立即数（</a:t>
            </a:r>
            <a:r>
              <a:rPr lang="en-US" altLang="zh-CN" sz="2400">
                <a:latin typeface="华文中宋" panose="02010600040101010101" pitchFamily="2" charset="-122"/>
                <a:ea typeface="华文中宋" panose="02010600040101010101" pitchFamily="2" charset="-122"/>
              </a:rPr>
              <a:t>0-255</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0-65535</a:t>
            </a:r>
            <a:r>
              <a:rPr lang="zh-CN" altLang="en-US" sz="2400">
                <a:latin typeface="华文中宋" panose="02010600040101010101" pitchFamily="2" charset="-122"/>
                <a:ea typeface="华文中宋" panose="02010600040101010101" pitchFamily="2" charset="-122"/>
              </a:rPr>
              <a:t>）</a:t>
            </a:r>
          </a:p>
          <a:p>
            <a:pPr eaLnBrk="1" hangingPunct="1">
              <a:spcBef>
                <a:spcPct val="0"/>
              </a:spcBef>
              <a:spcAft>
                <a:spcPct val="20000"/>
              </a:spcAft>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DX, 210H</a:t>
            </a:r>
          </a:p>
          <a:p>
            <a:pPr eaLnBrk="1" hangingPunct="1">
              <a:spcBef>
                <a:spcPct val="0"/>
              </a:spcBef>
              <a:spcAft>
                <a:spcPct val="20000"/>
              </a:spcAft>
              <a:buClrTx/>
              <a:buSzTx/>
              <a:buFontTx/>
              <a:buNone/>
            </a:pPr>
            <a:r>
              <a:rPr lang="en-US" altLang="zh-CN" sz="2400">
                <a:latin typeface="华文中宋" panose="02010600040101010101" pitchFamily="2" charset="-122"/>
                <a:ea typeface="华文中宋" panose="02010600040101010101" pitchFamily="2" charset="-122"/>
              </a:rPr>
              <a:t>		IN	AL, DX</a:t>
            </a:r>
          </a:p>
          <a:p>
            <a:pPr eaLnBrk="1" hangingPunct="1">
              <a:spcBef>
                <a:spcPct val="0"/>
              </a:spcBef>
              <a:spcAft>
                <a:spcPct val="20000"/>
              </a:spcAft>
              <a:buClrTx/>
              <a:buSzTx/>
              <a:buFontTx/>
              <a:buNone/>
            </a:pPr>
            <a:r>
              <a:rPr lang="en-US" altLang="zh-CN" sz="2400">
                <a:latin typeface="华文中宋" panose="02010600040101010101" pitchFamily="2" charset="-122"/>
                <a:ea typeface="华文中宋" panose="02010600040101010101" pitchFamily="2" charset="-122"/>
              </a:rPr>
              <a:t>		OUT	20H, AX</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）执行：   	</a:t>
            </a:r>
            <a:r>
              <a:rPr lang="en-US" altLang="zh-CN" sz="2400">
                <a:latin typeface="华文中宋" panose="02010600040101010101" pitchFamily="2" charset="-122"/>
                <a:ea typeface="华文中宋" panose="02010600040101010101" pitchFamily="2" charset="-122"/>
              </a:rPr>
              <a:t>OUT</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AL/AX    	  </a:t>
            </a:r>
            <a:r>
              <a:rPr lang="zh-CN" altLang="en-US" sz="2400">
                <a:latin typeface="华文中宋" panose="02010600040101010101" pitchFamily="2" charset="-122"/>
                <a:ea typeface="华文中宋" panose="02010600040101010101" pitchFamily="2" charset="-122"/>
              </a:rPr>
              <a:t>（端口）</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IN</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）注意：	寄存器只能采用</a:t>
            </a:r>
            <a:r>
              <a:rPr lang="en-US" altLang="zh-CN" sz="2400">
                <a:latin typeface="华文中宋" panose="02010600040101010101" pitchFamily="2" charset="-122"/>
                <a:ea typeface="华文中宋" panose="02010600040101010101" pitchFamily="2" charset="-122"/>
              </a:rPr>
              <a:t>AX/AL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DX</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）不影响标志位</a:t>
            </a:r>
          </a:p>
        </p:txBody>
      </p:sp>
      <p:sp>
        <p:nvSpPr>
          <p:cNvPr id="222212" name="Line 4">
            <a:extLst>
              <a:ext uri="{FF2B5EF4-FFF2-40B4-BE49-F238E27FC236}">
                <a16:creationId xmlns:a16="http://schemas.microsoft.com/office/drawing/2014/main" id="{686416E9-E902-DE43-8C21-1CBE14209C1F}"/>
              </a:ext>
            </a:extLst>
          </p:cNvPr>
          <p:cNvSpPr>
            <a:spLocks noChangeShapeType="1"/>
          </p:cNvSpPr>
          <p:nvPr/>
        </p:nvSpPr>
        <p:spPr bwMode="auto">
          <a:xfrm>
            <a:off x="3124200" y="4713288"/>
            <a:ext cx="12192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22213" name="Line 5">
            <a:extLst>
              <a:ext uri="{FF2B5EF4-FFF2-40B4-BE49-F238E27FC236}">
                <a16:creationId xmlns:a16="http://schemas.microsoft.com/office/drawing/2014/main" id="{DAE32FC4-4E8A-2D4C-B4C1-F9B76E31DAFC}"/>
              </a:ext>
            </a:extLst>
          </p:cNvPr>
          <p:cNvSpPr>
            <a:spLocks noChangeShapeType="1"/>
          </p:cNvSpPr>
          <p:nvPr/>
        </p:nvSpPr>
        <p:spPr bwMode="auto">
          <a:xfrm flipH="1">
            <a:off x="3048000" y="4868863"/>
            <a:ext cx="12954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22215" name="幻灯片编号占位符 2">
            <a:extLst>
              <a:ext uri="{FF2B5EF4-FFF2-40B4-BE49-F238E27FC236}">
                <a16:creationId xmlns:a16="http://schemas.microsoft.com/office/drawing/2014/main" id="{B7EA5F8A-FC1D-5E4C-B5A1-EB6A0B95437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F761351-3E8B-DC4F-807C-45CDC32B2AF4}" type="slidenum">
              <a:rPr kumimoji="0" lang="en-US" altLang="zh-CN" sz="1400" smtClean="0"/>
              <a:pPr>
                <a:spcBef>
                  <a:spcPct val="0"/>
                </a:spcBef>
                <a:buClrTx/>
                <a:buSzTx/>
                <a:buFontTx/>
                <a:buNone/>
              </a:pPr>
              <a:t>104</a:t>
            </a:fld>
            <a:r>
              <a:rPr kumimoji="0" lang="en-US" altLang="zh-CN" sz="1400"/>
              <a:t>/201</a:t>
            </a:r>
          </a:p>
        </p:txBody>
      </p:sp>
      <p:sp>
        <p:nvSpPr>
          <p:cNvPr id="9" name="Text Box 5">
            <a:extLst>
              <a:ext uri="{FF2B5EF4-FFF2-40B4-BE49-F238E27FC236}">
                <a16:creationId xmlns:a16="http://schemas.microsoft.com/office/drawing/2014/main" id="{9CBA7902-B7D6-1E48-8867-FB86F374A6D8}"/>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7" name="日期占位符 3">
            <a:extLst>
              <a:ext uri="{FF2B5EF4-FFF2-40B4-BE49-F238E27FC236}">
                <a16:creationId xmlns:a16="http://schemas.microsoft.com/office/drawing/2014/main" id="{1A7F7C73-9A0D-8141-932A-94623E3F964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D714CD0-6D39-6441-836F-F7A4EA06D812}" type="datetime12">
              <a:rPr kumimoji="0" lang="zh-CN" altLang="en-US" sz="1400" smtClean="0"/>
              <a:pPr>
                <a:spcBef>
                  <a:spcPct val="0"/>
                </a:spcBef>
                <a:buClrTx/>
                <a:buSzTx/>
                <a:buFontTx/>
                <a:buNone/>
              </a:pPr>
              <a:t>下午8时26分</a:t>
            </a:fld>
            <a:endParaRPr kumimoji="0" lang="en-US" altLang="zh-CN" sz="1400"/>
          </a:p>
        </p:txBody>
      </p:sp>
      <p:sp>
        <p:nvSpPr>
          <p:cNvPr id="224258" name="Rectangle 2">
            <a:extLst>
              <a:ext uri="{FF2B5EF4-FFF2-40B4-BE49-F238E27FC236}">
                <a16:creationId xmlns:a16="http://schemas.microsoft.com/office/drawing/2014/main" id="{35DE812B-F319-0E4E-B7DC-78B6156C826D}"/>
              </a:ext>
            </a:extLst>
          </p:cNvPr>
          <p:cNvSpPr>
            <a:spLocks noGrp="1" noChangeArrowheads="1"/>
          </p:cNvSpPr>
          <p:nvPr>
            <p:ph type="title"/>
          </p:nvPr>
        </p:nvSpPr>
        <p:spPr>
          <a:xfrm>
            <a:off x="541338" y="877888"/>
            <a:ext cx="4606925" cy="519112"/>
          </a:xfrm>
        </p:spPr>
        <p:txBody>
          <a:bodyPr anchor="ctr">
            <a:spAutoFit/>
          </a:bodyPr>
          <a:lstStyle/>
          <a:p>
            <a:pPr eaLnBrk="1" hangingPunct="1"/>
            <a:r>
              <a:rPr kumimoji="0" lang="en-US" altLang="zh-CN" sz="2800" b="1" dirty="0">
                <a:solidFill>
                  <a:schemeClr val="folHlink"/>
                </a:solidFill>
                <a:latin typeface="华文中宋" panose="02010600040101010101" pitchFamily="2" charset="-122"/>
                <a:ea typeface="华文中宋" panose="02010600040101010101" pitchFamily="2" charset="-122"/>
              </a:rPr>
              <a:t>6</a:t>
            </a:r>
            <a:r>
              <a:rPr kumimoji="0" lang="zh-CN" altLang="en-US" sz="2800" b="1" dirty="0">
                <a:solidFill>
                  <a:schemeClr val="folHlink"/>
                </a:solidFill>
                <a:latin typeface="华文中宋" panose="02010600040101010101" pitchFamily="2" charset="-122"/>
                <a:ea typeface="华文中宋" panose="02010600040101010101" pitchFamily="2" charset="-122"/>
              </a:rPr>
              <a:t>）、</a:t>
            </a:r>
            <a:r>
              <a:rPr kumimoji="0" lang="en-US" altLang="zh-CN" sz="2800" b="1" dirty="0">
                <a:solidFill>
                  <a:schemeClr val="folHlink"/>
                </a:solidFill>
                <a:latin typeface="华文中宋" panose="02010600040101010101" pitchFamily="2" charset="-122"/>
                <a:ea typeface="华文中宋" panose="02010600040101010101" pitchFamily="2" charset="-122"/>
              </a:rPr>
              <a:t>LEA</a:t>
            </a:r>
            <a:r>
              <a:rPr kumimoji="0" lang="zh-CN" altLang="en-US" sz="2800" b="1" dirty="0">
                <a:solidFill>
                  <a:schemeClr val="folHlink"/>
                </a:solidFill>
                <a:latin typeface="华文中宋" panose="02010600040101010101" pitchFamily="2" charset="-122"/>
                <a:ea typeface="华文中宋" panose="02010600040101010101" pitchFamily="2" charset="-122"/>
              </a:rPr>
              <a:t>（取有效地址）</a:t>
            </a:r>
          </a:p>
        </p:txBody>
      </p:sp>
      <p:sp>
        <p:nvSpPr>
          <p:cNvPr id="128005" name="Text Box 3">
            <a:extLst>
              <a:ext uri="{FF2B5EF4-FFF2-40B4-BE49-F238E27FC236}">
                <a16:creationId xmlns:a16="http://schemas.microsoft.com/office/drawing/2014/main" id="{E357235A-E890-D74C-8862-C3C04800814C}"/>
              </a:ext>
            </a:extLst>
          </p:cNvPr>
          <p:cNvSpPr txBox="1">
            <a:spLocks noChangeArrowheads="1"/>
          </p:cNvSpPr>
          <p:nvPr/>
        </p:nvSpPr>
        <p:spPr bwMode="auto">
          <a:xfrm>
            <a:off x="684213" y="2205038"/>
            <a:ext cx="7848600" cy="431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LEA 	REG</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	</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SRC</a:t>
            </a:r>
            <a:r>
              <a:rPr lang="zh-CN" altLang="en-US" sz="2400">
                <a:latin typeface="华文中宋" panose="02010600040101010101" pitchFamily="2" charset="-122"/>
                <a:ea typeface="华文中宋" panose="02010600040101010101" pitchFamily="2" charset="-122"/>
              </a:rPr>
              <a:t>的</a:t>
            </a:r>
            <a:r>
              <a:rPr lang="en-US" altLang="zh-CN" sz="2400">
                <a:latin typeface="华文中宋" panose="02010600040101010101" pitchFamily="2" charset="-122"/>
                <a:ea typeface="华文中宋" panose="02010600040101010101" pitchFamily="2" charset="-122"/>
              </a:rPr>
              <a:t>EA</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REG</a:t>
            </a:r>
            <a:r>
              <a:rPr lang="zh-CN" altLang="en-US" sz="2400">
                <a:latin typeface="华文中宋" panose="02010600040101010101" pitchFamily="2" charset="-122"/>
                <a:ea typeface="华文中宋" panose="02010600040101010101" pitchFamily="2" charset="-122"/>
              </a:rPr>
              <a:t>（取内存的偏移地址）</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）操作数类型：</a:t>
            </a:r>
            <a:r>
              <a:rPr lang="en-US" altLang="zh-CN" sz="2400">
                <a:latin typeface="华文中宋" panose="02010600040101010101" pitchFamily="2" charset="-122"/>
                <a:ea typeface="华文中宋" panose="02010600040101010101" pitchFamily="2" charset="-122"/>
              </a:rPr>
              <a:t>SRC</a:t>
            </a:r>
            <a:r>
              <a:rPr lang="zh-CN" altLang="en-US" sz="2400">
                <a:latin typeface="华文中宋" panose="02010600040101010101" pitchFamily="2" charset="-122"/>
                <a:ea typeface="华文中宋" panose="02010600040101010101" pitchFamily="2" charset="-122"/>
              </a:rPr>
              <a:t>必须是</a:t>
            </a:r>
            <a:r>
              <a:rPr lang="zh-CN" altLang="en-US" sz="2400">
                <a:solidFill>
                  <a:schemeClr val="hlink"/>
                </a:solidFill>
                <a:latin typeface="华文中宋" panose="02010600040101010101" pitchFamily="2" charset="-122"/>
                <a:ea typeface="华文中宋" panose="02010600040101010101" pitchFamily="2" charset="-122"/>
              </a:rPr>
              <a:t>内存操作数</a:t>
            </a:r>
            <a:r>
              <a:rPr lang="zh-CN" altLang="en-US" sz="2400">
                <a:latin typeface="华文中宋" panose="02010600040101010101" pitchFamily="2" charset="-122"/>
                <a:ea typeface="华文中宋" panose="02010600040101010101" pitchFamily="2" charset="-122"/>
              </a:rPr>
              <a:t>；</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REG</a:t>
            </a:r>
            <a:r>
              <a:rPr lang="zh-CN" altLang="en-US" sz="2400">
                <a:latin typeface="华文中宋" panose="02010600040101010101" pitchFamily="2" charset="-122"/>
                <a:ea typeface="华文中宋" panose="02010600040101010101" pitchFamily="2" charset="-122"/>
              </a:rPr>
              <a:t>必须是</a:t>
            </a:r>
            <a:r>
              <a:rPr lang="zh-CN" altLang="en-US" sz="2400">
                <a:solidFill>
                  <a:schemeClr val="hlink"/>
                </a:solidFill>
                <a:latin typeface="华文中宋" panose="02010600040101010101" pitchFamily="2" charset="-122"/>
                <a:ea typeface="华文中宋" panose="02010600040101010101" pitchFamily="2" charset="-122"/>
              </a:rPr>
              <a:t>字通用寄存器</a:t>
            </a:r>
            <a:r>
              <a:rPr lang="zh-CN" altLang="en-US" sz="2400">
                <a:latin typeface="华文中宋" panose="02010600040101010101" pitchFamily="2" charset="-122"/>
                <a:ea typeface="华文中宋" panose="02010600040101010101" pitchFamily="2" charset="-122"/>
              </a:rPr>
              <a:t>。</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）不影响标志位	</a:t>
            </a:r>
          </a:p>
          <a:p>
            <a:pPr eaLnBrk="1" hangingPunct="1">
              <a:lnSpc>
                <a:spcPct val="110000"/>
              </a:lnSpc>
              <a:spcBef>
                <a:spcPct val="0"/>
              </a:spcBef>
              <a:buClrTx/>
              <a:buSzTx/>
              <a:buFontTx/>
              <a:buNone/>
            </a:pPr>
            <a:endParaRPr lang="zh-CN" altLang="en-US" sz="1200">
              <a:latin typeface="华文中宋" panose="02010600040101010101" pitchFamily="2" charset="-122"/>
              <a:ea typeface="华文中宋" panose="02010600040101010101" pitchFamily="2" charset="-122"/>
            </a:endParaRP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LEA	SI,  VAL</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LEA	BX, [100H]		;BX=100H</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LEA	AX, [BX+SI+62H]	;AX=BX+SI+62H</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LEA   BX, ASCII              ;</a:t>
            </a:r>
            <a:r>
              <a:rPr lang="zh-CN" altLang="en-US" sz="2400">
                <a:latin typeface="华文中宋" panose="02010600040101010101" pitchFamily="2" charset="-122"/>
                <a:ea typeface="华文中宋" panose="02010600040101010101" pitchFamily="2" charset="-122"/>
              </a:rPr>
              <a:t>等价于下一条指令</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BX, OFFSET ASCII</a:t>
            </a:r>
          </a:p>
        </p:txBody>
      </p:sp>
      <p:sp>
        <p:nvSpPr>
          <p:cNvPr id="128008" name="Text Box 3">
            <a:extLst>
              <a:ext uri="{FF2B5EF4-FFF2-40B4-BE49-F238E27FC236}">
                <a16:creationId xmlns:a16="http://schemas.microsoft.com/office/drawing/2014/main" id="{7978DDC7-DAA3-174E-80E9-CD93819A4C47}"/>
              </a:ext>
            </a:extLst>
          </p:cNvPr>
          <p:cNvSpPr txBox="1">
            <a:spLocks noChangeArrowheads="1"/>
          </p:cNvSpPr>
          <p:nvPr/>
        </p:nvSpPr>
        <p:spPr bwMode="auto">
          <a:xfrm>
            <a:off x="457200" y="1458913"/>
            <a:ext cx="8507413"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solidFill>
                  <a:srgbClr val="FF33CC"/>
                </a:solidFill>
                <a:latin typeface="华文中宋" panose="02010600040101010101" pitchFamily="2" charset="-122"/>
                <a:ea typeface="华文中宋" panose="02010600040101010101" pitchFamily="2" charset="-122"/>
              </a:rPr>
              <a:t>  LEA</a:t>
            </a:r>
            <a:r>
              <a:rPr lang="zh-CN" altLang="en-US" sz="2400">
                <a:solidFill>
                  <a:srgbClr val="FF33CC"/>
                </a:solidFill>
                <a:latin typeface="华文中宋" panose="02010600040101010101" pitchFamily="2" charset="-122"/>
                <a:ea typeface="华文中宋" panose="02010600040101010101" pitchFamily="2" charset="-122"/>
              </a:rPr>
              <a:t>指令将一个近地址指针写入到指定的寄存器。</a:t>
            </a:r>
          </a:p>
          <a:p>
            <a:pPr eaLnBrk="1" hangingPunct="1">
              <a:spcBef>
                <a:spcPct val="0"/>
              </a:spcBef>
              <a:buClrTx/>
              <a:buSzTx/>
              <a:buFontTx/>
              <a:buNone/>
            </a:pPr>
            <a:r>
              <a:rPr lang="zh-CN" altLang="en-US" sz="2400">
                <a:solidFill>
                  <a:srgbClr val="FF33CC"/>
                </a:solidFill>
                <a:latin typeface="华文中宋" panose="02010600040101010101" pitchFamily="2" charset="-122"/>
                <a:ea typeface="华文中宋" panose="02010600040101010101" pitchFamily="2" charset="-122"/>
              </a:rPr>
              <a:t>     </a:t>
            </a:r>
            <a:r>
              <a:rPr lang="zh-CN" altLang="en-US" sz="2400" b="0">
                <a:latin typeface="Times New Roman" panose="02020603050405020304" pitchFamily="18" charset="0"/>
                <a:ea typeface="华文中宋" panose="02010600040101010101" pitchFamily="2" charset="-122"/>
              </a:rPr>
              <a:t>指令中的目标操作数必须是一个</a:t>
            </a:r>
            <a:r>
              <a:rPr lang="en-US" altLang="zh-CN" sz="2400" b="0">
                <a:latin typeface="Times New Roman" panose="02020603050405020304" pitchFamily="18" charset="0"/>
                <a:ea typeface="华文中宋" panose="02010600040101010101" pitchFamily="2" charset="-122"/>
              </a:rPr>
              <a:t>16 </a:t>
            </a:r>
            <a:r>
              <a:rPr lang="zh-CN" altLang="en-US" sz="2400" b="0">
                <a:latin typeface="Times New Roman" panose="02020603050405020304" pitchFamily="18" charset="0"/>
                <a:ea typeface="华文中宋" panose="02010600040101010101" pitchFamily="2" charset="-122"/>
              </a:rPr>
              <a:t>位的通用寄存器，源操作数必须是一个存储器操作数，指令的执行结果是把源操作数的有效地址，即</a:t>
            </a:r>
            <a:r>
              <a:rPr lang="en-US" altLang="zh-CN" sz="2400" b="0">
                <a:latin typeface="Times New Roman" panose="02020603050405020304" pitchFamily="18" charset="0"/>
                <a:ea typeface="华文中宋" panose="02010600040101010101" pitchFamily="2" charset="-122"/>
              </a:rPr>
              <a:t>16 </a:t>
            </a:r>
            <a:r>
              <a:rPr lang="zh-CN" altLang="en-US" sz="2400" b="0">
                <a:latin typeface="Times New Roman" panose="02020603050405020304" pitchFamily="18" charset="0"/>
                <a:ea typeface="华文中宋" panose="02010600040101010101" pitchFamily="2" charset="-122"/>
              </a:rPr>
              <a:t>位的偏移地址传送到目标寄存器。</a:t>
            </a:r>
            <a:endParaRPr lang="zh-CN" altLang="en-US" sz="2400">
              <a:solidFill>
                <a:srgbClr val="FF33CC"/>
              </a:solidFill>
              <a:latin typeface="华文中宋" panose="02010600040101010101" pitchFamily="2" charset="-122"/>
              <a:ea typeface="华文中宋" panose="02010600040101010101" pitchFamily="2" charset="-122"/>
            </a:endParaRPr>
          </a:p>
        </p:txBody>
      </p:sp>
      <p:sp>
        <p:nvSpPr>
          <p:cNvPr id="224262" name="幻灯片编号占位符 2">
            <a:extLst>
              <a:ext uri="{FF2B5EF4-FFF2-40B4-BE49-F238E27FC236}">
                <a16:creationId xmlns:a16="http://schemas.microsoft.com/office/drawing/2014/main" id="{F3090FD9-672A-834B-9211-349D58A1B01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903BE3C-7F30-6148-A783-75ECB74ADF1E}" type="slidenum">
              <a:rPr kumimoji="0" lang="en-US" altLang="zh-CN" sz="1400" smtClean="0"/>
              <a:pPr>
                <a:spcBef>
                  <a:spcPct val="0"/>
                </a:spcBef>
                <a:buClrTx/>
                <a:buSzTx/>
                <a:buFontTx/>
                <a:buNone/>
              </a:pPr>
              <a:t>105</a:t>
            </a:fld>
            <a:r>
              <a:rPr kumimoji="0" lang="en-US" altLang="zh-CN" sz="1400"/>
              <a:t>/201</a:t>
            </a:r>
          </a:p>
        </p:txBody>
      </p:sp>
      <p:sp>
        <p:nvSpPr>
          <p:cNvPr id="8" name="Text Box 5">
            <a:extLst>
              <a:ext uri="{FF2B5EF4-FFF2-40B4-BE49-F238E27FC236}">
                <a16:creationId xmlns:a16="http://schemas.microsoft.com/office/drawing/2014/main" id="{FA61E9AB-A589-D945-89E5-40BAA33D0A62}"/>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28008"/>
                                        </p:tgtEl>
                                        <p:attrNameLst>
                                          <p:attrName>style.visibility</p:attrName>
                                        </p:attrNameLst>
                                      </p:cBhvr>
                                      <p:to>
                                        <p:strVal val="visible"/>
                                      </p:to>
                                    </p:set>
                                    <p:animEffect transition="in" filter="wipe(up)">
                                      <p:cBhvr>
                                        <p:cTn id="7" dur="500"/>
                                        <p:tgtEl>
                                          <p:spTgt spid="128008"/>
                                        </p:tgtEl>
                                      </p:cBhvr>
                                    </p:animEffect>
                                  </p:childTnLst>
                                  <p:subTnLst>
                                    <p:set>
                                      <p:cBhvr override="childStyle">
                                        <p:cTn dur="1" fill="hold" display="0" masterRel="nextClick" afterEffect="1"/>
                                        <p:tgtEl>
                                          <p:spTgt spid="128008"/>
                                        </p:tgtEl>
                                        <p:attrNameLst>
                                          <p:attrName>style.visibility</p:attrName>
                                        </p:attrNameLst>
                                      </p:cBhvr>
                                      <p:to>
                                        <p:strVal val="hidden"/>
                                      </p:to>
                                    </p:set>
                                  </p:sub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8005"/>
                                        </p:tgtEl>
                                        <p:attrNameLst>
                                          <p:attrName>style.visibility</p:attrName>
                                        </p:attrNameLst>
                                      </p:cBhvr>
                                      <p:to>
                                        <p:strVal val="visible"/>
                                      </p:to>
                                    </p:set>
                                    <p:animEffect transition="in" filter="wipe(down)">
                                      <p:cBhvr>
                                        <p:cTn id="12" dur="500"/>
                                        <p:tgtEl>
                                          <p:spTgt spid="1280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005" grpId="0"/>
      <p:bldP spid="128008"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5" name="日期占位符 3">
            <a:extLst>
              <a:ext uri="{FF2B5EF4-FFF2-40B4-BE49-F238E27FC236}">
                <a16:creationId xmlns:a16="http://schemas.microsoft.com/office/drawing/2014/main" id="{94956C8D-7EC2-3441-9E07-B2D756991D5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CDA246C-386E-404B-85E7-4C3AB7DC49B8}" type="datetime12">
              <a:rPr kumimoji="0" lang="zh-CN" altLang="en-US" sz="1400" smtClean="0"/>
              <a:pPr>
                <a:spcBef>
                  <a:spcPct val="0"/>
                </a:spcBef>
                <a:buClrTx/>
                <a:buSzTx/>
                <a:buFontTx/>
                <a:buNone/>
              </a:pPr>
              <a:t>下午8时26分</a:t>
            </a:fld>
            <a:endParaRPr kumimoji="0" lang="en-US" altLang="zh-CN" sz="1400"/>
          </a:p>
        </p:txBody>
      </p:sp>
      <p:sp>
        <p:nvSpPr>
          <p:cNvPr id="226306" name="Rectangle 2">
            <a:extLst>
              <a:ext uri="{FF2B5EF4-FFF2-40B4-BE49-F238E27FC236}">
                <a16:creationId xmlns:a16="http://schemas.microsoft.com/office/drawing/2014/main" id="{9D751C59-E5CE-0B46-A7F4-9924431B69C3}"/>
              </a:ext>
            </a:extLst>
          </p:cNvPr>
          <p:cNvSpPr>
            <a:spLocks noGrp="1" noChangeArrowheads="1"/>
          </p:cNvSpPr>
          <p:nvPr>
            <p:ph type="title"/>
          </p:nvPr>
        </p:nvSpPr>
        <p:spPr>
          <a:xfrm>
            <a:off x="228600" y="893763"/>
            <a:ext cx="3263900" cy="519112"/>
          </a:xfrm>
        </p:spPr>
        <p:txBody>
          <a:bodyPr anchor="ctr">
            <a:spAutoFit/>
          </a:bodyPr>
          <a:lstStyle/>
          <a:p>
            <a:pPr eaLnBrk="1" hangingPunct="1"/>
            <a:r>
              <a:rPr kumimoji="0" lang="en-US" altLang="zh-CN" sz="2800" b="1">
                <a:latin typeface="华文中宋" panose="02010600040101010101" pitchFamily="2" charset="-122"/>
                <a:ea typeface="华文中宋" panose="02010600040101010101" pitchFamily="2" charset="-122"/>
              </a:rPr>
              <a:t>7</a:t>
            </a:r>
            <a:r>
              <a:rPr kumimoji="0" lang="zh-CN" altLang="en-US" sz="2800" b="1">
                <a:latin typeface="华文中宋" panose="02010600040101010101" pitchFamily="2" charset="-122"/>
                <a:ea typeface="华文中宋" panose="02010600040101010101" pitchFamily="2" charset="-122"/>
              </a:rPr>
              <a:t>）、</a:t>
            </a:r>
            <a:r>
              <a:rPr kumimoji="0" lang="en-US" altLang="zh-CN" sz="2800" b="1">
                <a:latin typeface="华文中宋" panose="02010600040101010101" pitchFamily="2" charset="-122"/>
                <a:ea typeface="华文中宋" panose="02010600040101010101" pitchFamily="2" charset="-122"/>
              </a:rPr>
              <a:t>LDS</a:t>
            </a:r>
            <a:r>
              <a:rPr kumimoji="0" lang="zh-CN" altLang="en-US" sz="2800" b="1">
                <a:latin typeface="华文中宋" panose="02010600040101010101" pitchFamily="2" charset="-122"/>
                <a:ea typeface="华文中宋" panose="02010600040101010101" pitchFamily="2" charset="-122"/>
              </a:rPr>
              <a:t>和</a:t>
            </a:r>
            <a:r>
              <a:rPr kumimoji="0" lang="en-US" altLang="zh-CN" sz="2800" b="1">
                <a:latin typeface="华文中宋" panose="02010600040101010101" pitchFamily="2" charset="-122"/>
                <a:ea typeface="华文中宋" panose="02010600040101010101" pitchFamily="2" charset="-122"/>
              </a:rPr>
              <a:t>LES</a:t>
            </a:r>
            <a:r>
              <a:rPr kumimoji="0" lang="en-US" altLang="zh-CN" sz="2800">
                <a:latin typeface="华文中宋" panose="02010600040101010101" pitchFamily="2" charset="-122"/>
                <a:ea typeface="华文中宋" panose="02010600040101010101" pitchFamily="2" charset="-122"/>
              </a:rPr>
              <a:t> </a:t>
            </a:r>
          </a:p>
        </p:txBody>
      </p:sp>
      <p:sp>
        <p:nvSpPr>
          <p:cNvPr id="129029" name="Text Box 3">
            <a:extLst>
              <a:ext uri="{FF2B5EF4-FFF2-40B4-BE49-F238E27FC236}">
                <a16:creationId xmlns:a16="http://schemas.microsoft.com/office/drawing/2014/main" id="{D55E9387-D1A0-A043-9C05-B57CDD2D6683}"/>
              </a:ext>
            </a:extLst>
          </p:cNvPr>
          <p:cNvSpPr txBox="1">
            <a:spLocks noChangeArrowheads="1"/>
          </p:cNvSpPr>
          <p:nvPr/>
        </p:nvSpPr>
        <p:spPr bwMode="auto">
          <a:xfrm>
            <a:off x="288925" y="1563688"/>
            <a:ext cx="8386763" cy="4692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LDS 	REG</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LES	REG</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）操作数类型：</a:t>
            </a:r>
            <a:r>
              <a:rPr lang="en-US" altLang="zh-CN" sz="2400">
                <a:latin typeface="华文中宋" panose="02010600040101010101" pitchFamily="2" charset="-122"/>
                <a:ea typeface="华文中宋" panose="02010600040101010101" pitchFamily="2" charset="-122"/>
              </a:rPr>
              <a:t>SRC</a:t>
            </a:r>
            <a:r>
              <a:rPr lang="zh-CN" altLang="en-US" sz="2400">
                <a:latin typeface="华文中宋" panose="02010600040101010101" pitchFamily="2" charset="-122"/>
                <a:ea typeface="华文中宋" panose="02010600040101010101" pitchFamily="2" charset="-122"/>
              </a:rPr>
              <a:t>必须是</a:t>
            </a:r>
            <a:r>
              <a:rPr lang="zh-CN" altLang="en-US" sz="2400">
                <a:solidFill>
                  <a:schemeClr val="hlink"/>
                </a:solidFill>
                <a:latin typeface="华文中宋" panose="02010600040101010101" pitchFamily="2" charset="-122"/>
                <a:ea typeface="华文中宋" panose="02010600040101010101" pitchFamily="2" charset="-122"/>
              </a:rPr>
              <a:t>双字</a:t>
            </a:r>
            <a:r>
              <a:rPr lang="zh-CN" altLang="en-US" sz="2400">
                <a:latin typeface="华文中宋" panose="02010600040101010101" pitchFamily="2" charset="-122"/>
                <a:ea typeface="华文中宋" panose="02010600040101010101" pitchFamily="2" charset="-122"/>
              </a:rPr>
              <a:t>内存操作数；</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REG</a:t>
            </a:r>
            <a:r>
              <a:rPr lang="zh-CN" altLang="en-US" sz="2400">
                <a:latin typeface="华文中宋" panose="02010600040101010101" pitchFamily="2" charset="-122"/>
                <a:ea typeface="华文中宋" panose="02010600040101010101" pitchFamily="2" charset="-122"/>
              </a:rPr>
              <a:t>必须是</a:t>
            </a:r>
            <a:r>
              <a:rPr lang="zh-CN" altLang="en-US" sz="2400">
                <a:solidFill>
                  <a:schemeClr val="hlink"/>
                </a:solidFill>
                <a:latin typeface="华文中宋" panose="02010600040101010101" pitchFamily="2" charset="-122"/>
                <a:ea typeface="华文中宋" panose="02010600040101010101" pitchFamily="2" charset="-122"/>
              </a:rPr>
              <a:t>字</a:t>
            </a:r>
            <a:r>
              <a:rPr lang="zh-CN" altLang="en-US" sz="2400">
                <a:latin typeface="华文中宋" panose="02010600040101010101" pitchFamily="2" charset="-122"/>
                <a:ea typeface="华文中宋" panose="02010600040101010101" pitchFamily="2" charset="-122"/>
              </a:rPr>
              <a:t>通用寄存器</a:t>
            </a:r>
          </a:p>
          <a:p>
            <a:pPr eaLnBrk="1" hangingPunct="1">
              <a:spcBef>
                <a:spcPct val="0"/>
              </a:spcBef>
              <a:buClrTx/>
              <a:buSzTx/>
              <a:buFontTx/>
              <a:buNone/>
            </a:pPr>
            <a:endParaRPr lang="zh-CN" altLang="en-US" sz="12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）执行：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SRC</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REG</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SRC+2</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DS</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REG</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SRC+2</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ES</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LDS	SI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[10H]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执行前（</a:t>
            </a:r>
            <a:r>
              <a:rPr lang="en-US" altLang="zh-CN" sz="2400">
                <a:latin typeface="华文中宋" panose="02010600040101010101" pitchFamily="2" charset="-122"/>
                <a:ea typeface="华文中宋" panose="02010600040101010101" pitchFamily="2" charset="-122"/>
              </a:rPr>
              <a:t>DS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=C000H,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C0010H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=0180H,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C0012H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=2000H</a:t>
            </a:r>
          </a:p>
          <a:p>
            <a:pPr eaLnBrk="1" hangingPunct="1">
              <a:spcBef>
                <a:spcPct val="1000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执行后（</a:t>
            </a:r>
            <a:r>
              <a:rPr lang="en-US" altLang="zh-CN" sz="2400">
                <a:latin typeface="华文中宋" panose="02010600040101010101" pitchFamily="2" charset="-122"/>
                <a:ea typeface="华文中宋" panose="02010600040101010101" pitchFamily="2" charset="-122"/>
              </a:rPr>
              <a:t>SI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=(C000H+10H)=0180H,(DS=2000H)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）不影响标志位   </a:t>
            </a:r>
          </a:p>
        </p:txBody>
      </p:sp>
      <p:sp>
        <p:nvSpPr>
          <p:cNvPr id="129032" name="Text Box 3">
            <a:extLst>
              <a:ext uri="{FF2B5EF4-FFF2-40B4-BE49-F238E27FC236}">
                <a16:creationId xmlns:a16="http://schemas.microsoft.com/office/drawing/2014/main" id="{512E5813-1570-444F-A0ED-7894ED285ACF}"/>
              </a:ext>
            </a:extLst>
          </p:cNvPr>
          <p:cNvSpPr txBox="1">
            <a:spLocks noChangeArrowheads="1"/>
          </p:cNvSpPr>
          <p:nvPr/>
        </p:nvSpPr>
        <p:spPr bwMode="auto">
          <a:xfrm>
            <a:off x="457200" y="1412875"/>
            <a:ext cx="8507413" cy="2417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spcAft>
                <a:spcPct val="20000"/>
              </a:spcAft>
              <a:buClrTx/>
              <a:buSzTx/>
              <a:buFontTx/>
              <a:buNone/>
            </a:pPr>
            <a:r>
              <a:rPr lang="en-US" altLang="zh-CN" sz="2400">
                <a:solidFill>
                  <a:srgbClr val="FF33CC"/>
                </a:solidFill>
                <a:latin typeface="华文中宋" panose="02010600040101010101" pitchFamily="2" charset="-122"/>
                <a:ea typeface="华文中宋" panose="02010600040101010101" pitchFamily="2" charset="-122"/>
              </a:rPr>
              <a:t>    LDS</a:t>
            </a:r>
            <a:r>
              <a:rPr lang="zh-CN" altLang="en-US" sz="2400">
                <a:solidFill>
                  <a:srgbClr val="FF33CC"/>
                </a:solidFill>
                <a:latin typeface="华文中宋" panose="02010600040101010101" pitchFamily="2" charset="-122"/>
                <a:ea typeface="华文中宋" panose="02010600040101010101" pitchFamily="2" charset="-122"/>
              </a:rPr>
              <a:t>和</a:t>
            </a:r>
            <a:r>
              <a:rPr lang="en-US" altLang="zh-CN" sz="2400">
                <a:solidFill>
                  <a:srgbClr val="FF33CC"/>
                </a:solidFill>
                <a:latin typeface="华文中宋" panose="02010600040101010101" pitchFamily="2" charset="-122"/>
                <a:ea typeface="华文中宋" panose="02010600040101010101" pitchFamily="2" charset="-122"/>
              </a:rPr>
              <a:t>LES</a:t>
            </a:r>
            <a:r>
              <a:rPr lang="zh-CN" altLang="en-US" sz="2400">
                <a:solidFill>
                  <a:srgbClr val="FF33CC"/>
                </a:solidFill>
                <a:latin typeface="华文中宋" panose="02010600040101010101" pitchFamily="2" charset="-122"/>
                <a:ea typeface="华文中宋" panose="02010600040101010101" pitchFamily="2" charset="-122"/>
              </a:rPr>
              <a:t>指令都是用于写入远地址指针。</a:t>
            </a:r>
          </a:p>
          <a:p>
            <a:pPr eaLnBrk="1" hangingPunct="1">
              <a:spcBef>
                <a:spcPct val="0"/>
              </a:spcBef>
              <a:buClrTx/>
              <a:buSzTx/>
              <a:buFontTx/>
              <a:buNone/>
            </a:pPr>
            <a:r>
              <a:rPr lang="zh-CN" altLang="en-US" sz="2800" b="0">
                <a:latin typeface="Times New Roman" panose="02020603050405020304" pitchFamily="18" charset="0"/>
                <a:ea typeface="华文中宋" panose="02010600040101010101" pitchFamily="2" charset="-122"/>
              </a:rPr>
              <a:t>     </a:t>
            </a:r>
            <a:r>
              <a:rPr lang="zh-CN" altLang="en-US" sz="2400" b="0">
                <a:latin typeface="Times New Roman" panose="02020603050405020304" pitchFamily="18" charset="0"/>
                <a:ea typeface="华文中宋" panose="02010600040101010101" pitchFamily="2" charset="-122"/>
              </a:rPr>
              <a:t>源操作数可以是任意存储器，目标操作数是任意</a:t>
            </a:r>
            <a:r>
              <a:rPr lang="en-US" altLang="zh-CN" sz="2400" b="0">
                <a:latin typeface="Times New Roman" panose="02020603050405020304" pitchFamily="18" charset="0"/>
                <a:ea typeface="华文中宋" panose="02010600040101010101" pitchFamily="2" charset="-122"/>
              </a:rPr>
              <a:t>16</a:t>
            </a:r>
            <a:r>
              <a:rPr lang="zh-CN" altLang="en-US" sz="2400" b="0">
                <a:latin typeface="Times New Roman" panose="02020603050405020304" pitchFamily="18" charset="0"/>
                <a:ea typeface="华文中宋" panose="02010600040101010101" pitchFamily="2" charset="-122"/>
              </a:rPr>
              <a:t>位通用寄存器。</a:t>
            </a:r>
            <a:r>
              <a:rPr lang="en-US" altLang="zh-CN" sz="2400" b="0">
                <a:latin typeface="Times New Roman" panose="02020603050405020304" pitchFamily="18" charset="0"/>
                <a:ea typeface="华文中宋" panose="02010600040101010101" pitchFamily="2" charset="-122"/>
              </a:rPr>
              <a:t>LDS/LES</a:t>
            </a:r>
            <a:r>
              <a:rPr lang="zh-CN" altLang="en-US" sz="2400" b="0">
                <a:latin typeface="Times New Roman" panose="02020603050405020304" pitchFamily="18" charset="0"/>
                <a:ea typeface="华文中宋" panose="02010600040101010101" pitchFamily="2" charset="-122"/>
              </a:rPr>
              <a:t>都传送</a:t>
            </a:r>
            <a:r>
              <a:rPr lang="en-US" altLang="zh-CN" sz="2400" b="0">
                <a:latin typeface="Times New Roman" panose="02020603050405020304" pitchFamily="18" charset="0"/>
                <a:ea typeface="华文中宋" panose="02010600040101010101" pitchFamily="2" charset="-122"/>
              </a:rPr>
              <a:t>32 </a:t>
            </a:r>
            <a:r>
              <a:rPr lang="zh-CN" altLang="en-US" sz="2400" b="0">
                <a:latin typeface="Times New Roman" panose="02020603050405020304" pitchFamily="18" charset="0"/>
                <a:ea typeface="华文中宋" panose="02010600040101010101" pitchFamily="2" charset="-122"/>
              </a:rPr>
              <a:t>位远地址指针，</a:t>
            </a:r>
            <a:r>
              <a:rPr lang="en-US" altLang="zh-CN" sz="2400" b="0">
                <a:latin typeface="Times New Roman" panose="02020603050405020304" pitchFamily="18" charset="0"/>
                <a:ea typeface="华文中宋" panose="02010600040101010101" pitchFamily="2" charset="-122"/>
              </a:rPr>
              <a:t>LDS</a:t>
            </a:r>
            <a:r>
              <a:rPr lang="zh-CN" altLang="en-US" sz="2400" b="0">
                <a:latin typeface="Times New Roman" panose="02020603050405020304" pitchFamily="18" charset="0"/>
                <a:ea typeface="华文中宋" panose="02010600040101010101" pitchFamily="2" charset="-122"/>
              </a:rPr>
              <a:t>将前</a:t>
            </a:r>
            <a:r>
              <a:rPr lang="en-US" altLang="zh-CN" sz="2400" b="0">
                <a:latin typeface="Times New Roman" panose="02020603050405020304" pitchFamily="18" charset="0"/>
                <a:ea typeface="华文中宋" panose="02010600040101010101" pitchFamily="2" charset="-122"/>
              </a:rPr>
              <a:t>16</a:t>
            </a:r>
            <a:r>
              <a:rPr lang="zh-CN" altLang="en-US" sz="2400" b="0">
                <a:latin typeface="Times New Roman" panose="02020603050405020304" pitchFamily="18" charset="0"/>
                <a:ea typeface="华文中宋" panose="02010600040101010101" pitchFamily="2" charset="-122"/>
              </a:rPr>
              <a:t>位数</a:t>
            </a:r>
            <a:r>
              <a:rPr lang="en-US" altLang="zh-CN" sz="2400" b="0">
                <a:latin typeface="Times New Roman" panose="02020603050405020304" pitchFamily="18" charset="0"/>
                <a:ea typeface="华文中宋" panose="02010600040101010101" pitchFamily="2" charset="-122"/>
              </a:rPr>
              <a:t>(</a:t>
            </a:r>
            <a:r>
              <a:rPr lang="zh-CN" altLang="en-US" sz="2400" b="0">
                <a:latin typeface="Times New Roman" panose="02020603050405020304" pitchFamily="18" charset="0"/>
                <a:ea typeface="华文中宋" panose="02010600040101010101" pitchFamily="2" charset="-122"/>
              </a:rPr>
              <a:t>偏移量</a:t>
            </a:r>
            <a:r>
              <a:rPr lang="en-US" altLang="zh-CN" sz="2400" b="0">
                <a:latin typeface="Times New Roman" panose="02020603050405020304" pitchFamily="18" charset="0"/>
                <a:ea typeface="华文中宋" panose="02010600040101010101" pitchFamily="2" charset="-122"/>
              </a:rPr>
              <a:t>)</a:t>
            </a:r>
            <a:r>
              <a:rPr lang="zh-CN" altLang="en-US" sz="2400" b="0">
                <a:latin typeface="Times New Roman" panose="02020603050405020304" pitchFamily="18" charset="0"/>
                <a:ea typeface="华文中宋" panose="02010600040101010101" pitchFamily="2" charset="-122"/>
              </a:rPr>
              <a:t>送到指定寄存器，将后</a:t>
            </a:r>
            <a:r>
              <a:rPr lang="en-US" altLang="zh-CN" sz="2400" b="0">
                <a:latin typeface="Times New Roman" panose="02020603050405020304" pitchFamily="18" charset="0"/>
                <a:ea typeface="华文中宋" panose="02010600040101010101" pitchFamily="2" charset="-122"/>
              </a:rPr>
              <a:t>16</a:t>
            </a:r>
            <a:r>
              <a:rPr lang="zh-CN" altLang="en-US" sz="2400" b="0">
                <a:latin typeface="Times New Roman" panose="02020603050405020304" pitchFamily="18" charset="0"/>
                <a:ea typeface="华文中宋" panose="02010600040101010101" pitchFamily="2" charset="-122"/>
              </a:rPr>
              <a:t>位数送数据段寄存器</a:t>
            </a:r>
            <a:r>
              <a:rPr lang="en-US" altLang="zh-CN" sz="2400" b="0">
                <a:latin typeface="Times New Roman" panose="02020603050405020304" pitchFamily="18" charset="0"/>
                <a:ea typeface="华文中宋" panose="02010600040101010101" pitchFamily="2" charset="-122"/>
              </a:rPr>
              <a:t>DS</a:t>
            </a:r>
            <a:r>
              <a:rPr lang="zh-CN" altLang="en-US" sz="2400" b="0">
                <a:latin typeface="Times New Roman" panose="02020603050405020304" pitchFamily="18" charset="0"/>
                <a:ea typeface="华文中宋" panose="02010600040101010101" pitchFamily="2" charset="-122"/>
              </a:rPr>
              <a:t>。</a:t>
            </a:r>
            <a:r>
              <a:rPr lang="en-US" altLang="zh-CN" sz="2400" b="0">
                <a:latin typeface="Times New Roman" panose="02020603050405020304" pitchFamily="18" charset="0"/>
                <a:ea typeface="华文中宋" panose="02010600040101010101" pitchFamily="2" charset="-122"/>
              </a:rPr>
              <a:t>LES</a:t>
            </a:r>
            <a:r>
              <a:rPr lang="zh-CN" altLang="en-US" sz="2400" b="0">
                <a:latin typeface="Times New Roman" panose="02020603050405020304" pitchFamily="18" charset="0"/>
                <a:ea typeface="华文中宋" panose="02010600040101010101" pitchFamily="2" charset="-122"/>
              </a:rPr>
              <a:t>将前</a:t>
            </a:r>
            <a:r>
              <a:rPr lang="en-US" altLang="zh-CN" sz="2400" b="0">
                <a:latin typeface="Times New Roman" panose="02020603050405020304" pitchFamily="18" charset="0"/>
                <a:ea typeface="华文中宋" panose="02010600040101010101" pitchFamily="2" charset="-122"/>
              </a:rPr>
              <a:t>16</a:t>
            </a:r>
            <a:r>
              <a:rPr lang="zh-CN" altLang="en-US" sz="2400" b="0">
                <a:latin typeface="Times New Roman" panose="02020603050405020304" pitchFamily="18" charset="0"/>
                <a:ea typeface="华文中宋" panose="02010600040101010101" pitchFamily="2" charset="-122"/>
              </a:rPr>
              <a:t>位数</a:t>
            </a:r>
            <a:r>
              <a:rPr lang="en-US" altLang="zh-CN" sz="2400" b="0">
                <a:latin typeface="Times New Roman" panose="02020603050405020304" pitchFamily="18" charset="0"/>
                <a:ea typeface="华文中宋" panose="02010600040101010101" pitchFamily="2" charset="-122"/>
              </a:rPr>
              <a:t>(</a:t>
            </a:r>
            <a:r>
              <a:rPr lang="zh-CN" altLang="en-US" sz="2400" b="0">
                <a:latin typeface="Times New Roman" panose="02020603050405020304" pitchFamily="18" charset="0"/>
                <a:ea typeface="华文中宋" panose="02010600040101010101" pitchFamily="2" charset="-122"/>
              </a:rPr>
              <a:t>偏移量</a:t>
            </a:r>
            <a:r>
              <a:rPr lang="en-US" altLang="zh-CN" sz="2400" b="0">
                <a:latin typeface="Times New Roman" panose="02020603050405020304" pitchFamily="18" charset="0"/>
                <a:ea typeface="华文中宋" panose="02010600040101010101" pitchFamily="2" charset="-122"/>
              </a:rPr>
              <a:t>)</a:t>
            </a:r>
            <a:r>
              <a:rPr lang="zh-CN" altLang="en-US" sz="2400" b="0">
                <a:latin typeface="Times New Roman" panose="02020603050405020304" pitchFamily="18" charset="0"/>
                <a:ea typeface="华文中宋" panose="02010600040101010101" pitchFamily="2" charset="-122"/>
              </a:rPr>
              <a:t>送到指定寄存器，将后</a:t>
            </a:r>
            <a:r>
              <a:rPr lang="en-US" altLang="zh-CN" sz="2400" b="0">
                <a:latin typeface="Times New Roman" panose="02020603050405020304" pitchFamily="18" charset="0"/>
                <a:ea typeface="华文中宋" panose="02010600040101010101" pitchFamily="2" charset="-122"/>
              </a:rPr>
              <a:t>16</a:t>
            </a:r>
            <a:r>
              <a:rPr lang="zh-CN" altLang="en-US" sz="2400" b="0">
                <a:latin typeface="Times New Roman" panose="02020603050405020304" pitchFamily="18" charset="0"/>
                <a:ea typeface="华文中宋" panose="02010600040101010101" pitchFamily="2" charset="-122"/>
              </a:rPr>
              <a:t>位数</a:t>
            </a:r>
            <a:r>
              <a:rPr lang="en-US" altLang="zh-CN" sz="2400" b="0">
                <a:latin typeface="Times New Roman" panose="02020603050405020304" pitchFamily="18" charset="0"/>
                <a:ea typeface="华文中宋" panose="02010600040101010101" pitchFamily="2" charset="-122"/>
              </a:rPr>
              <a:t>(</a:t>
            </a:r>
            <a:r>
              <a:rPr lang="zh-CN" altLang="en-US" sz="2400" b="0">
                <a:latin typeface="Times New Roman" panose="02020603050405020304" pitchFamily="18" charset="0"/>
                <a:ea typeface="华文中宋" panose="02010600040101010101" pitchFamily="2" charset="-122"/>
              </a:rPr>
              <a:t>段基值</a:t>
            </a:r>
            <a:r>
              <a:rPr lang="en-US" altLang="zh-CN" sz="2400" b="0">
                <a:latin typeface="Times New Roman" panose="02020603050405020304" pitchFamily="18" charset="0"/>
                <a:ea typeface="华文中宋" panose="02010600040101010101" pitchFamily="2" charset="-122"/>
              </a:rPr>
              <a:t>)</a:t>
            </a:r>
            <a:r>
              <a:rPr lang="zh-CN" altLang="en-US" sz="2400" b="0">
                <a:latin typeface="Times New Roman" panose="02020603050405020304" pitchFamily="18" charset="0"/>
                <a:ea typeface="华文中宋" panose="02010600040101010101" pitchFamily="2" charset="-122"/>
              </a:rPr>
              <a:t>送到附加段寄存器</a:t>
            </a:r>
            <a:r>
              <a:rPr lang="en-US" altLang="zh-CN" sz="2400" b="0">
                <a:latin typeface="Times New Roman" panose="02020603050405020304" pitchFamily="18" charset="0"/>
                <a:ea typeface="华文中宋" panose="02010600040101010101" pitchFamily="2" charset="-122"/>
              </a:rPr>
              <a:t>ES</a:t>
            </a:r>
            <a:r>
              <a:rPr lang="zh-CN" altLang="en-US" sz="2400" b="0">
                <a:latin typeface="Times New Roman" panose="02020603050405020304" pitchFamily="18" charset="0"/>
                <a:ea typeface="华文中宋" panose="02010600040101010101" pitchFamily="2" charset="-122"/>
              </a:rPr>
              <a:t>。</a:t>
            </a:r>
          </a:p>
        </p:txBody>
      </p:sp>
      <p:sp>
        <p:nvSpPr>
          <p:cNvPr id="226310" name="幻灯片编号占位符 2">
            <a:extLst>
              <a:ext uri="{FF2B5EF4-FFF2-40B4-BE49-F238E27FC236}">
                <a16:creationId xmlns:a16="http://schemas.microsoft.com/office/drawing/2014/main" id="{530A0D8C-559E-8C4A-8566-CA8AA8F6D47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601A7FB-784A-0748-84C7-18492F89E007}" type="slidenum">
              <a:rPr kumimoji="0" lang="en-US" altLang="zh-CN" sz="1400" smtClean="0"/>
              <a:pPr>
                <a:spcBef>
                  <a:spcPct val="0"/>
                </a:spcBef>
                <a:buClrTx/>
                <a:buSzTx/>
                <a:buFontTx/>
                <a:buNone/>
              </a:pPr>
              <a:t>106</a:t>
            </a:fld>
            <a:r>
              <a:rPr kumimoji="0" lang="en-US" altLang="zh-CN" sz="1400"/>
              <a:t>/201</a:t>
            </a:r>
          </a:p>
        </p:txBody>
      </p:sp>
      <p:sp>
        <p:nvSpPr>
          <p:cNvPr id="8" name="Text Box 5">
            <a:extLst>
              <a:ext uri="{FF2B5EF4-FFF2-40B4-BE49-F238E27FC236}">
                <a16:creationId xmlns:a16="http://schemas.microsoft.com/office/drawing/2014/main" id="{B7FE4198-FF31-2E4A-8B76-444C66C9CC90}"/>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29032"/>
                                        </p:tgtEl>
                                        <p:attrNameLst>
                                          <p:attrName>style.visibility</p:attrName>
                                        </p:attrNameLst>
                                      </p:cBhvr>
                                      <p:to>
                                        <p:strVal val="visible"/>
                                      </p:to>
                                    </p:set>
                                    <p:animEffect transition="in" filter="wipe(up)">
                                      <p:cBhvr>
                                        <p:cTn id="7" dur="500"/>
                                        <p:tgtEl>
                                          <p:spTgt spid="129032"/>
                                        </p:tgtEl>
                                      </p:cBhvr>
                                    </p:animEffect>
                                  </p:childTnLst>
                                  <p:subTnLst>
                                    <p:set>
                                      <p:cBhvr override="childStyle">
                                        <p:cTn dur="1" fill="hold" display="0" masterRel="nextClick" afterEffect="1"/>
                                        <p:tgtEl>
                                          <p:spTgt spid="129032"/>
                                        </p:tgtEl>
                                        <p:attrNameLst>
                                          <p:attrName>style.visibility</p:attrName>
                                        </p:attrNameLst>
                                      </p:cBhvr>
                                      <p:to>
                                        <p:strVal val="hidden"/>
                                      </p:to>
                                    </p:set>
                                  </p:sub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9029"/>
                                        </p:tgtEl>
                                        <p:attrNameLst>
                                          <p:attrName>style.visibility</p:attrName>
                                        </p:attrNameLst>
                                      </p:cBhvr>
                                      <p:to>
                                        <p:strVal val="visible"/>
                                      </p:to>
                                    </p:set>
                                    <p:animEffect transition="in" filter="wipe(down)">
                                      <p:cBhvr>
                                        <p:cTn id="12" dur="500"/>
                                        <p:tgtEl>
                                          <p:spTgt spid="129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029" grpId="0"/>
      <p:bldP spid="129032"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3" name="日期占位符 3">
            <a:extLst>
              <a:ext uri="{FF2B5EF4-FFF2-40B4-BE49-F238E27FC236}">
                <a16:creationId xmlns:a16="http://schemas.microsoft.com/office/drawing/2014/main" id="{0BCDE8EA-FEC1-E848-A3F9-50BF63ED060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1FB3F62-2164-0949-B89F-1598BB1E1457}" type="datetime12">
              <a:rPr kumimoji="0" lang="zh-CN" altLang="en-US" sz="1400" smtClean="0"/>
              <a:pPr>
                <a:spcBef>
                  <a:spcPct val="0"/>
                </a:spcBef>
                <a:buClrTx/>
                <a:buSzTx/>
                <a:buFontTx/>
                <a:buNone/>
              </a:pPr>
              <a:t>下午8时26分</a:t>
            </a:fld>
            <a:endParaRPr kumimoji="0" lang="en-US" altLang="zh-CN" sz="1400"/>
          </a:p>
        </p:txBody>
      </p:sp>
      <p:sp>
        <p:nvSpPr>
          <p:cNvPr id="228354" name="Rectangle 2">
            <a:extLst>
              <a:ext uri="{FF2B5EF4-FFF2-40B4-BE49-F238E27FC236}">
                <a16:creationId xmlns:a16="http://schemas.microsoft.com/office/drawing/2014/main" id="{7B210EB0-50C3-F845-8D90-70A1247C50A4}"/>
              </a:ext>
            </a:extLst>
          </p:cNvPr>
          <p:cNvSpPr>
            <a:spLocks noGrp="1" noChangeArrowheads="1"/>
          </p:cNvSpPr>
          <p:nvPr>
            <p:ph type="title"/>
          </p:nvPr>
        </p:nvSpPr>
        <p:spPr>
          <a:xfrm>
            <a:off x="395288" y="893763"/>
            <a:ext cx="4897437" cy="519112"/>
          </a:xfrm>
        </p:spPr>
        <p:txBody>
          <a:bodyPr anchor="ctr">
            <a:spAutoFit/>
          </a:bodyPr>
          <a:lstStyle/>
          <a:p>
            <a:pPr eaLnBrk="1" hangingPunct="1"/>
            <a:r>
              <a:rPr kumimoji="0" lang="en-US" altLang="zh-CN" sz="2800" b="1">
                <a:latin typeface="华文中宋" panose="02010600040101010101" pitchFamily="2" charset="-122"/>
                <a:ea typeface="华文中宋" panose="02010600040101010101" pitchFamily="2" charset="-122"/>
              </a:rPr>
              <a:t>8</a:t>
            </a:r>
            <a:r>
              <a:rPr kumimoji="0" lang="zh-CN" altLang="en-US" sz="2800" b="1">
                <a:latin typeface="华文中宋" panose="02010600040101010101" pitchFamily="2" charset="-122"/>
                <a:ea typeface="华文中宋" panose="02010600040101010101" pitchFamily="2" charset="-122"/>
              </a:rPr>
              <a:t>）、</a:t>
            </a:r>
            <a:r>
              <a:rPr kumimoji="0" lang="en-US" altLang="zh-CN" sz="2800" b="1">
                <a:latin typeface="华文中宋" panose="02010600040101010101" pitchFamily="2" charset="-122"/>
                <a:ea typeface="华文中宋" panose="02010600040101010101" pitchFamily="2" charset="-122"/>
              </a:rPr>
              <a:t>LAHF</a:t>
            </a:r>
            <a:r>
              <a:rPr kumimoji="0" lang="zh-CN" altLang="en-US" sz="2800" b="1">
                <a:latin typeface="华文中宋" panose="02010600040101010101" pitchFamily="2" charset="-122"/>
                <a:ea typeface="华文中宋" panose="02010600040101010101" pitchFamily="2" charset="-122"/>
              </a:rPr>
              <a:t>和</a:t>
            </a:r>
            <a:r>
              <a:rPr kumimoji="0" lang="en-US" altLang="zh-CN" sz="2800" b="1">
                <a:latin typeface="华文中宋" panose="02010600040101010101" pitchFamily="2" charset="-122"/>
                <a:ea typeface="华文中宋" panose="02010600040101010101" pitchFamily="2" charset="-122"/>
              </a:rPr>
              <a:t>SAHF</a:t>
            </a:r>
            <a:r>
              <a:rPr kumimoji="0" lang="zh-CN" altLang="en-US" sz="2800" b="1">
                <a:latin typeface="华文中宋" panose="02010600040101010101" pitchFamily="2" charset="-122"/>
                <a:ea typeface="华文中宋" panose="02010600040101010101" pitchFamily="2" charset="-122"/>
              </a:rPr>
              <a:t>（字节）</a:t>
            </a:r>
            <a:r>
              <a:rPr kumimoji="0" lang="zh-CN" altLang="en-US" sz="2800">
                <a:latin typeface="华文中宋" panose="02010600040101010101" pitchFamily="2" charset="-122"/>
                <a:ea typeface="华文中宋" panose="02010600040101010101" pitchFamily="2" charset="-122"/>
              </a:rPr>
              <a:t> </a:t>
            </a:r>
          </a:p>
        </p:txBody>
      </p:sp>
      <p:grpSp>
        <p:nvGrpSpPr>
          <p:cNvPr id="56332" name="Group 12">
            <a:extLst>
              <a:ext uri="{FF2B5EF4-FFF2-40B4-BE49-F238E27FC236}">
                <a16:creationId xmlns:a16="http://schemas.microsoft.com/office/drawing/2014/main" id="{6068E6C6-65B2-724D-98AA-9FFBDBAC0846}"/>
              </a:ext>
            </a:extLst>
          </p:cNvPr>
          <p:cNvGrpSpPr>
            <a:grpSpLocks/>
          </p:cNvGrpSpPr>
          <p:nvPr/>
        </p:nvGrpSpPr>
        <p:grpSpPr bwMode="auto">
          <a:xfrm>
            <a:off x="431800" y="2293938"/>
            <a:ext cx="8331200" cy="2647950"/>
            <a:chOff x="272" y="1445"/>
            <a:chExt cx="5248" cy="1668"/>
          </a:xfrm>
        </p:grpSpPr>
        <p:sp>
          <p:nvSpPr>
            <p:cNvPr id="228360" name="Text Box 3">
              <a:extLst>
                <a:ext uri="{FF2B5EF4-FFF2-40B4-BE49-F238E27FC236}">
                  <a16:creationId xmlns:a16="http://schemas.microsoft.com/office/drawing/2014/main" id="{247FD4EE-4127-4243-9805-7578F00A6CC2}"/>
                </a:ext>
              </a:extLst>
            </p:cNvPr>
            <p:cNvSpPr txBox="1">
              <a:spLocks noChangeArrowheads="1"/>
            </p:cNvSpPr>
            <p:nvPr/>
          </p:nvSpPr>
          <p:spPr bwMode="auto">
            <a:xfrm>
              <a:off x="272" y="1445"/>
              <a:ext cx="5248" cy="1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LAHF</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SAHF</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LAHF</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标志寄存器的低字节 		</a:t>
              </a:r>
              <a:r>
                <a:rPr lang="en-US" altLang="zh-CN" sz="2400">
                  <a:latin typeface="华文中宋" panose="02010600040101010101" pitchFamily="2" charset="-122"/>
                  <a:ea typeface="华文中宋" panose="02010600040101010101" pitchFamily="2" charset="-122"/>
                </a:rPr>
                <a:t>AH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SAHF</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a:t>
              </a:r>
              <a:r>
                <a:rPr lang="en-US" altLang="zh-CN" sz="2400">
                  <a:latin typeface="华文中宋" panose="02010600040101010101" pitchFamily="2" charset="-122"/>
                  <a:ea typeface="华文中宋" panose="02010600040101010101" pitchFamily="2" charset="-122"/>
                </a:rPr>
                <a:t>FLAG</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AH</a:t>
              </a:r>
              <a:r>
                <a:rPr lang="zh-CN" altLang="en-US" sz="2400">
                  <a:latin typeface="华文中宋" panose="02010600040101010101" pitchFamily="2" charset="-122"/>
                  <a:ea typeface="华文中宋" panose="02010600040101010101" pitchFamily="2" charset="-122"/>
                </a:rPr>
                <a:t>（隐含）</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SAHF</a:t>
              </a:r>
              <a:r>
                <a:rPr lang="zh-CN" altLang="en-US" sz="2400">
                  <a:latin typeface="华文中宋" panose="02010600040101010101" pitchFamily="2" charset="-122"/>
                  <a:ea typeface="华文中宋" panose="02010600040101010101" pitchFamily="2" charset="-122"/>
                </a:rPr>
                <a:t>影响标志位的</a:t>
              </a:r>
              <a:r>
                <a:rPr lang="en-US" altLang="zh-CN" sz="2400">
                  <a:latin typeface="华文中宋" panose="02010600040101010101" pitchFamily="2" charset="-122"/>
                  <a:ea typeface="华文中宋" panose="02010600040101010101" pitchFamily="2" charset="-122"/>
                </a:rPr>
                <a:t>SF,ZF,AF,PF,CF</a:t>
              </a:r>
            </a:p>
          </p:txBody>
        </p:sp>
        <p:sp>
          <p:nvSpPr>
            <p:cNvPr id="228361" name="Line 4">
              <a:extLst>
                <a:ext uri="{FF2B5EF4-FFF2-40B4-BE49-F238E27FC236}">
                  <a16:creationId xmlns:a16="http://schemas.microsoft.com/office/drawing/2014/main" id="{2D2B37A1-E71F-2849-B7BE-464039612564}"/>
                </a:ext>
              </a:extLst>
            </p:cNvPr>
            <p:cNvSpPr>
              <a:spLocks noChangeShapeType="1"/>
            </p:cNvSpPr>
            <p:nvPr/>
          </p:nvSpPr>
          <p:spPr bwMode="auto">
            <a:xfrm>
              <a:off x="3360" y="2261"/>
              <a:ext cx="816"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28362" name="Line 5">
              <a:extLst>
                <a:ext uri="{FF2B5EF4-FFF2-40B4-BE49-F238E27FC236}">
                  <a16:creationId xmlns:a16="http://schemas.microsoft.com/office/drawing/2014/main" id="{A251F738-5811-C246-BBEB-9107AF838F48}"/>
                </a:ext>
              </a:extLst>
            </p:cNvPr>
            <p:cNvSpPr>
              <a:spLocks noChangeShapeType="1"/>
            </p:cNvSpPr>
            <p:nvPr/>
          </p:nvSpPr>
          <p:spPr bwMode="auto">
            <a:xfrm flipH="1">
              <a:off x="3312" y="2366"/>
              <a:ext cx="864"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aphicFrame>
        <p:nvGraphicFramePr>
          <p:cNvPr id="228356" name="Object 6">
            <a:extLst>
              <a:ext uri="{FF2B5EF4-FFF2-40B4-BE49-F238E27FC236}">
                <a16:creationId xmlns:a16="http://schemas.microsoft.com/office/drawing/2014/main" id="{6E63167B-1998-DE46-B261-1394EE029585}"/>
              </a:ext>
            </a:extLst>
          </p:cNvPr>
          <p:cNvGraphicFramePr>
            <a:graphicFrameLocks noChangeAspect="1"/>
          </p:cNvGraphicFramePr>
          <p:nvPr/>
        </p:nvGraphicFramePr>
        <p:xfrm>
          <a:off x="1042988" y="5013325"/>
          <a:ext cx="6985000" cy="1149350"/>
        </p:xfrm>
        <a:graphic>
          <a:graphicData uri="http://schemas.openxmlformats.org/presentationml/2006/ole">
            <mc:AlternateContent xmlns:mc="http://schemas.openxmlformats.org/markup-compatibility/2006">
              <mc:Choice xmlns:v="urn:schemas-microsoft-com:vml" Requires="v">
                <p:oleObj spid="_x0000_s228389" name="Visio" r:id="rId4" imgW="1835150" imgH="304800" progId="Visio.Drawing.11">
                  <p:embed/>
                </p:oleObj>
              </mc:Choice>
              <mc:Fallback>
                <p:oleObj name="Visio" r:id="rId4" imgW="1835150" imgH="304800" progId="Visio.Drawing.11">
                  <p:embed/>
                  <p:pic>
                    <p:nvPicPr>
                      <p:cNvPr id="0"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2988" y="5013325"/>
                        <a:ext cx="6985000" cy="1149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56331" name="Text Box 3">
            <a:extLst>
              <a:ext uri="{FF2B5EF4-FFF2-40B4-BE49-F238E27FC236}">
                <a16:creationId xmlns:a16="http://schemas.microsoft.com/office/drawing/2014/main" id="{A066DE43-A11D-7F4B-88C1-CABE177F0070}"/>
              </a:ext>
            </a:extLst>
          </p:cNvPr>
          <p:cNvSpPr txBox="1">
            <a:spLocks noChangeArrowheads="1"/>
          </p:cNvSpPr>
          <p:nvPr/>
        </p:nvSpPr>
        <p:spPr bwMode="auto">
          <a:xfrm>
            <a:off x="457200" y="1454150"/>
            <a:ext cx="8507413"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solidFill>
                  <a:srgbClr val="FF33CC"/>
                </a:solidFill>
                <a:latin typeface="华文中宋" panose="02010600040101010101" pitchFamily="2" charset="-122"/>
                <a:ea typeface="华文中宋" panose="02010600040101010101" pitchFamily="2" charset="-122"/>
              </a:rPr>
              <a:t>     LAHF</a:t>
            </a:r>
            <a:r>
              <a:rPr lang="zh-CN" altLang="en-US" sz="2400">
                <a:solidFill>
                  <a:srgbClr val="FF33CC"/>
                </a:solidFill>
                <a:latin typeface="华文中宋" panose="02010600040101010101" pitchFamily="2" charset="-122"/>
                <a:ea typeface="华文中宋" panose="02010600040101010101" pitchFamily="2" charset="-122"/>
              </a:rPr>
              <a:t>指令将</a:t>
            </a:r>
            <a:r>
              <a:rPr lang="en-US" altLang="zh-CN" sz="2400">
                <a:solidFill>
                  <a:srgbClr val="FF33CC"/>
                </a:solidFill>
                <a:latin typeface="华文中宋" panose="02010600040101010101" pitchFamily="2" charset="-122"/>
                <a:ea typeface="华文中宋" panose="02010600040101010101" pitchFamily="2" charset="-122"/>
              </a:rPr>
              <a:t>FLAG</a:t>
            </a:r>
            <a:r>
              <a:rPr lang="zh-CN" altLang="en-US" sz="2400">
                <a:solidFill>
                  <a:srgbClr val="FF33CC"/>
                </a:solidFill>
                <a:latin typeface="华文中宋" panose="02010600040101010101" pitchFamily="2" charset="-122"/>
                <a:ea typeface="华文中宋" panose="02010600040101010101" pitchFamily="2" charset="-122"/>
              </a:rPr>
              <a:t>中的五个标志位传送到</a:t>
            </a:r>
            <a:r>
              <a:rPr lang="zh-CN" altLang="en-US" sz="2400">
                <a:latin typeface="华文中宋" panose="02010600040101010101" pitchFamily="2" charset="-122"/>
                <a:ea typeface="华文中宋" panose="02010600040101010101" pitchFamily="2" charset="-122"/>
              </a:rPr>
              <a:t>寄存器</a:t>
            </a:r>
            <a:r>
              <a:rPr lang="en-US" altLang="zh-CN" sz="2400">
                <a:latin typeface="华文中宋" panose="02010600040101010101" pitchFamily="2" charset="-122"/>
                <a:ea typeface="华文中宋" panose="02010600040101010101" pitchFamily="2" charset="-122"/>
              </a:rPr>
              <a:t>AH</a:t>
            </a:r>
            <a:r>
              <a:rPr lang="zh-CN" altLang="en-US" sz="2400">
                <a:solidFill>
                  <a:srgbClr val="FF33CC"/>
                </a:solidFill>
                <a:latin typeface="华文中宋" panose="02010600040101010101" pitchFamily="2" charset="-122"/>
                <a:ea typeface="华文中宋" panose="02010600040101010101" pitchFamily="2" charset="-122"/>
              </a:rPr>
              <a:t>的对应位。</a:t>
            </a:r>
          </a:p>
          <a:p>
            <a:pPr eaLnBrk="1" hangingPunct="1">
              <a:spcBef>
                <a:spcPct val="0"/>
              </a:spcBef>
              <a:buClrTx/>
              <a:buSzTx/>
              <a:buFontTx/>
              <a:buNone/>
            </a:pPr>
            <a:r>
              <a:rPr lang="en-US" altLang="zh-CN" sz="2400">
                <a:solidFill>
                  <a:srgbClr val="FF33CC"/>
                </a:solidFill>
                <a:latin typeface="华文中宋" panose="02010600040101010101" pitchFamily="2" charset="-122"/>
                <a:ea typeface="华文中宋" panose="02010600040101010101" pitchFamily="2" charset="-122"/>
              </a:rPr>
              <a:t>     SAHF</a:t>
            </a:r>
            <a:r>
              <a:rPr lang="zh-CN" altLang="en-US" sz="2400">
                <a:solidFill>
                  <a:srgbClr val="FF33CC"/>
                </a:solidFill>
                <a:latin typeface="华文中宋" panose="02010600040101010101" pitchFamily="2" charset="-122"/>
                <a:ea typeface="华文中宋" panose="02010600040101010101" pitchFamily="2" charset="-122"/>
              </a:rPr>
              <a:t>指令的传送方向与</a:t>
            </a:r>
            <a:r>
              <a:rPr lang="en-US" altLang="zh-CN" sz="2400">
                <a:solidFill>
                  <a:srgbClr val="FF33CC"/>
                </a:solidFill>
                <a:latin typeface="华文中宋" panose="02010600040101010101" pitchFamily="2" charset="-122"/>
                <a:ea typeface="华文中宋" panose="02010600040101010101" pitchFamily="2" charset="-122"/>
              </a:rPr>
              <a:t>LAHF</a:t>
            </a:r>
            <a:r>
              <a:rPr lang="zh-CN" altLang="en-US" sz="2400">
                <a:solidFill>
                  <a:srgbClr val="FF33CC"/>
                </a:solidFill>
                <a:latin typeface="华文中宋" panose="02010600040101010101" pitchFamily="2" charset="-122"/>
                <a:ea typeface="华文中宋" panose="02010600040101010101" pitchFamily="2" charset="-122"/>
              </a:rPr>
              <a:t>相反，将</a:t>
            </a:r>
            <a:r>
              <a:rPr lang="zh-CN" altLang="en-US" sz="2400">
                <a:latin typeface="华文中宋" panose="02010600040101010101" pitchFamily="2" charset="-122"/>
                <a:ea typeface="华文中宋" panose="02010600040101010101" pitchFamily="2" charset="-122"/>
              </a:rPr>
              <a:t>寄存器</a:t>
            </a:r>
            <a:r>
              <a:rPr lang="en-US" altLang="zh-CN" sz="2400">
                <a:latin typeface="华文中宋" panose="02010600040101010101" pitchFamily="2" charset="-122"/>
                <a:ea typeface="华文中宋" panose="02010600040101010101" pitchFamily="2" charset="-122"/>
              </a:rPr>
              <a:t>AH</a:t>
            </a:r>
            <a:r>
              <a:rPr lang="zh-CN" altLang="en-US" sz="2400">
                <a:solidFill>
                  <a:srgbClr val="FF33CC"/>
                </a:solidFill>
                <a:latin typeface="华文中宋" panose="02010600040101010101" pitchFamily="2" charset="-122"/>
                <a:ea typeface="华文中宋" panose="02010600040101010101" pitchFamily="2" charset="-122"/>
              </a:rPr>
              <a:t>中的第</a:t>
            </a:r>
            <a:r>
              <a:rPr lang="en-US" altLang="zh-CN" sz="2400">
                <a:solidFill>
                  <a:srgbClr val="FF33CC"/>
                </a:solidFill>
                <a:latin typeface="华文中宋" panose="02010600040101010101" pitchFamily="2" charset="-122"/>
                <a:ea typeface="华文中宋" panose="02010600040101010101" pitchFamily="2" charset="-122"/>
              </a:rPr>
              <a:t>7</a:t>
            </a:r>
            <a:r>
              <a:rPr lang="zh-CN" altLang="en-US" sz="2400">
                <a:solidFill>
                  <a:srgbClr val="FF33CC"/>
                </a:solidFill>
                <a:latin typeface="华文中宋" panose="02010600040101010101" pitchFamily="2" charset="-122"/>
                <a:ea typeface="华文中宋" panose="02010600040101010101" pitchFamily="2" charset="-122"/>
              </a:rPr>
              <a:t>、</a:t>
            </a:r>
            <a:r>
              <a:rPr lang="en-US" altLang="zh-CN" sz="2400">
                <a:solidFill>
                  <a:srgbClr val="FF33CC"/>
                </a:solidFill>
                <a:latin typeface="华文中宋" panose="02010600040101010101" pitchFamily="2" charset="-122"/>
                <a:ea typeface="华文中宋" panose="02010600040101010101" pitchFamily="2" charset="-122"/>
              </a:rPr>
              <a:t>6</a:t>
            </a:r>
            <a:r>
              <a:rPr lang="zh-CN" altLang="en-US" sz="2400">
                <a:solidFill>
                  <a:srgbClr val="FF33CC"/>
                </a:solidFill>
                <a:latin typeface="华文中宋" panose="02010600040101010101" pitchFamily="2" charset="-122"/>
                <a:ea typeface="华文中宋" panose="02010600040101010101" pitchFamily="2" charset="-122"/>
              </a:rPr>
              <a:t>、</a:t>
            </a:r>
            <a:r>
              <a:rPr lang="en-US" altLang="zh-CN" sz="2400">
                <a:solidFill>
                  <a:srgbClr val="FF33CC"/>
                </a:solidFill>
                <a:latin typeface="华文中宋" panose="02010600040101010101" pitchFamily="2" charset="-122"/>
                <a:ea typeface="华文中宋" panose="02010600040101010101" pitchFamily="2" charset="-122"/>
              </a:rPr>
              <a:t>4</a:t>
            </a:r>
            <a:r>
              <a:rPr lang="zh-CN" altLang="en-US" sz="2400">
                <a:solidFill>
                  <a:srgbClr val="FF33CC"/>
                </a:solidFill>
                <a:latin typeface="华文中宋" panose="02010600040101010101" pitchFamily="2" charset="-122"/>
                <a:ea typeface="华文中宋" panose="02010600040101010101" pitchFamily="2" charset="-122"/>
              </a:rPr>
              <a:t>、</a:t>
            </a:r>
            <a:r>
              <a:rPr lang="en-US" altLang="zh-CN" sz="2400">
                <a:solidFill>
                  <a:srgbClr val="FF33CC"/>
                </a:solidFill>
                <a:latin typeface="华文中宋" panose="02010600040101010101" pitchFamily="2" charset="-122"/>
                <a:ea typeface="华文中宋" panose="02010600040101010101" pitchFamily="2" charset="-122"/>
              </a:rPr>
              <a:t>2</a:t>
            </a:r>
            <a:r>
              <a:rPr lang="zh-CN" altLang="en-US" sz="2400">
                <a:solidFill>
                  <a:srgbClr val="FF33CC"/>
                </a:solidFill>
                <a:latin typeface="华文中宋" panose="02010600040101010101" pitchFamily="2" charset="-122"/>
                <a:ea typeface="华文中宋" panose="02010600040101010101" pitchFamily="2" charset="-122"/>
              </a:rPr>
              <a:t>、</a:t>
            </a:r>
            <a:r>
              <a:rPr lang="en-US" altLang="zh-CN" sz="2400">
                <a:solidFill>
                  <a:srgbClr val="FF33CC"/>
                </a:solidFill>
                <a:latin typeface="华文中宋" panose="02010600040101010101" pitchFamily="2" charset="-122"/>
                <a:ea typeface="华文中宋" panose="02010600040101010101" pitchFamily="2" charset="-122"/>
              </a:rPr>
              <a:t>0 </a:t>
            </a:r>
            <a:r>
              <a:rPr lang="zh-CN" altLang="en-US" sz="2400">
                <a:solidFill>
                  <a:srgbClr val="FF33CC"/>
                </a:solidFill>
                <a:latin typeface="华文中宋" panose="02010600040101010101" pitchFamily="2" charset="-122"/>
                <a:ea typeface="华文中宋" panose="02010600040101010101" pitchFamily="2" charset="-122"/>
              </a:rPr>
              <a:t>位分别传送到标志寄存器</a:t>
            </a:r>
            <a:r>
              <a:rPr lang="en-US" altLang="zh-CN" sz="2400">
                <a:solidFill>
                  <a:srgbClr val="FF33CC"/>
                </a:solidFill>
                <a:latin typeface="华文中宋" panose="02010600040101010101" pitchFamily="2" charset="-122"/>
                <a:ea typeface="华文中宋" panose="02010600040101010101" pitchFamily="2" charset="-122"/>
              </a:rPr>
              <a:t>FLAGS</a:t>
            </a:r>
            <a:r>
              <a:rPr lang="zh-CN" altLang="en-US" sz="2400">
                <a:solidFill>
                  <a:srgbClr val="FF33CC"/>
                </a:solidFill>
                <a:latin typeface="华文中宋" panose="02010600040101010101" pitchFamily="2" charset="-122"/>
                <a:ea typeface="华文中宋" panose="02010600040101010101" pitchFamily="2" charset="-122"/>
              </a:rPr>
              <a:t>对应位的状态，但其余状态标志位即</a:t>
            </a:r>
            <a:r>
              <a:rPr lang="en-US" altLang="zh-CN" sz="2400">
                <a:solidFill>
                  <a:srgbClr val="FF33CC"/>
                </a:solidFill>
                <a:latin typeface="华文中宋" panose="02010600040101010101" pitchFamily="2" charset="-122"/>
                <a:ea typeface="华文中宋" panose="02010600040101010101" pitchFamily="2" charset="-122"/>
              </a:rPr>
              <a:t>OF</a:t>
            </a:r>
            <a:r>
              <a:rPr lang="zh-CN" altLang="en-US" sz="2400">
                <a:solidFill>
                  <a:srgbClr val="FF33CC"/>
                </a:solidFill>
                <a:latin typeface="华文中宋" panose="02010600040101010101" pitchFamily="2" charset="-122"/>
                <a:ea typeface="华文中宋" panose="02010600040101010101" pitchFamily="2" charset="-122"/>
              </a:rPr>
              <a:t>、</a:t>
            </a:r>
            <a:r>
              <a:rPr lang="en-US" altLang="zh-CN" sz="2400">
                <a:solidFill>
                  <a:srgbClr val="FF33CC"/>
                </a:solidFill>
                <a:latin typeface="华文中宋" panose="02010600040101010101" pitchFamily="2" charset="-122"/>
                <a:ea typeface="华文中宋" panose="02010600040101010101" pitchFamily="2" charset="-122"/>
              </a:rPr>
              <a:t>DF</a:t>
            </a:r>
            <a:r>
              <a:rPr lang="zh-CN" altLang="en-US" sz="2400">
                <a:solidFill>
                  <a:srgbClr val="FF33CC"/>
                </a:solidFill>
                <a:latin typeface="华文中宋" panose="02010600040101010101" pitchFamily="2" charset="-122"/>
                <a:ea typeface="华文中宋" panose="02010600040101010101" pitchFamily="2" charset="-122"/>
              </a:rPr>
              <a:t>、</a:t>
            </a:r>
            <a:r>
              <a:rPr lang="en-US" altLang="zh-CN" sz="2400">
                <a:solidFill>
                  <a:srgbClr val="FF33CC"/>
                </a:solidFill>
                <a:latin typeface="华文中宋" panose="02010600040101010101" pitchFamily="2" charset="-122"/>
                <a:ea typeface="华文中宋" panose="02010600040101010101" pitchFamily="2" charset="-122"/>
              </a:rPr>
              <a:t>IF </a:t>
            </a:r>
            <a:r>
              <a:rPr lang="zh-CN" altLang="en-US" sz="2400">
                <a:solidFill>
                  <a:srgbClr val="FF33CC"/>
                </a:solidFill>
                <a:latin typeface="华文中宋" panose="02010600040101010101" pitchFamily="2" charset="-122"/>
                <a:ea typeface="华文中宋" panose="02010600040101010101" pitchFamily="2" charset="-122"/>
              </a:rPr>
              <a:t>和</a:t>
            </a:r>
            <a:r>
              <a:rPr lang="en-US" altLang="zh-CN" sz="2400">
                <a:solidFill>
                  <a:srgbClr val="FF33CC"/>
                </a:solidFill>
                <a:latin typeface="华文中宋" panose="02010600040101010101" pitchFamily="2" charset="-122"/>
                <a:ea typeface="华文中宋" panose="02010600040101010101" pitchFamily="2" charset="-122"/>
              </a:rPr>
              <a:t>TF</a:t>
            </a:r>
            <a:r>
              <a:rPr lang="zh-CN" altLang="en-US" sz="2400">
                <a:solidFill>
                  <a:srgbClr val="FF33CC"/>
                </a:solidFill>
                <a:latin typeface="华文中宋" panose="02010600040101010101" pitchFamily="2" charset="-122"/>
                <a:ea typeface="华文中宋" panose="02010600040101010101" pitchFamily="2" charset="-122"/>
              </a:rPr>
              <a:t>不受影响。</a:t>
            </a:r>
          </a:p>
        </p:txBody>
      </p:sp>
      <p:sp>
        <p:nvSpPr>
          <p:cNvPr id="228359" name="幻灯片编号占位符 2">
            <a:extLst>
              <a:ext uri="{FF2B5EF4-FFF2-40B4-BE49-F238E27FC236}">
                <a16:creationId xmlns:a16="http://schemas.microsoft.com/office/drawing/2014/main" id="{5EE3F6AE-1E12-5E49-897B-BE910E4DAED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68E4125-B98E-4346-892F-DF2885E4B4BB}" type="slidenum">
              <a:rPr kumimoji="0" lang="en-US" altLang="zh-CN" sz="1400" smtClean="0"/>
              <a:pPr>
                <a:spcBef>
                  <a:spcPct val="0"/>
                </a:spcBef>
                <a:buClrTx/>
                <a:buSzTx/>
                <a:buFontTx/>
                <a:buNone/>
              </a:pPr>
              <a:t>107</a:t>
            </a:fld>
            <a:r>
              <a:rPr kumimoji="0" lang="en-US" altLang="zh-CN" sz="1400"/>
              <a:t>/201</a:t>
            </a:r>
          </a:p>
        </p:txBody>
      </p:sp>
      <p:sp>
        <p:nvSpPr>
          <p:cNvPr id="12" name="Text Box 5">
            <a:extLst>
              <a:ext uri="{FF2B5EF4-FFF2-40B4-BE49-F238E27FC236}">
                <a16:creationId xmlns:a16="http://schemas.microsoft.com/office/drawing/2014/main" id="{53D838E7-AAE8-8049-86E2-31EF2BE308D7}"/>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6331"/>
                                        </p:tgtEl>
                                        <p:attrNameLst>
                                          <p:attrName>style.visibility</p:attrName>
                                        </p:attrNameLst>
                                      </p:cBhvr>
                                      <p:to>
                                        <p:strVal val="visible"/>
                                      </p:to>
                                    </p:set>
                                    <p:animEffect transition="in" filter="wipe(up)">
                                      <p:cBhvr>
                                        <p:cTn id="7" dur="500"/>
                                        <p:tgtEl>
                                          <p:spTgt spid="56331"/>
                                        </p:tgtEl>
                                      </p:cBhvr>
                                    </p:animEffect>
                                  </p:childTnLst>
                                  <p:subTnLst>
                                    <p:set>
                                      <p:cBhvr override="childStyle">
                                        <p:cTn dur="1" fill="hold" display="0" masterRel="nextClick" afterEffect="1"/>
                                        <p:tgtEl>
                                          <p:spTgt spid="56331"/>
                                        </p:tgtEl>
                                        <p:attrNameLst>
                                          <p:attrName>style.visibility</p:attrName>
                                        </p:attrNameLst>
                                      </p:cBhvr>
                                      <p:to>
                                        <p:strVal val="hidden"/>
                                      </p:to>
                                    </p:set>
                                  </p:sub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56332"/>
                                        </p:tgtEl>
                                        <p:attrNameLst>
                                          <p:attrName>style.visibility</p:attrName>
                                        </p:attrNameLst>
                                      </p:cBhvr>
                                      <p:to>
                                        <p:strVal val="visible"/>
                                      </p:to>
                                    </p:set>
                                    <p:animEffect transition="in" filter="wipe(down)">
                                      <p:cBhvr>
                                        <p:cTn id="12" dur="500"/>
                                        <p:tgtEl>
                                          <p:spTgt spid="563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331" grpId="0"/>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1" name="日期占位符 3">
            <a:extLst>
              <a:ext uri="{FF2B5EF4-FFF2-40B4-BE49-F238E27FC236}">
                <a16:creationId xmlns:a16="http://schemas.microsoft.com/office/drawing/2014/main" id="{9C364E64-377E-E84A-A5FB-B1266DFAA00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2448D30-77C8-9540-9B3F-98B0FF6E1BD4}" type="datetime12">
              <a:rPr kumimoji="0" lang="zh-CN" altLang="en-US" sz="1400" smtClean="0"/>
              <a:pPr>
                <a:spcBef>
                  <a:spcPct val="0"/>
                </a:spcBef>
                <a:buClrTx/>
                <a:buSzTx/>
                <a:buFontTx/>
                <a:buNone/>
              </a:pPr>
              <a:t>下午8时26分</a:t>
            </a:fld>
            <a:endParaRPr kumimoji="0" lang="en-US" altLang="zh-CN" sz="1400"/>
          </a:p>
        </p:txBody>
      </p:sp>
      <p:sp>
        <p:nvSpPr>
          <p:cNvPr id="230402" name="Rectangle 2">
            <a:extLst>
              <a:ext uri="{FF2B5EF4-FFF2-40B4-BE49-F238E27FC236}">
                <a16:creationId xmlns:a16="http://schemas.microsoft.com/office/drawing/2014/main" id="{7E11D858-D4D3-DC49-B3CE-3AD0050B0C54}"/>
              </a:ext>
            </a:extLst>
          </p:cNvPr>
          <p:cNvSpPr>
            <a:spLocks noGrp="1" noChangeArrowheads="1"/>
          </p:cNvSpPr>
          <p:nvPr>
            <p:ph type="title"/>
          </p:nvPr>
        </p:nvSpPr>
        <p:spPr>
          <a:xfrm>
            <a:off x="323850" y="957263"/>
            <a:ext cx="5040313" cy="519112"/>
          </a:xfrm>
        </p:spPr>
        <p:txBody>
          <a:bodyPr anchor="ctr">
            <a:spAutoFit/>
          </a:bodyPr>
          <a:lstStyle/>
          <a:p>
            <a:pPr eaLnBrk="1" hangingPunct="1"/>
            <a:r>
              <a:rPr kumimoji="0" lang="en-US" altLang="zh-CN" sz="2800" b="1">
                <a:latin typeface="华文中宋" panose="02010600040101010101" pitchFamily="2" charset="-122"/>
                <a:ea typeface="华文中宋" panose="02010600040101010101" pitchFamily="2" charset="-122"/>
              </a:rPr>
              <a:t>9</a:t>
            </a:r>
            <a:r>
              <a:rPr kumimoji="0" lang="zh-CN" altLang="en-US" sz="2800" b="1">
                <a:latin typeface="华文中宋" panose="02010600040101010101" pitchFamily="2" charset="-122"/>
                <a:ea typeface="华文中宋" panose="02010600040101010101" pitchFamily="2" charset="-122"/>
              </a:rPr>
              <a:t>）、</a:t>
            </a:r>
            <a:r>
              <a:rPr kumimoji="0" lang="en-US" altLang="zh-CN" sz="2800" b="1">
                <a:latin typeface="华文中宋" panose="02010600040101010101" pitchFamily="2" charset="-122"/>
                <a:ea typeface="华文中宋" panose="02010600040101010101" pitchFamily="2" charset="-122"/>
              </a:rPr>
              <a:t>PUSHF</a:t>
            </a:r>
            <a:r>
              <a:rPr kumimoji="0" lang="zh-CN" altLang="en-US" sz="2800" b="1">
                <a:latin typeface="华文中宋" panose="02010600040101010101" pitchFamily="2" charset="-122"/>
                <a:ea typeface="华文中宋" panose="02010600040101010101" pitchFamily="2" charset="-122"/>
              </a:rPr>
              <a:t>和</a:t>
            </a:r>
            <a:r>
              <a:rPr kumimoji="0" lang="en-US" altLang="zh-CN" sz="2800" b="1">
                <a:latin typeface="华文中宋" panose="02010600040101010101" pitchFamily="2" charset="-122"/>
                <a:ea typeface="华文中宋" panose="02010600040101010101" pitchFamily="2" charset="-122"/>
              </a:rPr>
              <a:t>POPF</a:t>
            </a:r>
            <a:r>
              <a:rPr kumimoji="0" lang="zh-CN" altLang="en-US" sz="2800" b="1">
                <a:latin typeface="华文中宋" panose="02010600040101010101" pitchFamily="2" charset="-122"/>
                <a:ea typeface="华文中宋" panose="02010600040101010101" pitchFamily="2" charset="-122"/>
              </a:rPr>
              <a:t>（字）</a:t>
            </a:r>
            <a:r>
              <a:rPr kumimoji="0" lang="zh-CN" altLang="en-US" sz="2800">
                <a:latin typeface="华文中宋" panose="02010600040101010101" pitchFamily="2" charset="-122"/>
                <a:ea typeface="华文中宋" panose="02010600040101010101" pitchFamily="2" charset="-122"/>
              </a:rPr>
              <a:t> </a:t>
            </a:r>
          </a:p>
        </p:txBody>
      </p:sp>
      <p:grpSp>
        <p:nvGrpSpPr>
          <p:cNvPr id="130058" name="Group 10">
            <a:extLst>
              <a:ext uri="{FF2B5EF4-FFF2-40B4-BE49-F238E27FC236}">
                <a16:creationId xmlns:a16="http://schemas.microsoft.com/office/drawing/2014/main" id="{0864CF39-52A6-DC4C-9897-3701F39BB74F}"/>
              </a:ext>
            </a:extLst>
          </p:cNvPr>
          <p:cNvGrpSpPr>
            <a:grpSpLocks/>
          </p:cNvGrpSpPr>
          <p:nvPr/>
        </p:nvGrpSpPr>
        <p:grpSpPr bwMode="auto">
          <a:xfrm>
            <a:off x="1025525" y="3517900"/>
            <a:ext cx="6715125" cy="2647950"/>
            <a:chOff x="646" y="1218"/>
            <a:chExt cx="4230" cy="1668"/>
          </a:xfrm>
        </p:grpSpPr>
        <p:sp>
          <p:nvSpPr>
            <p:cNvPr id="230407" name="Text Box 3">
              <a:extLst>
                <a:ext uri="{FF2B5EF4-FFF2-40B4-BE49-F238E27FC236}">
                  <a16:creationId xmlns:a16="http://schemas.microsoft.com/office/drawing/2014/main" id="{4913279A-F208-6444-BED9-75CA2F311B50}"/>
                </a:ext>
              </a:extLst>
            </p:cNvPr>
            <p:cNvSpPr txBox="1">
              <a:spLocks noChangeArrowheads="1"/>
            </p:cNvSpPr>
            <p:nvPr/>
          </p:nvSpPr>
          <p:spPr bwMode="auto">
            <a:xfrm>
              <a:off x="646" y="1218"/>
              <a:ext cx="4230" cy="1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PUSHF</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POPF</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PUSHF</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标志寄存器	</a:t>
              </a:r>
              <a:r>
                <a:rPr lang="zh-CN" altLang="en-US" sz="2400">
                  <a:latin typeface="华文中宋" panose="02010600040101010101" pitchFamily="2" charset="-122"/>
                  <a:ea typeface="华文中宋" panose="02010600040101010101" pitchFamily="2" charset="-122"/>
                  <a:sym typeface="Wingdings" pitchFamily="2" charset="2"/>
                </a:rPr>
                <a:t> </a:t>
              </a:r>
              <a:r>
                <a:rPr lang="zh-CN" altLang="en-US" sz="2400">
                  <a:latin typeface="华文中宋" panose="02010600040101010101" pitchFamily="2" charset="-122"/>
                  <a:ea typeface="华文中宋" panose="02010600040101010101" pitchFamily="2" charset="-122"/>
                </a:rPr>
                <a:t>		堆栈</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POPF</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a:t>
              </a:r>
              <a:r>
                <a:rPr lang="en-US" altLang="zh-CN" sz="2400">
                  <a:latin typeface="华文中宋" panose="02010600040101010101" pitchFamily="2" charset="-122"/>
                  <a:ea typeface="华文中宋" panose="02010600040101010101" pitchFamily="2" charset="-122"/>
                </a:rPr>
                <a:t>FLAG</a:t>
              </a:r>
              <a:r>
                <a:rPr lang="zh-CN" altLang="en-US" sz="2400">
                  <a:latin typeface="华文中宋" panose="02010600040101010101" pitchFamily="2" charset="-122"/>
                  <a:ea typeface="华文中宋" panose="02010600040101010101" pitchFamily="2" charset="-122"/>
                </a:rPr>
                <a:t>和堆栈隐含</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POPF</a:t>
              </a:r>
              <a:r>
                <a:rPr lang="zh-CN" altLang="en-US" sz="2400">
                  <a:latin typeface="华文中宋" panose="02010600040101010101" pitchFamily="2" charset="-122"/>
                  <a:ea typeface="华文中宋" panose="02010600040101010101" pitchFamily="2" charset="-122"/>
                </a:rPr>
                <a:t>影响标志位</a:t>
              </a:r>
            </a:p>
          </p:txBody>
        </p:sp>
        <p:sp>
          <p:nvSpPr>
            <p:cNvPr id="230408" name="Line 4">
              <a:extLst>
                <a:ext uri="{FF2B5EF4-FFF2-40B4-BE49-F238E27FC236}">
                  <a16:creationId xmlns:a16="http://schemas.microsoft.com/office/drawing/2014/main" id="{E706E92E-F54D-4948-9036-CDBFD435179A}"/>
                </a:ext>
              </a:extLst>
            </p:cNvPr>
            <p:cNvSpPr>
              <a:spLocks noChangeShapeType="1"/>
            </p:cNvSpPr>
            <p:nvPr/>
          </p:nvSpPr>
          <p:spPr bwMode="auto">
            <a:xfrm>
              <a:off x="3046" y="1986"/>
              <a:ext cx="100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30409" name="Line 5">
              <a:extLst>
                <a:ext uri="{FF2B5EF4-FFF2-40B4-BE49-F238E27FC236}">
                  <a16:creationId xmlns:a16="http://schemas.microsoft.com/office/drawing/2014/main" id="{0D76CB2F-3D1D-7D48-A247-068A47B05A52}"/>
                </a:ext>
              </a:extLst>
            </p:cNvPr>
            <p:cNvSpPr>
              <a:spLocks noChangeShapeType="1"/>
            </p:cNvSpPr>
            <p:nvPr/>
          </p:nvSpPr>
          <p:spPr bwMode="auto">
            <a:xfrm flipH="1">
              <a:off x="3046" y="2130"/>
              <a:ext cx="1008"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230404" name="Text Box 6">
            <a:extLst>
              <a:ext uri="{FF2B5EF4-FFF2-40B4-BE49-F238E27FC236}">
                <a16:creationId xmlns:a16="http://schemas.microsoft.com/office/drawing/2014/main" id="{87B18870-9952-A241-A2A8-D092E5E0D336}"/>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30059" name="Text Box 3">
            <a:extLst>
              <a:ext uri="{FF2B5EF4-FFF2-40B4-BE49-F238E27FC236}">
                <a16:creationId xmlns:a16="http://schemas.microsoft.com/office/drawing/2014/main" id="{B0E30A1B-1B03-2F4F-8AFF-67F2B5D7EE45}"/>
              </a:ext>
            </a:extLst>
          </p:cNvPr>
          <p:cNvSpPr txBox="1">
            <a:spLocks noChangeArrowheads="1"/>
          </p:cNvSpPr>
          <p:nvPr/>
        </p:nvSpPr>
        <p:spPr bwMode="auto">
          <a:xfrm>
            <a:off x="457200" y="1557338"/>
            <a:ext cx="8507413"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en-US" sz="2400">
                <a:solidFill>
                  <a:srgbClr val="FF33CC"/>
                </a:solidFill>
                <a:latin typeface="华文中宋" panose="02010600040101010101" pitchFamily="2" charset="-122"/>
                <a:ea typeface="华文中宋" panose="02010600040101010101" pitchFamily="2" charset="-122"/>
              </a:rPr>
              <a:t>标志压入</a:t>
            </a:r>
            <a:r>
              <a:rPr lang="en-US" altLang="zh-CN" sz="2400">
                <a:solidFill>
                  <a:srgbClr val="FF33CC"/>
                </a:solidFill>
                <a:latin typeface="华文中宋" panose="02010600040101010101" pitchFamily="2" charset="-122"/>
                <a:ea typeface="华文中宋" panose="02010600040101010101" pitchFamily="2" charset="-122"/>
              </a:rPr>
              <a:t>/弹出</a:t>
            </a:r>
            <a:r>
              <a:rPr lang="en-US" altLang="en-US" sz="2400">
                <a:solidFill>
                  <a:srgbClr val="FF33CC"/>
                </a:solidFill>
                <a:latin typeface="华文中宋" panose="02010600040101010101" pitchFamily="2" charset="-122"/>
                <a:ea typeface="华文中宋" panose="02010600040101010101" pitchFamily="2" charset="-122"/>
              </a:rPr>
              <a:t>堆栈指令</a:t>
            </a:r>
            <a:endParaRPr lang="en-US" altLang="zh-CN" sz="2400">
              <a:solidFill>
                <a:srgbClr val="FF33CC"/>
              </a:solidFill>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en-US" altLang="zh-CN" sz="2400">
                <a:solidFill>
                  <a:srgbClr val="FF33CC"/>
                </a:solidFill>
                <a:latin typeface="华文中宋" panose="02010600040101010101" pitchFamily="2" charset="-122"/>
                <a:ea typeface="华文中宋" panose="02010600040101010101" pitchFamily="2" charset="-122"/>
              </a:rPr>
              <a:t>     PUSHF</a:t>
            </a:r>
            <a:r>
              <a:rPr lang="en-US" altLang="en-US" sz="2400">
                <a:solidFill>
                  <a:srgbClr val="FF33CC"/>
                </a:solidFill>
                <a:latin typeface="华文中宋" panose="02010600040101010101" pitchFamily="2" charset="-122"/>
                <a:ea typeface="华文中宋" panose="02010600040101010101" pitchFamily="2" charset="-122"/>
              </a:rPr>
              <a:t>指令先将</a:t>
            </a:r>
            <a:r>
              <a:rPr lang="en-US" altLang="zh-CN" sz="2400">
                <a:solidFill>
                  <a:srgbClr val="FF33CC"/>
                </a:solidFill>
                <a:latin typeface="华文中宋" panose="02010600040101010101" pitchFamily="2" charset="-122"/>
                <a:ea typeface="华文中宋" panose="02010600040101010101" pitchFamily="2" charset="-122"/>
              </a:rPr>
              <a:t>SP</a:t>
            </a:r>
            <a:r>
              <a:rPr lang="en-US" altLang="en-US" sz="2400">
                <a:solidFill>
                  <a:srgbClr val="FF33CC"/>
                </a:solidFill>
                <a:latin typeface="华文中宋" panose="02010600040101010101" pitchFamily="2" charset="-122"/>
                <a:ea typeface="华文中宋" panose="02010600040101010101" pitchFamily="2" charset="-122"/>
              </a:rPr>
              <a:t>减</a:t>
            </a:r>
            <a:r>
              <a:rPr lang="en-US" altLang="zh-CN" sz="2400">
                <a:solidFill>
                  <a:srgbClr val="FF33CC"/>
                </a:solidFill>
                <a:latin typeface="华文中宋" panose="02010600040101010101" pitchFamily="2" charset="-122"/>
                <a:ea typeface="华文中宋" panose="02010600040101010101" pitchFamily="2" charset="-122"/>
              </a:rPr>
              <a:t>2</a:t>
            </a:r>
            <a:r>
              <a:rPr lang="en-US" altLang="en-US" sz="2400">
                <a:solidFill>
                  <a:srgbClr val="FF33CC"/>
                </a:solidFill>
                <a:latin typeface="华文中宋" panose="02010600040101010101" pitchFamily="2" charset="-122"/>
                <a:ea typeface="华文中宋" panose="02010600040101010101" pitchFamily="2" charset="-122"/>
              </a:rPr>
              <a:t>，然后将标志寄存器</a:t>
            </a:r>
            <a:r>
              <a:rPr lang="en-US" altLang="zh-CN" sz="2400">
                <a:solidFill>
                  <a:srgbClr val="FF33CC"/>
                </a:solidFill>
                <a:latin typeface="华文中宋" panose="02010600040101010101" pitchFamily="2" charset="-122"/>
                <a:ea typeface="华文中宋" panose="02010600040101010101" pitchFamily="2" charset="-122"/>
              </a:rPr>
              <a:t>FLAG</a:t>
            </a:r>
            <a:r>
              <a:rPr lang="en-US" altLang="en-US" sz="2400">
                <a:solidFill>
                  <a:srgbClr val="FF33CC"/>
                </a:solidFill>
                <a:latin typeface="华文中宋" panose="02010600040101010101" pitchFamily="2" charset="-122"/>
                <a:ea typeface="华文中宋" panose="02010600040101010101" pitchFamily="2" charset="-122"/>
              </a:rPr>
              <a:t>的内容</a:t>
            </a:r>
            <a:r>
              <a:rPr lang="en-US" altLang="zh-CN" sz="2400">
                <a:solidFill>
                  <a:srgbClr val="FF33CC"/>
                </a:solidFill>
                <a:latin typeface="华文中宋" panose="02010600040101010101" pitchFamily="2" charset="-122"/>
                <a:ea typeface="华文中宋" panose="02010600040101010101" pitchFamily="2" charset="-122"/>
              </a:rPr>
              <a:t>(16</a:t>
            </a:r>
            <a:r>
              <a:rPr lang="en-US" altLang="en-US" sz="2400">
                <a:solidFill>
                  <a:srgbClr val="FF33CC"/>
                </a:solidFill>
                <a:latin typeface="华文中宋" panose="02010600040101010101" pitchFamily="2" charset="-122"/>
                <a:ea typeface="华文中宋" panose="02010600040101010101" pitchFamily="2" charset="-122"/>
              </a:rPr>
              <a:t>位</a:t>
            </a:r>
            <a:r>
              <a:rPr lang="en-US" altLang="zh-CN" sz="2400">
                <a:solidFill>
                  <a:srgbClr val="FF33CC"/>
                </a:solidFill>
                <a:latin typeface="华文中宋" panose="02010600040101010101" pitchFamily="2" charset="-122"/>
                <a:ea typeface="华文中宋" panose="02010600040101010101" pitchFamily="2" charset="-122"/>
              </a:rPr>
              <a:t>)</a:t>
            </a:r>
            <a:r>
              <a:rPr lang="en-US" altLang="en-US" sz="2400">
                <a:solidFill>
                  <a:srgbClr val="FF33CC"/>
                </a:solidFill>
                <a:latin typeface="华文中宋" panose="02010600040101010101" pitchFamily="2" charset="-122"/>
                <a:ea typeface="华文中宋" panose="02010600040101010101" pitchFamily="2" charset="-122"/>
              </a:rPr>
              <a:t>压入堆栈</a:t>
            </a:r>
            <a:r>
              <a:rPr lang="en-US" altLang="zh-CN" sz="2400">
                <a:solidFill>
                  <a:srgbClr val="FF33CC"/>
                </a:solidFill>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solidFill>
                  <a:srgbClr val="FF33CC"/>
                </a:solidFill>
                <a:latin typeface="华文中宋" panose="02010600040101010101" pitchFamily="2" charset="-122"/>
                <a:ea typeface="华文中宋" panose="02010600040101010101" pitchFamily="2" charset="-122"/>
              </a:rPr>
              <a:t>     </a:t>
            </a:r>
            <a:r>
              <a:rPr lang="en-US" altLang="zh-CN" sz="2400">
                <a:solidFill>
                  <a:srgbClr val="FF33CC"/>
                </a:solidFill>
                <a:latin typeface="华文中宋" panose="02010600040101010101" pitchFamily="2" charset="-122"/>
                <a:ea typeface="华文中宋" panose="02010600040101010101" pitchFamily="2" charset="-122"/>
              </a:rPr>
              <a:t>POPF</a:t>
            </a:r>
            <a:r>
              <a:rPr lang="zh-CN" altLang="en-US" sz="2400">
                <a:solidFill>
                  <a:srgbClr val="FF33CC"/>
                </a:solidFill>
                <a:latin typeface="华文中宋" panose="02010600040101010101" pitchFamily="2" charset="-122"/>
                <a:ea typeface="华文中宋" panose="02010600040101010101" pitchFamily="2" charset="-122"/>
              </a:rPr>
              <a:t>指令的操作与</a:t>
            </a:r>
            <a:r>
              <a:rPr lang="en-US" altLang="zh-CN" sz="2400">
                <a:solidFill>
                  <a:srgbClr val="FF33CC"/>
                </a:solidFill>
                <a:latin typeface="华文中宋" panose="02010600040101010101" pitchFamily="2" charset="-122"/>
                <a:ea typeface="华文中宋" panose="02010600040101010101" pitchFamily="2" charset="-122"/>
              </a:rPr>
              <a:t>PUSHF</a:t>
            </a:r>
            <a:r>
              <a:rPr lang="zh-CN" altLang="en-US" sz="2400">
                <a:solidFill>
                  <a:srgbClr val="FF33CC"/>
                </a:solidFill>
                <a:latin typeface="华文中宋" panose="02010600040101010101" pitchFamily="2" charset="-122"/>
                <a:ea typeface="华文中宋" panose="02010600040101010101" pitchFamily="2" charset="-122"/>
              </a:rPr>
              <a:t>相反，它将堆栈内容弹出到标志寄存器</a:t>
            </a:r>
            <a:r>
              <a:rPr lang="en-US" altLang="zh-CN" sz="2400">
                <a:solidFill>
                  <a:srgbClr val="FF33CC"/>
                </a:solidFill>
                <a:latin typeface="华文中宋" panose="02010600040101010101" pitchFamily="2" charset="-122"/>
                <a:ea typeface="华文中宋" panose="02010600040101010101" pitchFamily="2" charset="-122"/>
              </a:rPr>
              <a:t>FLAGS</a:t>
            </a:r>
            <a:r>
              <a:rPr lang="zh-CN" altLang="en-US" sz="2400">
                <a:solidFill>
                  <a:srgbClr val="FF33CC"/>
                </a:solidFill>
                <a:latin typeface="华文中宋" panose="02010600040101010101" pitchFamily="2" charset="-122"/>
                <a:ea typeface="华文中宋" panose="02010600040101010101" pitchFamily="2" charset="-122"/>
              </a:rPr>
              <a:t>，然后</a:t>
            </a:r>
            <a:r>
              <a:rPr lang="en-US" altLang="zh-CN" sz="2400">
                <a:solidFill>
                  <a:srgbClr val="FF33CC"/>
                </a:solidFill>
                <a:latin typeface="华文中宋" panose="02010600040101010101" pitchFamily="2" charset="-122"/>
                <a:ea typeface="华文中宋" panose="02010600040101010101" pitchFamily="2" charset="-122"/>
              </a:rPr>
              <a:t>SP</a:t>
            </a:r>
            <a:r>
              <a:rPr lang="zh-CN" altLang="en-US" sz="2400">
                <a:solidFill>
                  <a:srgbClr val="FF33CC"/>
                </a:solidFill>
                <a:latin typeface="华文中宋" panose="02010600040101010101" pitchFamily="2" charset="-122"/>
                <a:ea typeface="华文中宋" panose="02010600040101010101" pitchFamily="2" charset="-122"/>
              </a:rPr>
              <a:t>加</a:t>
            </a:r>
            <a:r>
              <a:rPr lang="en-US" altLang="zh-CN" sz="2400">
                <a:solidFill>
                  <a:srgbClr val="FF33CC"/>
                </a:solidFill>
                <a:latin typeface="华文中宋" panose="02010600040101010101" pitchFamily="2" charset="-122"/>
                <a:ea typeface="华文中宋" panose="02010600040101010101" pitchFamily="2" charset="-122"/>
              </a:rPr>
              <a:t>2</a:t>
            </a:r>
            <a:r>
              <a:rPr lang="zh-CN" altLang="en-US" sz="2400">
                <a:solidFill>
                  <a:srgbClr val="FF33CC"/>
                </a:solidFill>
                <a:latin typeface="华文中宋" panose="02010600040101010101" pitchFamily="2" charset="-122"/>
                <a:ea typeface="华文中宋" panose="02010600040101010101" pitchFamily="2" charset="-122"/>
              </a:rPr>
              <a:t>。</a:t>
            </a:r>
          </a:p>
        </p:txBody>
      </p:sp>
      <p:sp>
        <p:nvSpPr>
          <p:cNvPr id="230406" name="幻灯片编号占位符 2">
            <a:extLst>
              <a:ext uri="{FF2B5EF4-FFF2-40B4-BE49-F238E27FC236}">
                <a16:creationId xmlns:a16="http://schemas.microsoft.com/office/drawing/2014/main" id="{BF9CC165-416C-F34E-9CCC-3F402C921B9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7FD1D08-5680-B740-AE30-B4C801BDC2D6}" type="slidenum">
              <a:rPr kumimoji="0" lang="en-US" altLang="zh-CN" sz="1400" smtClean="0"/>
              <a:pPr>
                <a:spcBef>
                  <a:spcPct val="0"/>
                </a:spcBef>
                <a:buClrTx/>
                <a:buSzTx/>
                <a:buFontTx/>
                <a:buNone/>
              </a:pPr>
              <a:t>108</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30059"/>
                                        </p:tgtEl>
                                        <p:attrNameLst>
                                          <p:attrName>style.visibility</p:attrName>
                                        </p:attrNameLst>
                                      </p:cBhvr>
                                      <p:to>
                                        <p:strVal val="visible"/>
                                      </p:to>
                                    </p:set>
                                    <p:animEffect transition="in" filter="wipe(down)">
                                      <p:cBhvr>
                                        <p:cTn id="7" dur="1000"/>
                                        <p:tgtEl>
                                          <p:spTgt spid="13005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nodeType="clickEffect">
                                  <p:stCondLst>
                                    <p:cond delay="0"/>
                                  </p:stCondLst>
                                  <p:childTnLst>
                                    <p:set>
                                      <p:cBhvr>
                                        <p:cTn id="11" dur="1" fill="hold">
                                          <p:stCondLst>
                                            <p:cond delay="0"/>
                                          </p:stCondLst>
                                        </p:cTn>
                                        <p:tgtEl>
                                          <p:spTgt spid="130058"/>
                                        </p:tgtEl>
                                        <p:attrNameLst>
                                          <p:attrName>style.visibility</p:attrName>
                                        </p:attrNameLst>
                                      </p:cBhvr>
                                      <p:to>
                                        <p:strVal val="visible"/>
                                      </p:to>
                                    </p:set>
                                    <p:animEffect transition="in" filter="wipe(down)">
                                      <p:cBhvr>
                                        <p:cTn id="12" dur="500"/>
                                        <p:tgtEl>
                                          <p:spTgt spid="1300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059" grpId="0"/>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49" name="日期占位符 3">
            <a:extLst>
              <a:ext uri="{FF2B5EF4-FFF2-40B4-BE49-F238E27FC236}">
                <a16:creationId xmlns:a16="http://schemas.microsoft.com/office/drawing/2014/main" id="{88CB8795-4671-7E40-996C-121A820F7F1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4DFF409-CFF3-4B4E-B932-470497A440D3}" type="datetime12">
              <a:rPr kumimoji="0" lang="zh-CN" altLang="en-US" sz="1400" smtClean="0"/>
              <a:pPr>
                <a:spcBef>
                  <a:spcPct val="0"/>
                </a:spcBef>
                <a:buClrTx/>
                <a:buSzTx/>
                <a:buFontTx/>
                <a:buNone/>
              </a:pPr>
              <a:t>下午8时26分</a:t>
            </a:fld>
            <a:endParaRPr kumimoji="0" lang="en-US" altLang="zh-CN" sz="1400"/>
          </a:p>
        </p:txBody>
      </p:sp>
      <p:sp>
        <p:nvSpPr>
          <p:cNvPr id="232450" name="Rectangle 2">
            <a:extLst>
              <a:ext uri="{FF2B5EF4-FFF2-40B4-BE49-F238E27FC236}">
                <a16:creationId xmlns:a16="http://schemas.microsoft.com/office/drawing/2014/main" id="{4C2F4C69-7037-6C4F-81C6-A6D6784CC7E6}"/>
              </a:ext>
            </a:extLst>
          </p:cNvPr>
          <p:cNvSpPr>
            <a:spLocks noGrp="1" noChangeArrowheads="1"/>
          </p:cNvSpPr>
          <p:nvPr>
            <p:ph type="title"/>
          </p:nvPr>
        </p:nvSpPr>
        <p:spPr>
          <a:xfrm>
            <a:off x="541338" y="933450"/>
            <a:ext cx="3886200" cy="579438"/>
          </a:xfrm>
        </p:spPr>
        <p:txBody>
          <a:bodyPr anchor="ctr">
            <a:spAutoFit/>
          </a:bodyPr>
          <a:lstStyle/>
          <a:p>
            <a:pPr eaLnBrk="1" hangingPunct="1"/>
            <a:r>
              <a:rPr kumimoji="0" lang="en-US" altLang="zh-CN" sz="3200" b="1">
                <a:latin typeface="华文中宋" panose="02010600040101010101" pitchFamily="2" charset="-122"/>
                <a:ea typeface="华文中宋" panose="02010600040101010101" pitchFamily="2" charset="-122"/>
              </a:rPr>
              <a:t>2</a:t>
            </a:r>
            <a:r>
              <a:rPr kumimoji="0" lang="zh-CN" altLang="en-US" sz="3200" b="1">
                <a:latin typeface="华文中宋" panose="02010600040101010101" pitchFamily="2" charset="-122"/>
                <a:ea typeface="华文中宋" panose="02010600040101010101" pitchFamily="2" charset="-122"/>
              </a:rPr>
              <a:t>、算术运算指令</a:t>
            </a:r>
            <a:endParaRPr kumimoji="0" lang="zh-CN" altLang="en-US" sz="3200">
              <a:latin typeface="华文中宋" panose="02010600040101010101" pitchFamily="2" charset="-122"/>
              <a:ea typeface="华文中宋" panose="02010600040101010101" pitchFamily="2" charset="-122"/>
            </a:endParaRPr>
          </a:p>
        </p:txBody>
      </p:sp>
      <p:sp>
        <p:nvSpPr>
          <p:cNvPr id="232451" name="Text Box 3">
            <a:extLst>
              <a:ext uri="{FF2B5EF4-FFF2-40B4-BE49-F238E27FC236}">
                <a16:creationId xmlns:a16="http://schemas.microsoft.com/office/drawing/2014/main" id="{1D8B066B-6F90-1948-9F55-CDD7BD8804B5}"/>
              </a:ext>
            </a:extLst>
          </p:cNvPr>
          <p:cNvSpPr txBox="1">
            <a:spLocks noChangeArrowheads="1"/>
          </p:cNvSpPr>
          <p:nvPr/>
        </p:nvSpPr>
        <p:spPr bwMode="auto">
          <a:xfrm>
            <a:off x="685800" y="1989138"/>
            <a:ext cx="7918450"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加法	</a:t>
            </a:r>
            <a:r>
              <a:rPr lang="en-US" altLang="zh-CN" sz="2400">
                <a:latin typeface="华文中宋" panose="02010600040101010101" pitchFamily="2" charset="-122"/>
                <a:ea typeface="华文中宋" panose="02010600040101010101" pitchFamily="2" charset="-122"/>
              </a:rPr>
              <a:t>ADD	ADC	INC	DAA	AAA</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减法	</a:t>
            </a:r>
            <a:r>
              <a:rPr lang="en-US" altLang="zh-CN" sz="2400">
                <a:latin typeface="华文中宋" panose="02010600040101010101" pitchFamily="2" charset="-122"/>
                <a:ea typeface="华文中宋" panose="02010600040101010101" pitchFamily="2" charset="-122"/>
              </a:rPr>
              <a:t>SUB	SUBB	 DEC	NEG	CMP  DAS	AAS</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乘法	</a:t>
            </a:r>
            <a:r>
              <a:rPr lang="en-US" altLang="zh-CN" sz="2400">
                <a:latin typeface="华文中宋" panose="02010600040101010101" pitchFamily="2" charset="-122"/>
                <a:ea typeface="华文中宋" panose="02010600040101010101" pitchFamily="2" charset="-122"/>
              </a:rPr>
              <a:t>MUL	IMUL	AAM</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除法	</a:t>
            </a:r>
            <a:r>
              <a:rPr lang="en-US" altLang="zh-CN" sz="2400">
                <a:latin typeface="华文中宋" panose="02010600040101010101" pitchFamily="2" charset="-122"/>
                <a:ea typeface="华文中宋" panose="02010600040101010101" pitchFamily="2" charset="-122"/>
              </a:rPr>
              <a:t>DIV	IDIV	CBW	CWD	AAD </a:t>
            </a:r>
          </a:p>
          <a:p>
            <a:pPr eaLnBrk="1" hangingPunct="1">
              <a:spcBef>
                <a:spcPct val="0"/>
              </a:spcBef>
              <a:buClrTx/>
              <a:buSzTx/>
              <a:buFontTx/>
              <a:buNone/>
            </a:pP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上述指令基本上都影响标志位 </a:t>
            </a:r>
          </a:p>
        </p:txBody>
      </p:sp>
      <p:sp>
        <p:nvSpPr>
          <p:cNvPr id="232453" name="幻灯片编号占位符 2">
            <a:extLst>
              <a:ext uri="{FF2B5EF4-FFF2-40B4-BE49-F238E27FC236}">
                <a16:creationId xmlns:a16="http://schemas.microsoft.com/office/drawing/2014/main" id="{F277C0B6-A420-8B43-BD55-4937DC6E88C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E8B71C4-99FF-4842-AE73-F2F694C12BAE}" type="slidenum">
              <a:rPr kumimoji="0" lang="en-US" altLang="zh-CN" sz="1400" smtClean="0"/>
              <a:pPr>
                <a:spcBef>
                  <a:spcPct val="0"/>
                </a:spcBef>
                <a:buClrTx/>
                <a:buSzTx/>
                <a:buFontTx/>
                <a:buNone/>
              </a:pPr>
              <a:t>109</a:t>
            </a:fld>
            <a:r>
              <a:rPr kumimoji="0" lang="en-US" altLang="zh-CN" sz="1400"/>
              <a:t>/201</a:t>
            </a:r>
          </a:p>
        </p:txBody>
      </p:sp>
      <p:sp>
        <p:nvSpPr>
          <p:cNvPr id="7" name="Text Box 5">
            <a:extLst>
              <a:ext uri="{FF2B5EF4-FFF2-40B4-BE49-F238E27FC236}">
                <a16:creationId xmlns:a16="http://schemas.microsoft.com/office/drawing/2014/main" id="{D18B26F7-9A4A-7E43-9F2D-69E96F0EF9DB}"/>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日期占位符 1">
            <a:extLst>
              <a:ext uri="{FF2B5EF4-FFF2-40B4-BE49-F238E27FC236}">
                <a16:creationId xmlns:a16="http://schemas.microsoft.com/office/drawing/2014/main" id="{7AAC2CEE-A826-F040-B7E2-EF0824B5161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46C56AC-89B0-954A-9053-B840AAB5914F}" type="datetime12">
              <a:rPr kumimoji="0" lang="zh-CN" altLang="en-US" sz="1400" smtClean="0"/>
              <a:pPr>
                <a:spcBef>
                  <a:spcPct val="0"/>
                </a:spcBef>
                <a:buClrTx/>
                <a:buSzTx/>
                <a:buFontTx/>
                <a:buNone/>
              </a:pPr>
              <a:t>下午8时26分</a:t>
            </a:fld>
            <a:endParaRPr kumimoji="0" lang="en-US" altLang="zh-CN" sz="1400"/>
          </a:p>
        </p:txBody>
      </p:sp>
      <p:sp>
        <p:nvSpPr>
          <p:cNvPr id="31746" name="Text Box 4">
            <a:extLst>
              <a:ext uri="{FF2B5EF4-FFF2-40B4-BE49-F238E27FC236}">
                <a16:creationId xmlns:a16="http://schemas.microsoft.com/office/drawing/2014/main" id="{B5786CCE-2B48-DE49-B1FD-AE4542B04DC6}"/>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graphicFrame>
        <p:nvGraphicFramePr>
          <p:cNvPr id="7" name="Group 57">
            <a:extLst>
              <a:ext uri="{FF2B5EF4-FFF2-40B4-BE49-F238E27FC236}">
                <a16:creationId xmlns:a16="http://schemas.microsoft.com/office/drawing/2014/main" id="{6264A7A8-1FC2-7648-A92B-5BCF79C53199}"/>
              </a:ext>
            </a:extLst>
          </p:cNvPr>
          <p:cNvGraphicFramePr>
            <a:graphicFrameLocks noGrp="1"/>
          </p:cNvGraphicFramePr>
          <p:nvPr/>
        </p:nvGraphicFramePr>
        <p:xfrm>
          <a:off x="323850" y="1628775"/>
          <a:ext cx="8569325" cy="4208463"/>
        </p:xfrm>
        <a:graphic>
          <a:graphicData uri="http://schemas.openxmlformats.org/drawingml/2006/table">
            <a:tbl>
              <a:tblPr/>
              <a:tblGrid>
                <a:gridCol w="703263">
                  <a:extLst>
                    <a:ext uri="{9D8B030D-6E8A-4147-A177-3AD203B41FA5}">
                      <a16:colId xmlns:a16="http://schemas.microsoft.com/office/drawing/2014/main" val="20000"/>
                    </a:ext>
                  </a:extLst>
                </a:gridCol>
                <a:gridCol w="1701800">
                  <a:extLst>
                    <a:ext uri="{9D8B030D-6E8A-4147-A177-3AD203B41FA5}">
                      <a16:colId xmlns:a16="http://schemas.microsoft.com/office/drawing/2014/main" val="20001"/>
                    </a:ext>
                  </a:extLst>
                </a:gridCol>
                <a:gridCol w="1411287">
                  <a:extLst>
                    <a:ext uri="{9D8B030D-6E8A-4147-A177-3AD203B41FA5}">
                      <a16:colId xmlns:a16="http://schemas.microsoft.com/office/drawing/2014/main" val="20002"/>
                    </a:ext>
                  </a:extLst>
                </a:gridCol>
                <a:gridCol w="1944688">
                  <a:extLst>
                    <a:ext uri="{9D8B030D-6E8A-4147-A177-3AD203B41FA5}">
                      <a16:colId xmlns:a16="http://schemas.microsoft.com/office/drawing/2014/main" val="20003"/>
                    </a:ext>
                  </a:extLst>
                </a:gridCol>
                <a:gridCol w="2808287">
                  <a:extLst>
                    <a:ext uri="{9D8B030D-6E8A-4147-A177-3AD203B41FA5}">
                      <a16:colId xmlns:a16="http://schemas.microsoft.com/office/drawing/2014/main" val="20004"/>
                    </a:ext>
                  </a:extLst>
                </a:gridCol>
              </a:tblGrid>
              <a:tr h="82293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序号</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内存访问类型</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默认段寄存器</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替换段寄存器</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段内偏移地址来源</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5717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1</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取指令</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无</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IP</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5717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2</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堆栈操作</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无</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SP</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68156">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3</a:t>
                      </a:r>
                    </a:p>
                  </a:txBody>
                  <a:tcPr marL="0" marR="0" marT="0" marB="0" anchor="ctr" anchorCtr="1"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源串</a:t>
                      </a:r>
                    </a:p>
                  </a:txBody>
                  <a:tcPr marL="0" marR="0" marT="0" marB="0" anchor="ctr" anchorCtr="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DS</a:t>
                      </a:r>
                    </a:p>
                  </a:txBody>
                  <a:tcPr marL="0" marR="0" marT="0" marB="0" anchor="ctr" anchorCtr="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L="0" marR="0" marT="0" marB="0" anchor="ctr" anchorCtr="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SI</a:t>
                      </a:r>
                    </a:p>
                  </a:txBody>
                  <a:tcPr marL="0" marR="0" marT="0" marB="0" anchor="ctr" anchorCtr="1"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5717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4</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目的串</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无</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DI</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82293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5</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BP</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用作基址寻址</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按寻址方式计算得到的有效地址</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82293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6</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一般数据存取</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dirty="0">
                          <a:ln>
                            <a:noFill/>
                          </a:ln>
                          <a:solidFill>
                            <a:schemeClr val="tx1"/>
                          </a:solidFill>
                          <a:effectLst/>
                          <a:latin typeface="华文中宋" charset="0"/>
                          <a:ea typeface="华文中宋" charset="0"/>
                          <a:cs typeface="Times New Roman" charset="0"/>
                        </a:rPr>
                        <a:t>CS</a:t>
                      </a:r>
                      <a:r>
                        <a:rPr kumimoji="1" lang="zh-CN" altLang="en-US" sz="2400" b="1" i="0" u="none" strike="noStrike" cap="none" normalizeH="0" baseline="0" dirty="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dirty="0">
                          <a:ln>
                            <a:noFill/>
                          </a:ln>
                          <a:solidFill>
                            <a:schemeClr val="tx1"/>
                          </a:solidFill>
                          <a:effectLst/>
                          <a:latin typeface="华文中宋" charset="0"/>
                          <a:ea typeface="华文中宋" charset="0"/>
                          <a:cs typeface="Times New Roman" charset="0"/>
                        </a:rPr>
                        <a:t>ES</a:t>
                      </a:r>
                      <a:r>
                        <a:rPr kumimoji="1" lang="zh-CN" altLang="en-US" sz="2400" b="1" i="0" u="none" strike="noStrike" cap="none" normalizeH="0" baseline="0" dirty="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dirty="0">
                          <a:ln>
                            <a:noFill/>
                          </a:ln>
                          <a:solidFill>
                            <a:schemeClr val="tx1"/>
                          </a:solidFill>
                          <a:effectLst/>
                          <a:latin typeface="华文中宋" charset="0"/>
                          <a:ea typeface="华文中宋" charset="0"/>
                          <a:cs typeface="Times New Roman" charset="0"/>
                        </a:rPr>
                        <a:t>SS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dirty="0">
                          <a:ln>
                            <a:noFill/>
                          </a:ln>
                          <a:solidFill>
                            <a:schemeClr val="tx1"/>
                          </a:solidFill>
                          <a:effectLst/>
                          <a:latin typeface="华文中宋" charset="0"/>
                          <a:ea typeface="华文中宋" charset="0"/>
                          <a:cs typeface="Times New Roman" charset="0"/>
                        </a:rPr>
                        <a:t>按寻址方式计算得到的有效地址</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
        <p:nvSpPr>
          <p:cNvPr id="31797" name="Text Box 52">
            <a:extLst>
              <a:ext uri="{FF2B5EF4-FFF2-40B4-BE49-F238E27FC236}">
                <a16:creationId xmlns:a16="http://schemas.microsoft.com/office/drawing/2014/main" id="{33B4F95E-95A2-084C-96E9-A27759B7C438}"/>
              </a:ext>
            </a:extLst>
          </p:cNvPr>
          <p:cNvSpPr txBox="1">
            <a:spLocks noChangeArrowheads="1"/>
          </p:cNvSpPr>
          <p:nvPr/>
        </p:nvSpPr>
        <p:spPr bwMode="auto">
          <a:xfrm>
            <a:off x="468313" y="965200"/>
            <a:ext cx="6624637"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800">
                <a:solidFill>
                  <a:schemeClr val="hlink"/>
                </a:solidFill>
                <a:latin typeface="华文中宋" panose="02010600040101010101" pitchFamily="2" charset="-122"/>
                <a:ea typeface="华文中宋" panose="02010600040101010101" pitchFamily="2" charset="-122"/>
              </a:rPr>
              <a:t> </a:t>
            </a:r>
            <a:r>
              <a:rPr lang="en-US" altLang="zh-CN" sz="2800">
                <a:solidFill>
                  <a:schemeClr val="hlink"/>
                </a:solidFill>
                <a:latin typeface="华文中宋" panose="02010600040101010101" pitchFamily="2" charset="-122"/>
                <a:ea typeface="华文中宋" panose="02010600040101010101" pitchFamily="2" charset="-122"/>
              </a:rPr>
              <a:t>8086</a:t>
            </a:r>
            <a:r>
              <a:rPr lang="zh-CN" altLang="en-US" sz="2800">
                <a:solidFill>
                  <a:schemeClr val="hlink"/>
                </a:solidFill>
                <a:latin typeface="华文中宋" panose="02010600040101010101" pitchFamily="2" charset="-122"/>
                <a:ea typeface="华文中宋" panose="02010600040101010101" pitchFamily="2" charset="-122"/>
              </a:rPr>
              <a:t>对</a:t>
            </a:r>
            <a:r>
              <a:rPr kumimoji="0" lang="zh-CN" altLang="en-US" sz="2800">
                <a:solidFill>
                  <a:schemeClr val="hlink"/>
                </a:solidFill>
                <a:latin typeface="华文中宋" panose="02010600040101010101" pitchFamily="2" charset="-122"/>
                <a:ea typeface="华文中宋" panose="02010600040101010101" pitchFamily="2" charset="-122"/>
              </a:rPr>
              <a:t>段地址与偏移地址的指定</a:t>
            </a:r>
            <a:r>
              <a:rPr lang="zh-CN" altLang="en-US" sz="2800">
                <a:solidFill>
                  <a:schemeClr val="hlink"/>
                </a:solidFill>
                <a:latin typeface="华文中宋" panose="02010600040101010101" pitchFamily="2" charset="-122"/>
                <a:ea typeface="华文中宋" panose="02010600040101010101" pitchFamily="2" charset="-122"/>
              </a:rPr>
              <a:t>：</a:t>
            </a:r>
          </a:p>
        </p:txBody>
      </p:sp>
      <p:sp>
        <p:nvSpPr>
          <p:cNvPr id="31798" name="幻灯片编号占位符 2">
            <a:extLst>
              <a:ext uri="{FF2B5EF4-FFF2-40B4-BE49-F238E27FC236}">
                <a16:creationId xmlns:a16="http://schemas.microsoft.com/office/drawing/2014/main" id="{C6FEF722-CDDC-F142-9CF7-FEAD4C6E696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46CB045-3793-4E42-B0DA-F94A064B461D}" type="slidenum">
              <a:rPr kumimoji="0" lang="en-US" altLang="zh-CN" sz="1400" smtClean="0"/>
              <a:pPr>
                <a:spcBef>
                  <a:spcPct val="0"/>
                </a:spcBef>
                <a:buClrTx/>
                <a:buSzTx/>
                <a:buFontTx/>
                <a:buNone/>
              </a:pPr>
              <a:t>11</a:t>
            </a:fld>
            <a:r>
              <a:rPr kumimoji="0" lang="en-US" altLang="zh-CN" sz="1400"/>
              <a:t>/201</a:t>
            </a: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7" name="日期占位符 3">
            <a:extLst>
              <a:ext uri="{FF2B5EF4-FFF2-40B4-BE49-F238E27FC236}">
                <a16:creationId xmlns:a16="http://schemas.microsoft.com/office/drawing/2014/main" id="{DF299B85-D5DE-7B4A-9981-35332E2B982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1C67EC5-8140-674F-A762-18D27B9CE7F4}" type="datetime12">
              <a:rPr kumimoji="0" lang="zh-CN" altLang="en-US" sz="1400" smtClean="0"/>
              <a:pPr>
                <a:spcBef>
                  <a:spcPct val="0"/>
                </a:spcBef>
                <a:buClrTx/>
                <a:buSzTx/>
                <a:buFontTx/>
                <a:buNone/>
              </a:pPr>
              <a:t>下午8时26分</a:t>
            </a:fld>
            <a:endParaRPr kumimoji="0" lang="en-US" altLang="zh-CN" sz="1400"/>
          </a:p>
        </p:txBody>
      </p:sp>
      <p:sp>
        <p:nvSpPr>
          <p:cNvPr id="234498" name="Rectangle 2">
            <a:extLst>
              <a:ext uri="{FF2B5EF4-FFF2-40B4-BE49-F238E27FC236}">
                <a16:creationId xmlns:a16="http://schemas.microsoft.com/office/drawing/2014/main" id="{3CBEBA8C-3538-2744-8B2E-69D21BCAC4B5}"/>
              </a:ext>
            </a:extLst>
          </p:cNvPr>
          <p:cNvSpPr>
            <a:spLocks noGrp="1" noChangeArrowheads="1"/>
          </p:cNvSpPr>
          <p:nvPr>
            <p:ph type="title"/>
          </p:nvPr>
        </p:nvSpPr>
        <p:spPr>
          <a:xfrm>
            <a:off x="250825" y="822325"/>
            <a:ext cx="3429000" cy="519113"/>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1</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ADD</a:t>
            </a:r>
            <a:r>
              <a:rPr kumimoji="0" lang="zh-CN" altLang="en-US" sz="2800" b="1">
                <a:solidFill>
                  <a:schemeClr val="folHlink"/>
                </a:solidFill>
                <a:latin typeface="华文中宋" panose="02010600040101010101" pitchFamily="2" charset="-122"/>
                <a:ea typeface="华文中宋" panose="02010600040101010101" pitchFamily="2" charset="-122"/>
              </a:rPr>
              <a:t>和</a:t>
            </a:r>
            <a:r>
              <a:rPr kumimoji="0" lang="en-US" altLang="zh-CN" sz="2800" b="1">
                <a:solidFill>
                  <a:schemeClr val="folHlink"/>
                </a:solidFill>
                <a:latin typeface="华文中宋" panose="02010600040101010101" pitchFamily="2" charset="-122"/>
                <a:ea typeface="华文中宋" panose="02010600040101010101" pitchFamily="2" charset="-122"/>
              </a:rPr>
              <a:t>ADC</a:t>
            </a:r>
          </a:p>
        </p:txBody>
      </p:sp>
      <p:sp>
        <p:nvSpPr>
          <p:cNvPr id="234499" name="Text Box 3">
            <a:extLst>
              <a:ext uri="{FF2B5EF4-FFF2-40B4-BE49-F238E27FC236}">
                <a16:creationId xmlns:a16="http://schemas.microsoft.com/office/drawing/2014/main" id="{85785A97-205E-624B-B50D-DEF52139F0AF}"/>
              </a:ext>
            </a:extLst>
          </p:cNvPr>
          <p:cNvSpPr txBox="1">
            <a:spLocks noChangeArrowheads="1"/>
          </p:cNvSpPr>
          <p:nvPr/>
        </p:nvSpPr>
        <p:spPr bwMode="auto">
          <a:xfrm>
            <a:off x="838200" y="1444625"/>
            <a:ext cx="7550150"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a:t>
            </a:r>
            <a:r>
              <a:rPr lang="en-US" altLang="zh-CN" sz="2400">
                <a:latin typeface="华文中宋" panose="02010600040101010101" pitchFamily="2" charset="-122"/>
                <a:ea typeface="华文中宋" panose="02010600040101010101" pitchFamily="2" charset="-122"/>
              </a:rPr>
              <a:t>ADD/ADC	DST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a:t>
            </a:r>
            <a:r>
              <a:rPr lang="zh-CN" altLang="en-US" sz="2400">
                <a:latin typeface="华文中宋" panose="02010600040101010101" pitchFamily="2" charset="-122"/>
                <a:ea typeface="华文中宋" panose="02010600040101010101" pitchFamily="2" charset="-122"/>
              </a:rPr>
              <a:t>（字节</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ADD</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DST=DST+SRC</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ADC</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DST=DST+SRC+CF</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）操作数类型：</a:t>
            </a:r>
          </a:p>
        </p:txBody>
      </p:sp>
      <p:sp>
        <p:nvSpPr>
          <p:cNvPr id="234500" name="Rectangle 4">
            <a:extLst>
              <a:ext uri="{FF2B5EF4-FFF2-40B4-BE49-F238E27FC236}">
                <a16:creationId xmlns:a16="http://schemas.microsoft.com/office/drawing/2014/main" id="{D03CE5D8-4064-8643-9C40-52A25FEE2377}"/>
              </a:ext>
            </a:extLst>
          </p:cNvPr>
          <p:cNvSpPr>
            <a:spLocks noChangeArrowheads="1"/>
          </p:cNvSpPr>
          <p:nvPr/>
        </p:nvSpPr>
        <p:spPr bwMode="auto">
          <a:xfrm>
            <a:off x="685800" y="4508500"/>
            <a:ext cx="6262688"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b="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ADD	AX,    [30H]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ADD	BP,    20H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ADD	VAL,  DX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ADD	BYTE PTR [SI+10H], 5</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）对标志位</a:t>
            </a:r>
            <a:r>
              <a:rPr lang="en-US" altLang="zh-CN" sz="2400">
                <a:latin typeface="华文中宋" panose="02010600040101010101" pitchFamily="2" charset="-122"/>
                <a:ea typeface="华文中宋" panose="02010600040101010101" pitchFamily="2" charset="-122"/>
              </a:rPr>
              <a:t>C</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O</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P</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Z</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A</a:t>
            </a:r>
            <a:r>
              <a:rPr lang="zh-CN" altLang="en-US" sz="2400">
                <a:latin typeface="华文中宋" panose="02010600040101010101" pitchFamily="2" charset="-122"/>
                <a:ea typeface="华文中宋" panose="02010600040101010101" pitchFamily="2" charset="-122"/>
              </a:rPr>
              <a:t>有影响。</a:t>
            </a:r>
          </a:p>
        </p:txBody>
      </p:sp>
      <p:graphicFrame>
        <p:nvGraphicFramePr>
          <p:cNvPr id="234501" name="Object 5">
            <a:extLst>
              <a:ext uri="{FF2B5EF4-FFF2-40B4-BE49-F238E27FC236}">
                <a16:creationId xmlns:a16="http://schemas.microsoft.com/office/drawing/2014/main" id="{1C23509A-1FC3-F148-9B6C-938002C28F8C}"/>
              </a:ext>
            </a:extLst>
          </p:cNvPr>
          <p:cNvGraphicFramePr>
            <a:graphicFrameLocks noChangeAspect="1"/>
          </p:cNvGraphicFramePr>
          <p:nvPr/>
        </p:nvGraphicFramePr>
        <p:xfrm>
          <a:off x="4244975" y="2708275"/>
          <a:ext cx="4648200" cy="2997200"/>
        </p:xfrm>
        <a:graphic>
          <a:graphicData uri="http://schemas.openxmlformats.org/presentationml/2006/ole">
            <mc:AlternateContent xmlns:mc="http://schemas.openxmlformats.org/markup-compatibility/2006">
              <mc:Choice xmlns:v="urn:schemas-microsoft-com:vml" Requires="v">
                <p:oleObj spid="_x0000_s234530" name="Picture2" r:id="rId4" imgW="2279650" imgH="1676400" progId="Word.Picture.8">
                  <p:embed/>
                </p:oleObj>
              </mc:Choice>
              <mc:Fallback>
                <p:oleObj name="Picture2" r:id="rId4" imgW="2279650" imgH="1676400" progId="Word.Picture.8">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44975" y="2708275"/>
                        <a:ext cx="4648200" cy="299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234503" name="幻灯片编号占位符 2">
            <a:extLst>
              <a:ext uri="{FF2B5EF4-FFF2-40B4-BE49-F238E27FC236}">
                <a16:creationId xmlns:a16="http://schemas.microsoft.com/office/drawing/2014/main" id="{B435E9F8-8A49-8E4A-A049-19EFBE0D6A8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4F59D5B-009E-1342-938E-EB01BB2C0BFB}" type="slidenum">
              <a:rPr kumimoji="0" lang="en-US" altLang="zh-CN" sz="1400" smtClean="0"/>
              <a:pPr>
                <a:spcBef>
                  <a:spcPct val="0"/>
                </a:spcBef>
                <a:buClrTx/>
                <a:buSzTx/>
                <a:buFontTx/>
                <a:buNone/>
              </a:pPr>
              <a:t>110</a:t>
            </a:fld>
            <a:r>
              <a:rPr kumimoji="0" lang="en-US" altLang="zh-CN" sz="1400"/>
              <a:t>/201</a:t>
            </a:r>
          </a:p>
        </p:txBody>
      </p:sp>
      <p:sp>
        <p:nvSpPr>
          <p:cNvPr id="9" name="Text Box 5">
            <a:extLst>
              <a:ext uri="{FF2B5EF4-FFF2-40B4-BE49-F238E27FC236}">
                <a16:creationId xmlns:a16="http://schemas.microsoft.com/office/drawing/2014/main" id="{63C50227-70B7-2A4A-987F-40C7602F9FF1}"/>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5" name="日期占位符 1">
            <a:extLst>
              <a:ext uri="{FF2B5EF4-FFF2-40B4-BE49-F238E27FC236}">
                <a16:creationId xmlns:a16="http://schemas.microsoft.com/office/drawing/2014/main" id="{C7C0ACD8-EDE1-4D4D-94A2-3EBD6A8EBD8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66931E3-C2DA-F142-B35E-05C4889687B1}" type="datetime12">
              <a:rPr kumimoji="0" lang="zh-CN" altLang="en-US" sz="1400" smtClean="0"/>
              <a:pPr>
                <a:spcBef>
                  <a:spcPct val="0"/>
                </a:spcBef>
                <a:buClrTx/>
                <a:buSzTx/>
                <a:buFontTx/>
                <a:buNone/>
              </a:pPr>
              <a:t>下午8时26分</a:t>
            </a:fld>
            <a:endParaRPr kumimoji="0" lang="en-US" altLang="zh-CN" sz="1400"/>
          </a:p>
        </p:txBody>
      </p:sp>
      <p:graphicFrame>
        <p:nvGraphicFramePr>
          <p:cNvPr id="236546" name="Object 2">
            <a:extLst>
              <a:ext uri="{FF2B5EF4-FFF2-40B4-BE49-F238E27FC236}">
                <a16:creationId xmlns:a16="http://schemas.microsoft.com/office/drawing/2014/main" id="{8003F7C9-A2C4-C24E-8734-54213B6AC75C}"/>
              </a:ext>
            </a:extLst>
          </p:cNvPr>
          <p:cNvGraphicFramePr>
            <a:graphicFrameLocks noChangeAspect="1"/>
          </p:cNvGraphicFramePr>
          <p:nvPr/>
        </p:nvGraphicFramePr>
        <p:xfrm>
          <a:off x="971550" y="836613"/>
          <a:ext cx="6913563" cy="5673725"/>
        </p:xfrm>
        <a:graphic>
          <a:graphicData uri="http://schemas.openxmlformats.org/presentationml/2006/ole">
            <mc:AlternateContent xmlns:mc="http://schemas.openxmlformats.org/markup-compatibility/2006">
              <mc:Choice xmlns:v="urn:schemas-microsoft-com:vml" Requires="v">
                <p:oleObj spid="_x0000_s236575" name="Visio" r:id="rId4" imgW="1549400" imgH="1231900" progId="Visio.Drawing.11">
                  <p:embed/>
                </p:oleObj>
              </mc:Choice>
              <mc:Fallback>
                <p:oleObj name="Visio" r:id="rId4" imgW="1549400" imgH="123190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1550" y="836613"/>
                        <a:ext cx="6913563" cy="5673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36547" name="Text Box 3">
            <a:extLst>
              <a:ext uri="{FF2B5EF4-FFF2-40B4-BE49-F238E27FC236}">
                <a16:creationId xmlns:a16="http://schemas.microsoft.com/office/drawing/2014/main" id="{B97118DF-F659-5947-B8B3-69CF33FD83E8}"/>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36548" name="幻灯片编号占位符 2">
            <a:extLst>
              <a:ext uri="{FF2B5EF4-FFF2-40B4-BE49-F238E27FC236}">
                <a16:creationId xmlns:a16="http://schemas.microsoft.com/office/drawing/2014/main" id="{AC006A8B-4CB0-404A-A512-BEBB842171E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5BB4D06-B6B9-234B-B88F-AE2ADB321E1E}" type="slidenum">
              <a:rPr kumimoji="0" lang="en-US" altLang="zh-CN" sz="1400" smtClean="0"/>
              <a:pPr>
                <a:spcBef>
                  <a:spcPct val="0"/>
                </a:spcBef>
                <a:buClrTx/>
                <a:buSzTx/>
                <a:buFontTx/>
                <a:buNone/>
              </a:pPr>
              <a:t>111</a:t>
            </a:fld>
            <a:r>
              <a:rPr kumimoji="0" lang="en-US" altLang="zh-CN" sz="1400"/>
              <a:t>/201</a:t>
            </a: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3" name="日期占位符 3">
            <a:extLst>
              <a:ext uri="{FF2B5EF4-FFF2-40B4-BE49-F238E27FC236}">
                <a16:creationId xmlns:a16="http://schemas.microsoft.com/office/drawing/2014/main" id="{7FB74102-DEFC-B043-A951-27AE642ECF9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9EA8ACF-DAB7-AA4D-8628-0CE930B4035E}" type="datetime12">
              <a:rPr kumimoji="0" lang="zh-CN" altLang="en-US" sz="1400" smtClean="0"/>
              <a:pPr>
                <a:spcBef>
                  <a:spcPct val="0"/>
                </a:spcBef>
                <a:buClrTx/>
                <a:buSzTx/>
                <a:buFontTx/>
                <a:buNone/>
              </a:pPr>
              <a:t>下午8时26分</a:t>
            </a:fld>
            <a:endParaRPr kumimoji="0" lang="en-US" altLang="zh-CN" sz="1400"/>
          </a:p>
        </p:txBody>
      </p:sp>
      <p:sp>
        <p:nvSpPr>
          <p:cNvPr id="238594" name="Rectangle 2">
            <a:extLst>
              <a:ext uri="{FF2B5EF4-FFF2-40B4-BE49-F238E27FC236}">
                <a16:creationId xmlns:a16="http://schemas.microsoft.com/office/drawing/2014/main" id="{8D9E50A5-5C14-5D47-AC15-67930AA33D6F}"/>
              </a:ext>
            </a:extLst>
          </p:cNvPr>
          <p:cNvSpPr>
            <a:spLocks noGrp="1" noChangeArrowheads="1"/>
          </p:cNvSpPr>
          <p:nvPr>
            <p:ph type="title"/>
          </p:nvPr>
        </p:nvSpPr>
        <p:spPr>
          <a:xfrm>
            <a:off x="395288" y="893763"/>
            <a:ext cx="3240087" cy="519112"/>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2</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SUB</a:t>
            </a:r>
            <a:r>
              <a:rPr kumimoji="0" lang="zh-CN" altLang="en-US" sz="2800" b="1">
                <a:solidFill>
                  <a:schemeClr val="folHlink"/>
                </a:solidFill>
                <a:latin typeface="华文中宋" panose="02010600040101010101" pitchFamily="2" charset="-122"/>
                <a:ea typeface="华文中宋" panose="02010600040101010101" pitchFamily="2" charset="-122"/>
              </a:rPr>
              <a:t>和</a:t>
            </a:r>
            <a:r>
              <a:rPr kumimoji="0" lang="en-US" altLang="zh-CN" sz="2800" b="1">
                <a:solidFill>
                  <a:schemeClr val="folHlink"/>
                </a:solidFill>
                <a:latin typeface="华文中宋" panose="02010600040101010101" pitchFamily="2" charset="-122"/>
                <a:ea typeface="华文中宋" panose="02010600040101010101" pitchFamily="2" charset="-122"/>
              </a:rPr>
              <a:t>SBB</a:t>
            </a:r>
          </a:p>
        </p:txBody>
      </p:sp>
      <p:sp>
        <p:nvSpPr>
          <p:cNvPr id="238595" name="Text Box 3">
            <a:extLst>
              <a:ext uri="{FF2B5EF4-FFF2-40B4-BE49-F238E27FC236}">
                <a16:creationId xmlns:a16="http://schemas.microsoft.com/office/drawing/2014/main" id="{E2B85F83-7063-3E4C-93FA-5367E256FD92}"/>
              </a:ext>
            </a:extLst>
          </p:cNvPr>
          <p:cNvSpPr txBox="1">
            <a:spLocks noChangeArrowheads="1"/>
          </p:cNvSpPr>
          <p:nvPr/>
        </p:nvSpPr>
        <p:spPr bwMode="auto">
          <a:xfrm>
            <a:off x="1066800" y="1555750"/>
            <a:ext cx="5953125"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SUB/SBB	DST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r>
              <a:rPr lang="en-US" altLang="zh-CN" sz="2400">
                <a:latin typeface="华文中宋" panose="02010600040101010101" pitchFamily="2" charset="-122"/>
                <a:ea typeface="华文中宋" panose="02010600040101010101" pitchFamily="2" charset="-122"/>
              </a:rPr>
              <a:t>SUB</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DST=DST-SRC</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SBB</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DST=DST-SRC-CF</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a:t>
            </a:r>
          </a:p>
        </p:txBody>
      </p:sp>
      <p:graphicFrame>
        <p:nvGraphicFramePr>
          <p:cNvPr id="238596" name="Object 4">
            <a:extLst>
              <a:ext uri="{FF2B5EF4-FFF2-40B4-BE49-F238E27FC236}">
                <a16:creationId xmlns:a16="http://schemas.microsoft.com/office/drawing/2014/main" id="{64B8E3DF-1C10-8940-B78C-C6CECEAD9A92}"/>
              </a:ext>
            </a:extLst>
          </p:cNvPr>
          <p:cNvGraphicFramePr>
            <a:graphicFrameLocks noChangeAspect="1"/>
          </p:cNvGraphicFramePr>
          <p:nvPr/>
        </p:nvGraphicFramePr>
        <p:xfrm>
          <a:off x="2209800" y="2833688"/>
          <a:ext cx="5029200" cy="3243262"/>
        </p:xfrm>
        <a:graphic>
          <a:graphicData uri="http://schemas.openxmlformats.org/presentationml/2006/ole">
            <mc:AlternateContent xmlns:mc="http://schemas.openxmlformats.org/markup-compatibility/2006">
              <mc:Choice xmlns:v="urn:schemas-microsoft-com:vml" Requires="v">
                <p:oleObj spid="_x0000_s238626" name="Picture2" r:id="rId4" imgW="2279650" imgH="1676400" progId="Word.Picture.8">
                  <p:embed/>
                </p:oleObj>
              </mc:Choice>
              <mc:Fallback>
                <p:oleObj name="Picture2" r:id="rId4" imgW="2279650" imgH="1676400" progId="Word.Picture.8">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09800" y="2833688"/>
                        <a:ext cx="5029200" cy="32432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727045" name="Rectangle 5">
            <a:extLst>
              <a:ext uri="{FF2B5EF4-FFF2-40B4-BE49-F238E27FC236}">
                <a16:creationId xmlns:a16="http://schemas.microsoft.com/office/drawing/2014/main" id="{26A58712-6DD0-AC43-93E4-A198BC6E5574}"/>
              </a:ext>
            </a:extLst>
          </p:cNvPr>
          <p:cNvSpPr>
            <a:spLocks noChangeArrowheads="1"/>
          </p:cNvSpPr>
          <p:nvPr/>
        </p:nvSpPr>
        <p:spPr bwMode="auto">
          <a:xfrm>
            <a:off x="1042988" y="6165850"/>
            <a:ext cx="4572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）影响标志</a:t>
            </a:r>
            <a:r>
              <a:rPr lang="en-US" altLang="zh-CN" sz="2400">
                <a:latin typeface="华文中宋" panose="02010600040101010101" pitchFamily="2" charset="-122"/>
                <a:ea typeface="华文中宋" panose="02010600040101010101" pitchFamily="2" charset="-122"/>
              </a:rPr>
              <a:t>A,C,O,P,S,Z</a:t>
            </a:r>
            <a:r>
              <a:rPr lang="zh-CN" altLang="en-US" sz="2400">
                <a:latin typeface="华文中宋" panose="02010600040101010101" pitchFamily="2" charset="-122"/>
                <a:ea typeface="华文中宋" panose="02010600040101010101" pitchFamily="2" charset="-122"/>
              </a:rPr>
              <a:t>。</a:t>
            </a:r>
          </a:p>
        </p:txBody>
      </p:sp>
      <p:sp>
        <p:nvSpPr>
          <p:cNvPr id="238599" name="幻灯片编号占位符 2">
            <a:extLst>
              <a:ext uri="{FF2B5EF4-FFF2-40B4-BE49-F238E27FC236}">
                <a16:creationId xmlns:a16="http://schemas.microsoft.com/office/drawing/2014/main" id="{F4AE9F0F-3FB5-1F47-8FD0-070E371B5F1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0873D7E-1612-514A-BD43-668DBDB4FEC5}" type="slidenum">
              <a:rPr kumimoji="0" lang="en-US" altLang="zh-CN" sz="1400" smtClean="0"/>
              <a:pPr>
                <a:spcBef>
                  <a:spcPct val="0"/>
                </a:spcBef>
                <a:buClrTx/>
                <a:buSzTx/>
                <a:buFontTx/>
                <a:buNone/>
              </a:pPr>
              <a:t>112</a:t>
            </a:fld>
            <a:r>
              <a:rPr kumimoji="0" lang="en-US" altLang="zh-CN" sz="1400"/>
              <a:t>/201</a:t>
            </a:r>
          </a:p>
        </p:txBody>
      </p:sp>
      <p:sp>
        <p:nvSpPr>
          <p:cNvPr id="9" name="Text Box 5">
            <a:extLst>
              <a:ext uri="{FF2B5EF4-FFF2-40B4-BE49-F238E27FC236}">
                <a16:creationId xmlns:a16="http://schemas.microsoft.com/office/drawing/2014/main" id="{DCF0F039-CC39-EE46-8623-A69953CD561E}"/>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1500"/>
                                  </p:stCondLst>
                                  <p:childTnLst>
                                    <p:set>
                                      <p:cBhvr>
                                        <p:cTn id="6" dur="1" fill="hold">
                                          <p:stCondLst>
                                            <p:cond delay="0"/>
                                          </p:stCondLst>
                                        </p:cTn>
                                        <p:tgtEl>
                                          <p:spTgt spid="727045"/>
                                        </p:tgtEl>
                                        <p:attrNameLst>
                                          <p:attrName>style.visibility</p:attrName>
                                        </p:attrNameLst>
                                      </p:cBhvr>
                                      <p:to>
                                        <p:strVal val="visible"/>
                                      </p:to>
                                    </p:set>
                                    <p:animEffect transition="in" filter="wipe(left)">
                                      <p:cBhvr>
                                        <p:cTn id="7" dur="500"/>
                                        <p:tgtEl>
                                          <p:spTgt spid="7270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7045" grpId="0" autoUpdateAnimBg="0"/>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1" name="日期占位符 3">
            <a:extLst>
              <a:ext uri="{FF2B5EF4-FFF2-40B4-BE49-F238E27FC236}">
                <a16:creationId xmlns:a16="http://schemas.microsoft.com/office/drawing/2014/main" id="{4EB84835-F527-0F48-AA0D-81480D51F71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3924BCA-9CF7-5E4A-9D3A-0AF1A8FF3920}" type="datetime12">
              <a:rPr kumimoji="0" lang="zh-CN" altLang="en-US" sz="1400" smtClean="0"/>
              <a:pPr>
                <a:spcBef>
                  <a:spcPct val="0"/>
                </a:spcBef>
                <a:buClrTx/>
                <a:buSzTx/>
                <a:buFontTx/>
                <a:buNone/>
              </a:pPr>
              <a:t>下午8时26分</a:t>
            </a:fld>
            <a:endParaRPr kumimoji="0" lang="en-US" altLang="zh-CN" sz="1400"/>
          </a:p>
        </p:txBody>
      </p:sp>
      <p:sp>
        <p:nvSpPr>
          <p:cNvPr id="240642" name="Rectangle 2">
            <a:extLst>
              <a:ext uri="{FF2B5EF4-FFF2-40B4-BE49-F238E27FC236}">
                <a16:creationId xmlns:a16="http://schemas.microsoft.com/office/drawing/2014/main" id="{EE8BACE5-8FF9-664F-9829-6ED045291850}"/>
              </a:ext>
            </a:extLst>
          </p:cNvPr>
          <p:cNvSpPr>
            <a:spLocks noGrp="1" noChangeArrowheads="1"/>
          </p:cNvSpPr>
          <p:nvPr>
            <p:ph type="title"/>
          </p:nvPr>
        </p:nvSpPr>
        <p:spPr>
          <a:xfrm>
            <a:off x="457200" y="893763"/>
            <a:ext cx="2286000" cy="519112"/>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3</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CMP</a:t>
            </a:r>
          </a:p>
        </p:txBody>
      </p:sp>
      <p:sp>
        <p:nvSpPr>
          <p:cNvPr id="240643" name="Text Box 3">
            <a:extLst>
              <a:ext uri="{FF2B5EF4-FFF2-40B4-BE49-F238E27FC236}">
                <a16:creationId xmlns:a16="http://schemas.microsoft.com/office/drawing/2014/main" id="{6DF51629-5D92-5349-8992-64133644E1D6}"/>
              </a:ext>
            </a:extLst>
          </p:cNvPr>
          <p:cNvSpPr txBox="1">
            <a:spLocks noChangeArrowheads="1"/>
          </p:cNvSpPr>
          <p:nvPr/>
        </p:nvSpPr>
        <p:spPr bwMode="auto">
          <a:xfrm>
            <a:off x="914400" y="1444625"/>
            <a:ext cx="7834313"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Times New Roman" panose="02020603050405020304" pitchFamily="18" charset="0"/>
              </a:rPr>
              <a:t>（</a:t>
            </a:r>
            <a:r>
              <a:rPr lang="en-US" altLang="zh-CN" sz="2400">
                <a:latin typeface="Times New Roman" panose="02020603050405020304" pitchFamily="18" charset="0"/>
              </a:rPr>
              <a:t>1</a:t>
            </a:r>
            <a:r>
              <a:rPr lang="zh-CN" altLang="en-US" sz="2400">
                <a:latin typeface="Times New Roman" panose="02020603050405020304" pitchFamily="18" charset="0"/>
              </a:rPr>
              <a:t>）格式：	</a:t>
            </a:r>
            <a:r>
              <a:rPr lang="en-US" altLang="zh-CN" sz="2400">
                <a:latin typeface="Times New Roman" panose="02020603050405020304" pitchFamily="18" charset="0"/>
              </a:rPr>
              <a:t>CMP	OPR1</a:t>
            </a:r>
            <a:r>
              <a:rPr lang="zh-CN" altLang="en-US" sz="2400">
                <a:latin typeface="Times New Roman" panose="02020603050405020304" pitchFamily="18" charset="0"/>
              </a:rPr>
              <a:t>，</a:t>
            </a:r>
            <a:r>
              <a:rPr lang="en-US" altLang="zh-CN" sz="2400">
                <a:latin typeface="Times New Roman" panose="02020603050405020304" pitchFamily="18" charset="0"/>
              </a:rPr>
              <a:t>OPR2</a:t>
            </a:r>
          </a:p>
          <a:p>
            <a:pPr eaLnBrk="1" hangingPunct="1">
              <a:spcBef>
                <a:spcPct val="0"/>
              </a:spcBef>
              <a:buClrTx/>
              <a:buSzTx/>
              <a:buFontTx/>
              <a:buNone/>
            </a:pPr>
            <a:r>
              <a:rPr lang="zh-CN" altLang="en-US" sz="2400">
                <a:latin typeface="Times New Roman" panose="02020603050405020304" pitchFamily="18" charset="0"/>
              </a:rPr>
              <a:t>（</a:t>
            </a:r>
            <a:r>
              <a:rPr lang="en-US" altLang="zh-CN" sz="2400">
                <a:latin typeface="Times New Roman" panose="02020603050405020304" pitchFamily="18" charset="0"/>
              </a:rPr>
              <a:t>2</a:t>
            </a:r>
            <a:r>
              <a:rPr lang="zh-CN" altLang="en-US" sz="2400">
                <a:latin typeface="Times New Roman" panose="02020603050405020304" pitchFamily="18" charset="0"/>
              </a:rPr>
              <a:t>）执行：	</a:t>
            </a:r>
            <a:r>
              <a:rPr lang="en-US" altLang="zh-CN" sz="2400">
                <a:latin typeface="Times New Roman" panose="02020603050405020304" pitchFamily="18" charset="0"/>
              </a:rPr>
              <a:t>OPR1-OPR2</a:t>
            </a:r>
            <a:r>
              <a:rPr lang="en-US" altLang="zh-CN" sz="2400">
                <a:latin typeface="Times New Roman" panose="02020603050405020304" pitchFamily="18" charset="0"/>
                <a:sym typeface="Wingdings" pitchFamily="2" charset="2"/>
              </a:rPr>
              <a:t></a:t>
            </a:r>
            <a:r>
              <a:rPr lang="en-US" altLang="zh-CN" sz="2400">
                <a:latin typeface="Times New Roman" panose="02020603050405020304" pitchFamily="18" charset="0"/>
              </a:rPr>
              <a:t> </a:t>
            </a:r>
            <a:r>
              <a:rPr lang="zh-CN" altLang="en-US" sz="2400">
                <a:latin typeface="Times New Roman" panose="02020603050405020304" pitchFamily="18" charset="0"/>
              </a:rPr>
              <a:t>影响标志位</a:t>
            </a:r>
            <a:r>
              <a:rPr lang="en-US" altLang="zh-CN" sz="2400">
                <a:latin typeface="Times New Roman" panose="02020603050405020304" pitchFamily="18" charset="0"/>
              </a:rPr>
              <a:t>A,C,O,P,S,Z</a:t>
            </a:r>
            <a:r>
              <a:rPr lang="zh-CN" altLang="en-US" sz="2400">
                <a:latin typeface="Times New Roman" panose="02020603050405020304" pitchFamily="18" charset="0"/>
              </a:rPr>
              <a:t>，		不改变操作数</a:t>
            </a:r>
          </a:p>
          <a:p>
            <a:pPr eaLnBrk="1" hangingPunct="1">
              <a:spcBef>
                <a:spcPct val="0"/>
              </a:spcBef>
              <a:buClrTx/>
              <a:buSzTx/>
              <a:buFontTx/>
              <a:buNone/>
            </a:pPr>
            <a:r>
              <a:rPr lang="zh-CN" altLang="en-US" sz="2400">
                <a:latin typeface="Times New Roman" panose="02020603050405020304" pitchFamily="18" charset="0"/>
              </a:rPr>
              <a:t>（</a:t>
            </a:r>
            <a:r>
              <a:rPr lang="en-US" altLang="zh-CN" sz="2400">
                <a:latin typeface="Times New Roman" panose="02020603050405020304" pitchFamily="18" charset="0"/>
              </a:rPr>
              <a:t>3</a:t>
            </a:r>
            <a:r>
              <a:rPr lang="zh-CN" altLang="en-US" sz="2400">
                <a:latin typeface="Times New Roman" panose="02020603050405020304" pitchFamily="18" charset="0"/>
              </a:rPr>
              <a:t>）操作数：同</a:t>
            </a:r>
            <a:r>
              <a:rPr lang="en-US" altLang="zh-CN" sz="2400">
                <a:latin typeface="Times New Roman" panose="02020603050405020304" pitchFamily="18" charset="0"/>
              </a:rPr>
              <a:t>SUB</a:t>
            </a:r>
          </a:p>
        </p:txBody>
      </p:sp>
      <p:graphicFrame>
        <p:nvGraphicFramePr>
          <p:cNvPr id="240644" name="Object 4">
            <a:extLst>
              <a:ext uri="{FF2B5EF4-FFF2-40B4-BE49-F238E27FC236}">
                <a16:creationId xmlns:a16="http://schemas.microsoft.com/office/drawing/2014/main" id="{E0ADD870-323D-214D-8C94-3F7C24ED19AC}"/>
              </a:ext>
            </a:extLst>
          </p:cNvPr>
          <p:cNvGraphicFramePr>
            <a:graphicFrameLocks noChangeAspect="1"/>
          </p:cNvGraphicFramePr>
          <p:nvPr/>
        </p:nvGraphicFramePr>
        <p:xfrm>
          <a:off x="3371850" y="2852738"/>
          <a:ext cx="4800600" cy="3095625"/>
        </p:xfrm>
        <a:graphic>
          <a:graphicData uri="http://schemas.openxmlformats.org/presentationml/2006/ole">
            <mc:AlternateContent xmlns:mc="http://schemas.openxmlformats.org/markup-compatibility/2006">
              <mc:Choice xmlns:v="urn:schemas-microsoft-com:vml" Requires="v">
                <p:oleObj spid="_x0000_s240674" name="Picture2" r:id="rId4" imgW="2279650" imgH="1676400" progId="Word.Picture.8">
                  <p:embed/>
                </p:oleObj>
              </mc:Choice>
              <mc:Fallback>
                <p:oleObj name="Picture2" r:id="rId4" imgW="2279650" imgH="1676400" progId="Word.Picture.8">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71850" y="2852738"/>
                        <a:ext cx="4800600" cy="30956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729093" name="Rectangle 5">
            <a:extLst>
              <a:ext uri="{FF2B5EF4-FFF2-40B4-BE49-F238E27FC236}">
                <a16:creationId xmlns:a16="http://schemas.microsoft.com/office/drawing/2014/main" id="{7F90BF7A-42EA-344D-BF2E-EFBC28348021}"/>
              </a:ext>
            </a:extLst>
          </p:cNvPr>
          <p:cNvSpPr>
            <a:spLocks noChangeArrowheads="1"/>
          </p:cNvSpPr>
          <p:nvPr/>
        </p:nvSpPr>
        <p:spPr bwMode="auto">
          <a:xfrm>
            <a:off x="990600" y="6019800"/>
            <a:ext cx="4098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Times New Roman" panose="02020603050405020304" pitchFamily="18" charset="0"/>
              </a:rPr>
              <a:t>（</a:t>
            </a:r>
            <a:r>
              <a:rPr lang="en-US" altLang="zh-CN" sz="2400">
                <a:latin typeface="Times New Roman" panose="02020603050405020304" pitchFamily="18" charset="0"/>
              </a:rPr>
              <a:t>4</a:t>
            </a:r>
            <a:r>
              <a:rPr lang="zh-CN" altLang="en-US" sz="2400">
                <a:latin typeface="Times New Roman" panose="02020603050405020304" pitchFamily="18" charset="0"/>
              </a:rPr>
              <a:t>）影响标志</a:t>
            </a:r>
            <a:r>
              <a:rPr lang="en-US" altLang="zh-CN" sz="2400">
                <a:latin typeface="Times New Roman" panose="02020603050405020304" pitchFamily="18" charset="0"/>
              </a:rPr>
              <a:t>A,C,O,P,S,Z</a:t>
            </a:r>
            <a:r>
              <a:rPr lang="zh-CN" altLang="en-US" sz="2400">
                <a:latin typeface="Times New Roman" panose="02020603050405020304" pitchFamily="18" charset="0"/>
              </a:rPr>
              <a:t>。</a:t>
            </a:r>
          </a:p>
        </p:txBody>
      </p:sp>
      <p:sp>
        <p:nvSpPr>
          <p:cNvPr id="240646" name="Text Box 6">
            <a:extLst>
              <a:ext uri="{FF2B5EF4-FFF2-40B4-BE49-F238E27FC236}">
                <a16:creationId xmlns:a16="http://schemas.microsoft.com/office/drawing/2014/main" id="{A72BA633-5392-334E-896E-025C3387B96C}"/>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40647" name="幻灯片编号占位符 2">
            <a:extLst>
              <a:ext uri="{FF2B5EF4-FFF2-40B4-BE49-F238E27FC236}">
                <a16:creationId xmlns:a16="http://schemas.microsoft.com/office/drawing/2014/main" id="{89D1BD47-0525-FE4C-9275-37E0A2541B9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98889D4-C598-F74A-BCA2-6619508BD2A1}" type="slidenum">
              <a:rPr kumimoji="0" lang="en-US" altLang="zh-CN" sz="1400" smtClean="0"/>
              <a:pPr>
                <a:spcBef>
                  <a:spcPct val="0"/>
                </a:spcBef>
                <a:buClrTx/>
                <a:buSzTx/>
                <a:buFontTx/>
                <a:buNone/>
              </a:pPr>
              <a:t>113</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grpId="0" nodeType="withEffect">
                                  <p:stCondLst>
                                    <p:cond delay="2000"/>
                                  </p:stCondLst>
                                  <p:childTnLst>
                                    <p:set>
                                      <p:cBhvr>
                                        <p:cTn id="6" dur="1" fill="hold">
                                          <p:stCondLst>
                                            <p:cond delay="0"/>
                                          </p:stCondLst>
                                        </p:cTn>
                                        <p:tgtEl>
                                          <p:spTgt spid="729093"/>
                                        </p:tgtEl>
                                        <p:attrNameLst>
                                          <p:attrName>style.visibility</p:attrName>
                                        </p:attrNameLst>
                                      </p:cBhvr>
                                      <p:to>
                                        <p:strVal val="visible"/>
                                      </p:to>
                                    </p:set>
                                    <p:animEffect transition="in" filter="wipe(down)">
                                      <p:cBhvr>
                                        <p:cTn id="7" dur="500"/>
                                        <p:tgtEl>
                                          <p:spTgt spid="7290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9093" grpId="0" autoUpdateAnimBg="0"/>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89" name="日期占位符 3">
            <a:extLst>
              <a:ext uri="{FF2B5EF4-FFF2-40B4-BE49-F238E27FC236}">
                <a16:creationId xmlns:a16="http://schemas.microsoft.com/office/drawing/2014/main" id="{35D93AEA-2DB4-BD45-86A5-98157544F83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86482D5-CFAE-2B4D-86E7-8F46D6A7EFDF}" type="datetime12">
              <a:rPr kumimoji="0" lang="zh-CN" altLang="en-US" sz="1400" smtClean="0"/>
              <a:pPr>
                <a:spcBef>
                  <a:spcPct val="0"/>
                </a:spcBef>
                <a:buClrTx/>
                <a:buSzTx/>
                <a:buFontTx/>
                <a:buNone/>
              </a:pPr>
              <a:t>下午8时26分</a:t>
            </a:fld>
            <a:endParaRPr kumimoji="0" lang="en-US" altLang="zh-CN" sz="1400"/>
          </a:p>
        </p:txBody>
      </p:sp>
      <p:sp>
        <p:nvSpPr>
          <p:cNvPr id="242690" name="Rectangle 2">
            <a:extLst>
              <a:ext uri="{FF2B5EF4-FFF2-40B4-BE49-F238E27FC236}">
                <a16:creationId xmlns:a16="http://schemas.microsoft.com/office/drawing/2014/main" id="{7A204F93-22D0-6B46-B170-3D7A182EB7A5}"/>
              </a:ext>
            </a:extLst>
          </p:cNvPr>
          <p:cNvSpPr>
            <a:spLocks noGrp="1" noChangeArrowheads="1"/>
          </p:cNvSpPr>
          <p:nvPr>
            <p:ph type="title"/>
          </p:nvPr>
        </p:nvSpPr>
        <p:spPr>
          <a:xfrm>
            <a:off x="228600" y="909638"/>
            <a:ext cx="3119438" cy="519112"/>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4</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INC</a:t>
            </a:r>
            <a:r>
              <a:rPr kumimoji="0" lang="zh-CN" altLang="en-US" sz="2800" b="1">
                <a:solidFill>
                  <a:schemeClr val="folHlink"/>
                </a:solidFill>
                <a:latin typeface="华文中宋" panose="02010600040101010101" pitchFamily="2" charset="-122"/>
                <a:ea typeface="华文中宋" panose="02010600040101010101" pitchFamily="2" charset="-122"/>
              </a:rPr>
              <a:t>和</a:t>
            </a:r>
            <a:r>
              <a:rPr kumimoji="0" lang="en-US" altLang="zh-CN" sz="2800" b="1">
                <a:solidFill>
                  <a:schemeClr val="folHlink"/>
                </a:solidFill>
                <a:latin typeface="华文中宋" panose="02010600040101010101" pitchFamily="2" charset="-122"/>
                <a:ea typeface="华文中宋" panose="02010600040101010101" pitchFamily="2" charset="-122"/>
              </a:rPr>
              <a:t>DEC</a:t>
            </a:r>
          </a:p>
        </p:txBody>
      </p:sp>
      <p:sp>
        <p:nvSpPr>
          <p:cNvPr id="132101" name="Text Box 3">
            <a:extLst>
              <a:ext uri="{FF2B5EF4-FFF2-40B4-BE49-F238E27FC236}">
                <a16:creationId xmlns:a16="http://schemas.microsoft.com/office/drawing/2014/main" id="{F5F5C588-A8CE-6D42-B45A-B1B6E14CCC06}"/>
              </a:ext>
            </a:extLst>
          </p:cNvPr>
          <p:cNvSpPr txBox="1">
            <a:spLocks noChangeArrowheads="1"/>
          </p:cNvSpPr>
          <p:nvPr/>
        </p:nvSpPr>
        <p:spPr bwMode="auto">
          <a:xfrm>
            <a:off x="252413" y="1628775"/>
            <a:ext cx="8640762" cy="447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a:t>
            </a:r>
            <a:r>
              <a:rPr lang="en-US" altLang="zh-CN" sz="2400">
                <a:latin typeface="华文中宋" panose="02010600040101010101" pitchFamily="2" charset="-122"/>
                <a:ea typeface="华文中宋" panose="02010600040101010101" pitchFamily="2" charset="-122"/>
              </a:rPr>
              <a:t>INC/DEC	OPRD</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INC</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OPRD+1</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OPRD</a:t>
            </a:r>
          </a:p>
          <a:p>
            <a:pPr eaLnBrk="1" hangingPunct="1">
              <a:lnSpc>
                <a:spcPct val="12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DEC</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OPRD-1</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OPRD</a:t>
            </a:r>
          </a:p>
          <a:p>
            <a:pPr eaLnBrk="1" hangingPunct="1">
              <a:lnSpc>
                <a:spcPct val="12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比</a:t>
            </a:r>
            <a:r>
              <a:rPr lang="en-US" altLang="zh-CN" sz="2400">
                <a:latin typeface="华文中宋" panose="02010600040101010101" pitchFamily="2" charset="-122"/>
                <a:ea typeface="华文中宋" panose="02010600040101010101" pitchFamily="2" charset="-122"/>
              </a:rPr>
              <a:t>ADD/SUB</a:t>
            </a:r>
            <a:r>
              <a:rPr lang="zh-CN" altLang="en-US" sz="2400">
                <a:latin typeface="华文中宋" panose="02010600040101010101" pitchFamily="2" charset="-122"/>
                <a:ea typeface="华文中宋" panose="02010600040101010101" pitchFamily="2" charset="-122"/>
              </a:rPr>
              <a:t>的机器码字节少，执行的时钟周期少。</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）操作数类型：通用寄存器、存储器</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INC	SI</a:t>
            </a:r>
          </a:p>
          <a:p>
            <a:pPr eaLnBrk="1" hangingPunct="1">
              <a:lnSpc>
                <a:spcPct val="12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INC	VAL</a:t>
            </a:r>
          </a:p>
          <a:p>
            <a:pPr eaLnBrk="1" hangingPunct="1">
              <a:lnSpc>
                <a:spcPct val="12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DEC	BX</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）影响标志位</a:t>
            </a:r>
            <a:r>
              <a:rPr lang="en-US" altLang="zh-CN" sz="2400">
                <a:latin typeface="华文中宋" panose="02010600040101010101" pitchFamily="2" charset="-122"/>
                <a:ea typeface="华文中宋" panose="02010600040101010101" pitchFamily="2" charset="-122"/>
              </a:rPr>
              <a:t>A,O,P,S</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Z</a:t>
            </a:r>
            <a:r>
              <a:rPr lang="zh-CN" altLang="en-US" sz="2400">
                <a:latin typeface="华文中宋" panose="02010600040101010101" pitchFamily="2" charset="-122"/>
                <a:ea typeface="华文中宋" panose="02010600040101010101" pitchFamily="2" charset="-122"/>
              </a:rPr>
              <a:t>，但不影响</a:t>
            </a:r>
            <a:r>
              <a:rPr lang="en-US" altLang="zh-CN" sz="2400">
                <a:latin typeface="华文中宋" panose="02010600040101010101" pitchFamily="2" charset="-122"/>
                <a:ea typeface="华文中宋" panose="02010600040101010101" pitchFamily="2" charset="-122"/>
              </a:rPr>
              <a:t>C</a:t>
            </a:r>
            <a:r>
              <a:rPr lang="zh-CN" altLang="en-US" sz="2400">
                <a:latin typeface="华文中宋" panose="02010600040101010101" pitchFamily="2" charset="-122"/>
                <a:ea typeface="华文中宋" panose="02010600040101010101" pitchFamily="2" charset="-122"/>
              </a:rPr>
              <a:t>。</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）主要用于在循环程序中修改地址指针和循环次数计数等。 </a:t>
            </a:r>
          </a:p>
        </p:txBody>
      </p:sp>
      <p:sp>
        <p:nvSpPr>
          <p:cNvPr id="242692" name="Text Box 4">
            <a:extLst>
              <a:ext uri="{FF2B5EF4-FFF2-40B4-BE49-F238E27FC236}">
                <a16:creationId xmlns:a16="http://schemas.microsoft.com/office/drawing/2014/main" id="{AAC2C57C-35D0-D040-9A6D-7DFBA136C16C}"/>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42693" name="幻灯片编号占位符 2">
            <a:extLst>
              <a:ext uri="{FF2B5EF4-FFF2-40B4-BE49-F238E27FC236}">
                <a16:creationId xmlns:a16="http://schemas.microsoft.com/office/drawing/2014/main" id="{CB5E2DF4-DBF2-AA43-BCDF-61DA1071E07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3A3061B-819B-8F4F-8ACA-7F7BC2536922}" type="slidenum">
              <a:rPr kumimoji="0" lang="en-US" altLang="zh-CN" sz="1400" smtClean="0"/>
              <a:pPr>
                <a:spcBef>
                  <a:spcPct val="0"/>
                </a:spcBef>
                <a:buClrTx/>
                <a:buSzTx/>
                <a:buFontTx/>
                <a:buNone/>
              </a:pPr>
              <a:t>114</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7" presetClass="entr" presetSubtype="1" fill="hold" grpId="0" nodeType="clickEffect">
                                  <p:stCondLst>
                                    <p:cond delay="0"/>
                                  </p:stCondLst>
                                  <p:childTnLst>
                                    <p:set>
                                      <p:cBhvr>
                                        <p:cTn id="6" dur="1" fill="hold">
                                          <p:stCondLst>
                                            <p:cond delay="0"/>
                                          </p:stCondLst>
                                        </p:cTn>
                                        <p:tgtEl>
                                          <p:spTgt spid="132101"/>
                                        </p:tgtEl>
                                        <p:attrNameLst>
                                          <p:attrName>style.visibility</p:attrName>
                                        </p:attrNameLst>
                                      </p:cBhvr>
                                      <p:to>
                                        <p:strVal val="visible"/>
                                      </p:to>
                                    </p:set>
                                    <p:anim calcmode="lin" valueType="num">
                                      <p:cBhvr>
                                        <p:cTn id="7" dur="500" fill="hold"/>
                                        <p:tgtEl>
                                          <p:spTgt spid="132101"/>
                                        </p:tgtEl>
                                        <p:attrNameLst>
                                          <p:attrName>ppt_x</p:attrName>
                                        </p:attrNameLst>
                                      </p:cBhvr>
                                      <p:tavLst>
                                        <p:tav tm="0">
                                          <p:val>
                                            <p:strVal val="#ppt_x"/>
                                          </p:val>
                                        </p:tav>
                                        <p:tav tm="100000">
                                          <p:val>
                                            <p:strVal val="#ppt_x"/>
                                          </p:val>
                                        </p:tav>
                                      </p:tavLst>
                                    </p:anim>
                                    <p:anim calcmode="lin" valueType="num">
                                      <p:cBhvr>
                                        <p:cTn id="8" dur="500" fill="hold"/>
                                        <p:tgtEl>
                                          <p:spTgt spid="132101"/>
                                        </p:tgtEl>
                                        <p:attrNameLst>
                                          <p:attrName>ppt_y</p:attrName>
                                        </p:attrNameLst>
                                      </p:cBhvr>
                                      <p:tavLst>
                                        <p:tav tm="0">
                                          <p:val>
                                            <p:strVal val="#ppt_y-#ppt_h/2"/>
                                          </p:val>
                                        </p:tav>
                                        <p:tav tm="100000">
                                          <p:val>
                                            <p:strVal val="#ppt_y"/>
                                          </p:val>
                                        </p:tav>
                                      </p:tavLst>
                                    </p:anim>
                                    <p:anim calcmode="lin" valueType="num">
                                      <p:cBhvr>
                                        <p:cTn id="9" dur="500" fill="hold"/>
                                        <p:tgtEl>
                                          <p:spTgt spid="132101"/>
                                        </p:tgtEl>
                                        <p:attrNameLst>
                                          <p:attrName>ppt_w</p:attrName>
                                        </p:attrNameLst>
                                      </p:cBhvr>
                                      <p:tavLst>
                                        <p:tav tm="0">
                                          <p:val>
                                            <p:strVal val="#ppt_w"/>
                                          </p:val>
                                        </p:tav>
                                        <p:tav tm="100000">
                                          <p:val>
                                            <p:strVal val="#ppt_w"/>
                                          </p:val>
                                        </p:tav>
                                      </p:tavLst>
                                    </p:anim>
                                    <p:anim calcmode="lin" valueType="num">
                                      <p:cBhvr>
                                        <p:cTn id="10" dur="500" fill="hold"/>
                                        <p:tgtEl>
                                          <p:spTgt spid="13210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101"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7" name="日期占位符 3">
            <a:extLst>
              <a:ext uri="{FF2B5EF4-FFF2-40B4-BE49-F238E27FC236}">
                <a16:creationId xmlns:a16="http://schemas.microsoft.com/office/drawing/2014/main" id="{C841A314-CF89-FC45-9126-7E5118A8A29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D9F43BD-2B80-9C48-AD1E-C1AC1BD7F1C6}" type="datetime12">
              <a:rPr kumimoji="0" lang="zh-CN" altLang="en-US" sz="1400" smtClean="0"/>
              <a:pPr>
                <a:spcBef>
                  <a:spcPct val="0"/>
                </a:spcBef>
                <a:buClrTx/>
                <a:buSzTx/>
                <a:buFontTx/>
                <a:buNone/>
              </a:pPr>
              <a:t>下午8时26分</a:t>
            </a:fld>
            <a:endParaRPr kumimoji="0" lang="en-US" altLang="zh-CN" sz="1400"/>
          </a:p>
        </p:txBody>
      </p:sp>
      <p:sp>
        <p:nvSpPr>
          <p:cNvPr id="244738" name="Rectangle 2">
            <a:extLst>
              <a:ext uri="{FF2B5EF4-FFF2-40B4-BE49-F238E27FC236}">
                <a16:creationId xmlns:a16="http://schemas.microsoft.com/office/drawing/2014/main" id="{834ABF2C-C78F-5646-B79C-05B026AEA021}"/>
              </a:ext>
            </a:extLst>
          </p:cNvPr>
          <p:cNvSpPr>
            <a:spLocks noGrp="1" noChangeArrowheads="1"/>
          </p:cNvSpPr>
          <p:nvPr>
            <p:ph type="title"/>
          </p:nvPr>
        </p:nvSpPr>
        <p:spPr>
          <a:xfrm>
            <a:off x="323850" y="908050"/>
            <a:ext cx="5256213" cy="519113"/>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5</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NEG</a:t>
            </a:r>
            <a:r>
              <a:rPr kumimoji="0" lang="zh-CN" altLang="en-US" sz="2800" b="1">
                <a:solidFill>
                  <a:schemeClr val="folHlink"/>
                </a:solidFill>
                <a:latin typeface="华文中宋" panose="02010600040101010101" pitchFamily="2" charset="-122"/>
                <a:ea typeface="华文中宋" panose="02010600040101010101" pitchFamily="2" charset="-122"/>
              </a:rPr>
              <a:t>（取补，符号取反）</a:t>
            </a:r>
            <a:r>
              <a:rPr kumimoji="0" lang="zh-CN" altLang="en-US" sz="2800" u="sng">
                <a:solidFill>
                  <a:schemeClr val="folHlink"/>
                </a:solidFill>
                <a:latin typeface="华文中宋" panose="02010600040101010101" pitchFamily="2" charset="-122"/>
                <a:ea typeface="华文中宋" panose="02010600040101010101" pitchFamily="2" charset="-122"/>
              </a:rPr>
              <a:t> </a:t>
            </a:r>
          </a:p>
        </p:txBody>
      </p:sp>
      <p:sp>
        <p:nvSpPr>
          <p:cNvPr id="244739" name="Text Box 3">
            <a:extLst>
              <a:ext uri="{FF2B5EF4-FFF2-40B4-BE49-F238E27FC236}">
                <a16:creationId xmlns:a16="http://schemas.microsoft.com/office/drawing/2014/main" id="{F181AB62-1C2D-DD46-9E50-F4954992EE67}"/>
              </a:ext>
            </a:extLst>
          </p:cNvPr>
          <p:cNvSpPr txBox="1">
            <a:spLocks noChangeArrowheads="1"/>
          </p:cNvSpPr>
          <p:nvPr/>
        </p:nvSpPr>
        <p:spPr bwMode="auto">
          <a:xfrm>
            <a:off x="215900" y="1484784"/>
            <a:ext cx="8964612"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1</a:t>
            </a:r>
            <a:r>
              <a:rPr lang="zh-CN" altLang="en-US" sz="2400" dirty="0">
                <a:latin typeface="华文中宋" panose="02010600040101010101" pitchFamily="2" charset="-122"/>
                <a:ea typeface="华文中宋" panose="02010600040101010101" pitchFamily="2" charset="-122"/>
              </a:rPr>
              <a:t>）格式：</a:t>
            </a:r>
            <a:r>
              <a:rPr lang="en-US" altLang="zh-CN" sz="2400" dirty="0">
                <a:latin typeface="华文中宋" panose="02010600040101010101" pitchFamily="2" charset="-122"/>
                <a:ea typeface="华文中宋" panose="02010600040101010101" pitchFamily="2" charset="-122"/>
              </a:rPr>
              <a:t>NEG	OPR</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2</a:t>
            </a:r>
            <a:r>
              <a:rPr lang="zh-CN" altLang="en-US" sz="2400" dirty="0">
                <a:latin typeface="华文中宋" panose="02010600040101010101" pitchFamily="2" charset="-122"/>
                <a:ea typeface="华文中宋" panose="02010600040101010101" pitchFamily="2" charset="-122"/>
              </a:rPr>
              <a:t>）执行：</a:t>
            </a:r>
            <a:r>
              <a:rPr lang="en-US" altLang="zh-CN" sz="2400" dirty="0">
                <a:latin typeface="华文中宋" panose="02010600040101010101" pitchFamily="2" charset="-122"/>
                <a:ea typeface="华文中宋" panose="02010600040101010101" pitchFamily="2" charset="-122"/>
              </a:rPr>
              <a:t>OPR=0-OPR=10000H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100H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-OPR</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或</a:t>
            </a:r>
            <a:r>
              <a:rPr lang="en-US" altLang="zh-CN" sz="2400" dirty="0">
                <a:latin typeface="华文中宋" panose="02010600040101010101" pitchFamily="2" charset="-122"/>
                <a:ea typeface="华文中宋" panose="02010600040101010101" pitchFamily="2" charset="-122"/>
              </a:rPr>
              <a:t>OPR= ~OPR+1</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加负号</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正数	     	 负数</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取绝对值</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a:t>
            </a:r>
            <a:r>
              <a:rPr lang="zh-CN" altLang="en-US" sz="2400" dirty="0">
                <a:latin typeface="华文中宋" panose="02010600040101010101" pitchFamily="2" charset="-122"/>
                <a:ea typeface="华文中宋" panose="02010600040101010101" pitchFamily="2" charset="-122"/>
              </a:rPr>
              <a:t>）操作数：通用寄存器、存储器</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MOV	AX, 93A4H</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NEG	AX		;AX=6C5CH</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NEG	AX		;AX=93A4H</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4</a:t>
            </a:r>
            <a:r>
              <a:rPr lang="zh-CN" altLang="en-US" sz="2400" dirty="0">
                <a:latin typeface="华文中宋" panose="02010600040101010101" pitchFamily="2" charset="-122"/>
                <a:ea typeface="华文中宋" panose="02010600040101010101" pitchFamily="2" charset="-122"/>
              </a:rPr>
              <a:t>）影响 </a:t>
            </a:r>
            <a:r>
              <a:rPr lang="en-US" altLang="zh-CN" sz="2400" dirty="0">
                <a:latin typeface="华文中宋" panose="02010600040101010101" pitchFamily="2" charset="-122"/>
                <a:ea typeface="华文中宋" panose="02010600040101010101" pitchFamily="2" charset="-122"/>
              </a:rPr>
              <a:t>A</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O</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P</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Z</a:t>
            </a:r>
            <a:r>
              <a:rPr lang="zh-CN" altLang="en-US" sz="2400" dirty="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只有对</a:t>
            </a:r>
            <a:r>
              <a:rPr lang="en-US" altLang="zh-CN" sz="2400" dirty="0">
                <a:latin typeface="华文中宋" panose="02010600040101010101" pitchFamily="2" charset="-122"/>
                <a:ea typeface="华文中宋" panose="02010600040101010101" pitchFamily="2" charset="-122"/>
              </a:rPr>
              <a:t>-128</a:t>
            </a:r>
            <a:r>
              <a:rPr lang="zh-CN" altLang="en-US" sz="2400" dirty="0">
                <a:latin typeface="华文中宋" panose="02010600040101010101" pitchFamily="2" charset="-122"/>
                <a:ea typeface="华文中宋" panose="02010600040101010101" pitchFamily="2" charset="-122"/>
              </a:rPr>
              <a:t>或</a:t>
            </a:r>
            <a:r>
              <a:rPr lang="en-US" altLang="zh-CN" sz="2400" dirty="0">
                <a:latin typeface="华文中宋" panose="02010600040101010101" pitchFamily="2" charset="-122"/>
                <a:ea typeface="华文中宋" panose="02010600040101010101" pitchFamily="2" charset="-122"/>
              </a:rPr>
              <a:t>-32768</a:t>
            </a:r>
            <a:r>
              <a:rPr lang="zh-CN" altLang="en-US" sz="2400" dirty="0">
                <a:latin typeface="华文中宋" panose="02010600040101010101" pitchFamily="2" charset="-122"/>
                <a:ea typeface="华文中宋" panose="02010600040101010101" pitchFamily="2" charset="-122"/>
              </a:rPr>
              <a:t>求补（结果</a:t>
            </a:r>
            <a:r>
              <a:rPr lang="en-US" altLang="zh-CN" sz="2400" dirty="0">
                <a:latin typeface="华文中宋" panose="02010600040101010101" pitchFamily="2" charset="-122"/>
                <a:ea typeface="华文中宋" panose="02010600040101010101" pitchFamily="2" charset="-122"/>
              </a:rPr>
              <a:t>128</a:t>
            </a:r>
            <a:r>
              <a:rPr lang="zh-CN" altLang="en-US" sz="2400" dirty="0">
                <a:latin typeface="华文中宋" panose="02010600040101010101" pitchFamily="2" charset="-122"/>
                <a:ea typeface="华文中宋" panose="02010600040101010101" pitchFamily="2" charset="-122"/>
              </a:rPr>
              <a:t>或</a:t>
            </a:r>
            <a:r>
              <a:rPr lang="en-US" altLang="zh-CN" sz="2400" dirty="0">
                <a:latin typeface="华文中宋" panose="02010600040101010101" pitchFamily="2" charset="-122"/>
                <a:ea typeface="华文中宋" panose="02010600040101010101" pitchFamily="2" charset="-122"/>
              </a:rPr>
              <a:t>32768</a:t>
            </a:r>
            <a:r>
              <a:rPr lang="zh-CN" altLang="en-US" sz="2400" dirty="0">
                <a:latin typeface="华文中宋" panose="02010600040101010101" pitchFamily="2" charset="-122"/>
                <a:ea typeface="华文中宋" panose="02010600040101010101" pitchFamily="2" charset="-122"/>
              </a:rPr>
              <a:t>）时</a:t>
            </a:r>
            <a:r>
              <a:rPr lang="en-US" altLang="zh-CN" sz="2400" dirty="0">
                <a:latin typeface="华文中宋" panose="02010600040101010101" pitchFamily="2" charset="-122"/>
                <a:ea typeface="华文中宋" panose="02010600040101010101" pitchFamily="2" charset="-122"/>
              </a:rPr>
              <a:t>OF=1</a:t>
            </a:r>
            <a:r>
              <a:rPr lang="zh-CN" altLang="en-US" sz="2400" dirty="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只有对</a:t>
            </a:r>
            <a:r>
              <a:rPr lang="en-US" altLang="zh-CN" sz="2400" dirty="0">
                <a:latin typeface="华文中宋" panose="02010600040101010101" pitchFamily="2" charset="-122"/>
                <a:ea typeface="华文中宋" panose="02010600040101010101" pitchFamily="2" charset="-122"/>
              </a:rPr>
              <a:t>0</a:t>
            </a:r>
            <a:r>
              <a:rPr lang="zh-CN" altLang="en-US" sz="2400" dirty="0">
                <a:latin typeface="华文中宋" panose="02010600040101010101" pitchFamily="2" charset="-122"/>
                <a:ea typeface="华文中宋" panose="02010600040101010101" pitchFamily="2" charset="-122"/>
              </a:rPr>
              <a:t>求补时</a:t>
            </a:r>
            <a:r>
              <a:rPr lang="en-US" altLang="zh-CN" sz="2400" dirty="0">
                <a:latin typeface="华文中宋" panose="02010600040101010101" pitchFamily="2" charset="-122"/>
                <a:ea typeface="华文中宋" panose="02010600040101010101" pitchFamily="2" charset="-122"/>
              </a:rPr>
              <a:t>CF=0</a:t>
            </a:r>
            <a:r>
              <a:rPr lang="zh-CN" altLang="en-US" sz="2400" dirty="0">
                <a:latin typeface="华文中宋" panose="02010600040101010101" pitchFamily="2" charset="-122"/>
                <a:ea typeface="华文中宋" panose="02010600040101010101" pitchFamily="2" charset="-122"/>
              </a:rPr>
              <a:t>。</a:t>
            </a:r>
          </a:p>
        </p:txBody>
      </p:sp>
      <p:sp>
        <p:nvSpPr>
          <p:cNvPr id="244740" name="Line 4">
            <a:extLst>
              <a:ext uri="{FF2B5EF4-FFF2-40B4-BE49-F238E27FC236}">
                <a16:creationId xmlns:a16="http://schemas.microsoft.com/office/drawing/2014/main" id="{8D60E49C-E1B0-8746-91F5-FA4BF99710CB}"/>
              </a:ext>
            </a:extLst>
          </p:cNvPr>
          <p:cNvSpPr>
            <a:spLocks noChangeShapeType="1"/>
          </p:cNvSpPr>
          <p:nvPr/>
        </p:nvSpPr>
        <p:spPr bwMode="auto">
          <a:xfrm>
            <a:off x="3729038" y="3179763"/>
            <a:ext cx="10668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spAutoFit/>
          </a:bodyPr>
          <a:lstStyle/>
          <a:p>
            <a:endParaRPr lang="zh-CN" altLang="en-US"/>
          </a:p>
        </p:txBody>
      </p:sp>
      <p:sp>
        <p:nvSpPr>
          <p:cNvPr id="244741" name="Line 5">
            <a:extLst>
              <a:ext uri="{FF2B5EF4-FFF2-40B4-BE49-F238E27FC236}">
                <a16:creationId xmlns:a16="http://schemas.microsoft.com/office/drawing/2014/main" id="{19290B39-6DC1-884B-B372-6472A7A1FE73}"/>
              </a:ext>
            </a:extLst>
          </p:cNvPr>
          <p:cNvSpPr>
            <a:spLocks noChangeShapeType="1"/>
          </p:cNvSpPr>
          <p:nvPr/>
        </p:nvSpPr>
        <p:spPr bwMode="auto">
          <a:xfrm flipH="1">
            <a:off x="3635375" y="3332163"/>
            <a:ext cx="11430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spAutoFit/>
          </a:bodyPr>
          <a:lstStyle/>
          <a:p>
            <a:endParaRPr lang="zh-CN" altLang="en-US"/>
          </a:p>
        </p:txBody>
      </p:sp>
      <p:sp>
        <p:nvSpPr>
          <p:cNvPr id="244742" name="Text Box 6">
            <a:extLst>
              <a:ext uri="{FF2B5EF4-FFF2-40B4-BE49-F238E27FC236}">
                <a16:creationId xmlns:a16="http://schemas.microsoft.com/office/drawing/2014/main" id="{5DD7E5FB-54CC-BE42-83C5-33B9D87496A3}"/>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44743" name="幻灯片编号占位符 2">
            <a:extLst>
              <a:ext uri="{FF2B5EF4-FFF2-40B4-BE49-F238E27FC236}">
                <a16:creationId xmlns:a16="http://schemas.microsoft.com/office/drawing/2014/main" id="{A4D4E8A4-EAF8-DE4A-A285-9D72D32931F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F59A828-C58B-524F-9F96-4BB4E7628930}" type="slidenum">
              <a:rPr kumimoji="0" lang="en-US" altLang="zh-CN" sz="1400" smtClean="0"/>
              <a:pPr>
                <a:spcBef>
                  <a:spcPct val="0"/>
                </a:spcBef>
                <a:buClrTx/>
                <a:buSzTx/>
                <a:buFontTx/>
                <a:buNone/>
              </a:pPr>
              <a:t>115</a:t>
            </a:fld>
            <a:r>
              <a:rPr kumimoji="0" lang="en-US" altLang="zh-CN" sz="1400"/>
              <a:t>/201</a:t>
            </a: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5" name="日期占位符 3">
            <a:extLst>
              <a:ext uri="{FF2B5EF4-FFF2-40B4-BE49-F238E27FC236}">
                <a16:creationId xmlns:a16="http://schemas.microsoft.com/office/drawing/2014/main" id="{9B93D878-6C19-1B4E-9609-8432DB6C62D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14E4903-8316-5040-A334-7A7180C0D9B1}" type="datetime12">
              <a:rPr kumimoji="0" lang="zh-CN" altLang="en-US" sz="1400" smtClean="0"/>
              <a:pPr>
                <a:spcBef>
                  <a:spcPct val="0"/>
                </a:spcBef>
                <a:buClrTx/>
                <a:buSzTx/>
                <a:buFontTx/>
                <a:buNone/>
              </a:pPr>
              <a:t>下午8时26分</a:t>
            </a:fld>
            <a:endParaRPr kumimoji="0" lang="en-US" altLang="zh-CN" sz="1400"/>
          </a:p>
        </p:txBody>
      </p:sp>
      <p:sp>
        <p:nvSpPr>
          <p:cNvPr id="246786" name="Text Box 2">
            <a:extLst>
              <a:ext uri="{FF2B5EF4-FFF2-40B4-BE49-F238E27FC236}">
                <a16:creationId xmlns:a16="http://schemas.microsoft.com/office/drawing/2014/main" id="{857BE44C-9D7F-ED45-9E63-3542B6DDAC4D}"/>
              </a:ext>
            </a:extLst>
          </p:cNvPr>
          <p:cNvSpPr txBox="1">
            <a:spLocks noChangeArrowheads="1"/>
          </p:cNvSpPr>
          <p:nvPr/>
        </p:nvSpPr>
        <p:spPr bwMode="auto">
          <a:xfrm>
            <a:off x="387796" y="1412776"/>
            <a:ext cx="8731878"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1</a:t>
            </a:r>
            <a:r>
              <a:rPr lang="zh-CN" altLang="en-US" sz="2400" dirty="0">
                <a:latin typeface="华文中宋" panose="02010600040101010101" pitchFamily="2" charset="-122"/>
                <a:ea typeface="华文中宋" panose="02010600040101010101" pitchFamily="2" charset="-122"/>
              </a:rPr>
              <a:t>）格式：</a:t>
            </a:r>
            <a:r>
              <a:rPr lang="en-US" altLang="zh-CN" sz="2400" dirty="0">
                <a:latin typeface="华文中宋" panose="02010600040101010101" pitchFamily="2" charset="-122"/>
                <a:ea typeface="华文中宋" panose="02010600040101010101" pitchFamily="2" charset="-122"/>
              </a:rPr>
              <a:t>DAA</a:t>
            </a:r>
            <a:r>
              <a:rPr lang="zh-CN" altLang="en-US" sz="2400" dirty="0">
                <a:latin typeface="华文中宋" panose="02010600040101010101" pitchFamily="2" charset="-122"/>
                <a:ea typeface="华文中宋" panose="02010600040101010101" pitchFamily="2" charset="-122"/>
              </a:rPr>
              <a:t>（紧跟在</a:t>
            </a:r>
            <a:r>
              <a:rPr lang="en-US" altLang="zh-CN" sz="2400" dirty="0">
                <a:latin typeface="华文中宋" panose="02010600040101010101" pitchFamily="2" charset="-122"/>
                <a:ea typeface="华文中宋" panose="02010600040101010101" pitchFamily="2" charset="-122"/>
              </a:rPr>
              <a:t>ADD/ADC/INC</a:t>
            </a:r>
            <a:r>
              <a:rPr lang="zh-CN" altLang="en-US" sz="2400" dirty="0">
                <a:latin typeface="华文中宋" panose="02010600040101010101" pitchFamily="2" charset="-122"/>
                <a:ea typeface="华文中宋" panose="02010600040101010101" pitchFamily="2" charset="-122"/>
              </a:rPr>
              <a:t>后）</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2</a:t>
            </a:r>
            <a:r>
              <a:rPr lang="zh-CN" altLang="en-US" sz="2400" dirty="0">
                <a:latin typeface="华文中宋" panose="02010600040101010101" pitchFamily="2" charset="-122"/>
                <a:ea typeface="华文中宋" panose="02010600040101010101" pitchFamily="2" charset="-122"/>
              </a:rPr>
              <a:t>）执行：（</a:t>
            </a:r>
            <a:r>
              <a:rPr lang="en-US" altLang="zh-CN" sz="2400" dirty="0">
                <a:latin typeface="华文中宋" panose="02010600040101010101" pitchFamily="2" charset="-122"/>
                <a:ea typeface="华文中宋" panose="02010600040101010101" pitchFamily="2" charset="-122"/>
              </a:rPr>
              <a:t>AL</a:t>
            </a:r>
            <a:r>
              <a:rPr lang="zh-CN" altLang="en-US"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sym typeface="Wingdings" pitchFamily="2" charset="2"/>
              </a:rPr>
              <a:t></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AL</a:t>
            </a:r>
            <a:r>
              <a:rPr lang="zh-CN" altLang="en-US" sz="2400" dirty="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zh-CN" altLang="en-US" sz="2400" dirty="0">
                <a:solidFill>
                  <a:schemeClr val="hlink"/>
                </a:solidFill>
                <a:latin typeface="华文中宋" panose="02010600040101010101" pitchFamily="2" charset="-122"/>
                <a:ea typeface="华文中宋" panose="02010600040101010101" pitchFamily="2" charset="-122"/>
              </a:rPr>
              <a:t>转成压缩</a:t>
            </a:r>
            <a:r>
              <a:rPr lang="en-US" altLang="zh-CN" sz="2400" dirty="0">
                <a:solidFill>
                  <a:schemeClr val="hlink"/>
                </a:solidFill>
                <a:latin typeface="华文中宋" panose="02010600040101010101" pitchFamily="2" charset="-122"/>
                <a:ea typeface="华文中宋" panose="02010600040101010101" pitchFamily="2" charset="-122"/>
              </a:rPr>
              <a:t>BCD</a:t>
            </a:r>
            <a:r>
              <a:rPr lang="zh-CN" altLang="en-US" sz="2400" dirty="0">
                <a:solidFill>
                  <a:schemeClr val="hlink"/>
                </a:solidFill>
                <a:latin typeface="华文中宋" panose="02010600040101010101" pitchFamily="2" charset="-122"/>
                <a:ea typeface="华文中宋" panose="02010600040101010101" pitchFamily="2" charset="-122"/>
              </a:rPr>
              <a:t>码</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zh-CN" altLang="en-US" sz="2400" dirty="0">
                <a:solidFill>
                  <a:srgbClr val="7030A0"/>
                </a:solidFill>
                <a:latin typeface="华文中宋" panose="02010600040101010101" pitchFamily="2" charset="-122"/>
                <a:ea typeface="华文中宋" panose="02010600040101010101" pitchFamily="2" charset="-122"/>
              </a:rPr>
              <a:t>表示上一条加法指令是当成十进制运算。</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具体调整过程：</a:t>
            </a:r>
            <a:r>
              <a:rPr lang="en-US" altLang="zh-CN" sz="2400" dirty="0">
                <a:latin typeface="华文中宋" panose="02010600040101010101" pitchFamily="2" charset="-122"/>
                <a:ea typeface="华文中宋" panose="02010600040101010101" pitchFamily="2" charset="-122"/>
              </a:rPr>
              <a:t>if ((AL&amp;0FH)&gt;9 )|| (AF=1), then </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AL+6</a:t>
            </a:r>
            <a:r>
              <a:rPr lang="en-US" altLang="zh-CN" sz="2400" dirty="0">
                <a:latin typeface="华文中宋" panose="02010600040101010101" pitchFamily="2" charset="-122"/>
                <a:ea typeface="华文中宋" panose="02010600040101010101" pitchFamily="2" charset="-122"/>
                <a:sym typeface="Wingdings" pitchFamily="2" charset="2"/>
              </a:rPr>
              <a:t></a:t>
            </a:r>
            <a:r>
              <a:rPr lang="en-US" altLang="zh-CN" sz="2400" dirty="0">
                <a:latin typeface="华文中宋" panose="02010600040101010101" pitchFamily="2" charset="-122"/>
                <a:ea typeface="华文中宋" panose="02010600040101010101" pitchFamily="2" charset="-122"/>
              </a:rPr>
              <a:t>AL; 1</a:t>
            </a:r>
            <a:r>
              <a:rPr lang="en-US" altLang="zh-CN" sz="2400" dirty="0">
                <a:latin typeface="华文中宋" panose="02010600040101010101" pitchFamily="2" charset="-122"/>
                <a:ea typeface="华文中宋" panose="02010600040101010101" pitchFamily="2" charset="-122"/>
                <a:sym typeface="Wingdings" pitchFamily="2" charset="2"/>
              </a:rPr>
              <a:t></a:t>
            </a:r>
            <a:r>
              <a:rPr lang="en-US" altLang="zh-CN" sz="2400" dirty="0">
                <a:latin typeface="华文中宋" panose="02010600040101010101" pitchFamily="2" charset="-122"/>
                <a:ea typeface="华文中宋" panose="02010600040101010101" pitchFamily="2" charset="-122"/>
              </a:rPr>
              <a:t>AF</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if ((AL&amp;0F0H )&gt;90H)|| (CF=1), then </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AL+60H</a:t>
            </a:r>
            <a:r>
              <a:rPr lang="en-US" altLang="zh-CN" sz="2400" dirty="0">
                <a:latin typeface="华文中宋" panose="02010600040101010101" pitchFamily="2" charset="-122"/>
                <a:ea typeface="华文中宋" panose="02010600040101010101" pitchFamily="2" charset="-122"/>
                <a:sym typeface="Wingdings" pitchFamily="2" charset="2"/>
              </a:rPr>
              <a:t></a:t>
            </a:r>
            <a:r>
              <a:rPr lang="en-US" altLang="zh-CN" sz="2400" dirty="0">
                <a:latin typeface="华文中宋" panose="02010600040101010101" pitchFamily="2" charset="-122"/>
                <a:ea typeface="华文中宋" panose="02010600040101010101" pitchFamily="2" charset="-122"/>
              </a:rPr>
              <a:t>AL; 1</a:t>
            </a:r>
            <a:r>
              <a:rPr lang="en-US" altLang="zh-CN" sz="2400" dirty="0">
                <a:latin typeface="华文中宋" panose="02010600040101010101" pitchFamily="2" charset="-122"/>
                <a:ea typeface="华文中宋" panose="02010600040101010101" pitchFamily="2" charset="-122"/>
                <a:sym typeface="Wingdings" pitchFamily="2" charset="2"/>
              </a:rPr>
              <a:t></a:t>
            </a:r>
            <a:r>
              <a:rPr lang="en-US" altLang="zh-CN" sz="2400" dirty="0">
                <a:latin typeface="华文中宋" panose="02010600040101010101" pitchFamily="2" charset="-122"/>
                <a:ea typeface="华文中宋" panose="02010600040101010101" pitchFamily="2" charset="-122"/>
              </a:rPr>
              <a:t>CF</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a:t>
            </a:r>
            <a:r>
              <a:rPr lang="zh-CN" altLang="en-US" sz="2400" dirty="0">
                <a:latin typeface="华文中宋" panose="02010600040101010101" pitchFamily="2" charset="-122"/>
                <a:ea typeface="华文中宋" panose="02010600040101010101" pitchFamily="2" charset="-122"/>
              </a:rPr>
              <a:t>）操作数隐含为</a:t>
            </a:r>
            <a:r>
              <a:rPr lang="en-US" altLang="zh-CN" sz="2400" dirty="0">
                <a:latin typeface="华文中宋" panose="02010600040101010101" pitchFamily="2" charset="-122"/>
                <a:ea typeface="华文中宋" panose="02010600040101010101" pitchFamily="2" charset="-122"/>
              </a:rPr>
              <a:t>AL</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MOV	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28H</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ADD	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68H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=90H</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DAA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=96H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C=0</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A=1</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S=1</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4</a:t>
            </a:r>
            <a:r>
              <a:rPr lang="zh-CN" altLang="en-US" sz="2400" dirty="0">
                <a:latin typeface="华文中宋" panose="02010600040101010101" pitchFamily="2" charset="-122"/>
                <a:ea typeface="华文中宋" panose="02010600040101010101" pitchFamily="2" charset="-122"/>
              </a:rPr>
              <a:t>）影响</a:t>
            </a:r>
            <a:r>
              <a:rPr lang="en-US" altLang="zh-CN" sz="2400" dirty="0">
                <a:latin typeface="华文中宋" panose="02010600040101010101" pitchFamily="2" charset="-122"/>
                <a:ea typeface="华文中宋" panose="02010600040101010101" pitchFamily="2" charset="-122"/>
              </a:rPr>
              <a:t>A</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P</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Z</a:t>
            </a:r>
            <a:r>
              <a:rPr lang="zh-CN" altLang="en-US" sz="2400" dirty="0">
                <a:latin typeface="华文中宋" panose="02010600040101010101" pitchFamily="2" charset="-122"/>
                <a:ea typeface="华文中宋" panose="02010600040101010101" pitchFamily="2" charset="-122"/>
              </a:rPr>
              <a:t>，对</a:t>
            </a:r>
            <a:r>
              <a:rPr lang="en-US" altLang="zh-CN" sz="2400" dirty="0">
                <a:latin typeface="华文中宋" panose="02010600040101010101" pitchFamily="2" charset="-122"/>
                <a:ea typeface="华文中宋" panose="02010600040101010101" pitchFamily="2" charset="-122"/>
              </a:rPr>
              <a:t>O</a:t>
            </a:r>
            <a:r>
              <a:rPr lang="zh-CN" altLang="en-US" sz="2400" dirty="0">
                <a:latin typeface="华文中宋" panose="02010600040101010101" pitchFamily="2" charset="-122"/>
                <a:ea typeface="华文中宋" panose="02010600040101010101" pitchFamily="2" charset="-122"/>
              </a:rPr>
              <a:t>未定义</a:t>
            </a:r>
          </a:p>
        </p:txBody>
      </p:sp>
      <p:sp>
        <p:nvSpPr>
          <p:cNvPr id="246787" name="Rectangle 3">
            <a:extLst>
              <a:ext uri="{FF2B5EF4-FFF2-40B4-BE49-F238E27FC236}">
                <a16:creationId xmlns:a16="http://schemas.microsoft.com/office/drawing/2014/main" id="{91ACCDCD-8949-1C49-96B6-0B07C6BD2EAB}"/>
              </a:ext>
            </a:extLst>
          </p:cNvPr>
          <p:cNvSpPr>
            <a:spLocks noGrp="1" noChangeArrowheads="1"/>
          </p:cNvSpPr>
          <p:nvPr>
            <p:ph type="title"/>
          </p:nvPr>
        </p:nvSpPr>
        <p:spPr>
          <a:xfrm>
            <a:off x="304800" y="893763"/>
            <a:ext cx="5780088" cy="519112"/>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6</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DAA</a:t>
            </a:r>
            <a:r>
              <a:rPr kumimoji="0" lang="zh-CN" altLang="en-US" sz="2800" b="1">
                <a:solidFill>
                  <a:schemeClr val="folHlink"/>
                </a:solidFill>
                <a:latin typeface="华文中宋" panose="02010600040101010101" pitchFamily="2" charset="-122"/>
                <a:ea typeface="华文中宋" panose="02010600040101010101" pitchFamily="2" charset="-122"/>
              </a:rPr>
              <a:t>（加法的</a:t>
            </a:r>
            <a:r>
              <a:rPr kumimoji="0" lang="en-US" altLang="zh-CN" sz="2800" b="1">
                <a:solidFill>
                  <a:schemeClr val="folHlink"/>
                </a:solidFill>
                <a:latin typeface="华文中宋" panose="02010600040101010101" pitchFamily="2" charset="-122"/>
                <a:ea typeface="华文中宋" panose="02010600040101010101" pitchFamily="2" charset="-122"/>
              </a:rPr>
              <a:t>BCD</a:t>
            </a:r>
            <a:r>
              <a:rPr kumimoji="0" lang="zh-CN" altLang="en-US" sz="2800" b="1">
                <a:solidFill>
                  <a:schemeClr val="folHlink"/>
                </a:solidFill>
                <a:latin typeface="华文中宋" panose="02010600040101010101" pitchFamily="2" charset="-122"/>
                <a:ea typeface="华文中宋" panose="02010600040101010101" pitchFamily="2" charset="-122"/>
              </a:rPr>
              <a:t>码调整）</a:t>
            </a:r>
          </a:p>
        </p:txBody>
      </p:sp>
      <p:sp>
        <p:nvSpPr>
          <p:cNvPr id="246788" name="Text Box 4">
            <a:extLst>
              <a:ext uri="{FF2B5EF4-FFF2-40B4-BE49-F238E27FC236}">
                <a16:creationId xmlns:a16="http://schemas.microsoft.com/office/drawing/2014/main" id="{35CA64E4-9AA0-C448-A430-943CBADB62F4}"/>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46789" name="幻灯片编号占位符 2">
            <a:extLst>
              <a:ext uri="{FF2B5EF4-FFF2-40B4-BE49-F238E27FC236}">
                <a16:creationId xmlns:a16="http://schemas.microsoft.com/office/drawing/2014/main" id="{E5D7A23E-9AA9-9C42-BFE6-24FB9711C48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964A7FC-D26F-F444-8C27-29689336E269}" type="slidenum">
              <a:rPr kumimoji="0" lang="en-US" altLang="zh-CN" sz="1400" smtClean="0"/>
              <a:pPr>
                <a:spcBef>
                  <a:spcPct val="0"/>
                </a:spcBef>
                <a:buClrTx/>
                <a:buSzTx/>
                <a:buFontTx/>
                <a:buNone/>
              </a:pPr>
              <a:t>116</a:t>
            </a:fld>
            <a:r>
              <a:rPr kumimoji="0" lang="en-US" altLang="zh-CN" sz="1400"/>
              <a:t>/201</a:t>
            </a: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3" name="日期占位符 3">
            <a:extLst>
              <a:ext uri="{FF2B5EF4-FFF2-40B4-BE49-F238E27FC236}">
                <a16:creationId xmlns:a16="http://schemas.microsoft.com/office/drawing/2014/main" id="{133EFC32-1703-D648-BBB9-5B322D3248E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3B1A776-DBC5-F64A-B9E8-D9B9010969E3}" type="datetime12">
              <a:rPr kumimoji="0" lang="zh-CN" altLang="en-US" sz="1400" smtClean="0"/>
              <a:pPr>
                <a:spcBef>
                  <a:spcPct val="0"/>
                </a:spcBef>
                <a:buClrTx/>
                <a:buSzTx/>
                <a:buFontTx/>
                <a:buNone/>
              </a:pPr>
              <a:t>下午8时26分</a:t>
            </a:fld>
            <a:endParaRPr kumimoji="0" lang="en-US" altLang="zh-CN" sz="1400"/>
          </a:p>
        </p:txBody>
      </p:sp>
      <p:sp>
        <p:nvSpPr>
          <p:cNvPr id="248834" name="Rectangle 2">
            <a:extLst>
              <a:ext uri="{FF2B5EF4-FFF2-40B4-BE49-F238E27FC236}">
                <a16:creationId xmlns:a16="http://schemas.microsoft.com/office/drawing/2014/main" id="{1450F6CF-1DE1-844A-82DA-C45D95ADC74F}"/>
              </a:ext>
            </a:extLst>
          </p:cNvPr>
          <p:cNvSpPr>
            <a:spLocks noGrp="1" noChangeArrowheads="1"/>
          </p:cNvSpPr>
          <p:nvPr>
            <p:ph type="title"/>
          </p:nvPr>
        </p:nvSpPr>
        <p:spPr>
          <a:xfrm>
            <a:off x="304800" y="908050"/>
            <a:ext cx="5780088" cy="519113"/>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7</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AAA</a:t>
            </a:r>
            <a:r>
              <a:rPr kumimoji="0" lang="zh-CN" altLang="en-US" sz="2800" b="1">
                <a:solidFill>
                  <a:schemeClr val="folHlink"/>
                </a:solidFill>
                <a:latin typeface="华文中宋" panose="02010600040101010101" pitchFamily="2" charset="-122"/>
                <a:ea typeface="华文中宋" panose="02010600040101010101" pitchFamily="2" charset="-122"/>
              </a:rPr>
              <a:t>（加法的</a:t>
            </a:r>
            <a:r>
              <a:rPr kumimoji="0" lang="en-US" altLang="zh-CN" sz="2800" b="1">
                <a:solidFill>
                  <a:schemeClr val="folHlink"/>
                </a:solidFill>
                <a:latin typeface="华文中宋" panose="02010600040101010101" pitchFamily="2" charset="-122"/>
                <a:ea typeface="华文中宋" panose="02010600040101010101" pitchFamily="2" charset="-122"/>
              </a:rPr>
              <a:t>ASCII</a:t>
            </a:r>
            <a:r>
              <a:rPr kumimoji="0" lang="zh-CN" altLang="en-US" sz="2800" b="1">
                <a:solidFill>
                  <a:schemeClr val="folHlink"/>
                </a:solidFill>
                <a:latin typeface="华文中宋" panose="02010600040101010101" pitchFamily="2" charset="-122"/>
                <a:ea typeface="华文中宋" panose="02010600040101010101" pitchFamily="2" charset="-122"/>
              </a:rPr>
              <a:t>码调整）</a:t>
            </a:r>
          </a:p>
        </p:txBody>
      </p:sp>
      <p:sp>
        <p:nvSpPr>
          <p:cNvPr id="248835" name="Text Box 3">
            <a:extLst>
              <a:ext uri="{FF2B5EF4-FFF2-40B4-BE49-F238E27FC236}">
                <a16:creationId xmlns:a16="http://schemas.microsoft.com/office/drawing/2014/main" id="{D62E9813-58FA-6C4F-8358-9CDF61EC9ED4}"/>
              </a:ext>
            </a:extLst>
          </p:cNvPr>
          <p:cNvSpPr txBox="1">
            <a:spLocks noChangeArrowheads="1"/>
          </p:cNvSpPr>
          <p:nvPr/>
        </p:nvSpPr>
        <p:spPr bwMode="auto">
          <a:xfrm>
            <a:off x="377825" y="1393825"/>
            <a:ext cx="8370888" cy="5113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AAA</a:t>
            </a:r>
          </a:p>
          <a:p>
            <a:pPr eaLnBrk="1" hangingPunct="1">
              <a:lnSpc>
                <a:spcPct val="110000"/>
              </a:lnSpc>
              <a:spcBef>
                <a:spcPct val="0"/>
              </a:spcBef>
              <a:buClrTx/>
              <a:buSzTx/>
              <a:buFontTx/>
              <a:buNone/>
            </a:pPr>
            <a:endParaRPr lang="en-US" altLang="zh-CN" sz="1200">
              <a:latin typeface="华文中宋" panose="02010600040101010101" pitchFamily="2" charset="-122"/>
              <a:ea typeface="华文中宋" panose="02010600040101010101" pitchFamily="2" charset="-122"/>
            </a:endParaRP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sym typeface="Wingdings" pitchFamily="2" charset="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	</a:t>
            </a:r>
            <a:r>
              <a:rPr lang="zh-CN" altLang="en-US" sz="2400">
                <a:solidFill>
                  <a:schemeClr val="hlink"/>
                </a:solidFill>
                <a:latin typeface="华文中宋" panose="02010600040101010101" pitchFamily="2" charset="-122"/>
                <a:ea typeface="华文中宋" panose="02010600040101010101" pitchFamily="2" charset="-122"/>
              </a:rPr>
              <a:t>转成非压缩</a:t>
            </a:r>
            <a:r>
              <a:rPr lang="en-US" altLang="zh-CN" sz="2400">
                <a:solidFill>
                  <a:schemeClr val="hlink"/>
                </a:solidFill>
                <a:latin typeface="华文中宋" panose="02010600040101010101" pitchFamily="2" charset="-122"/>
                <a:ea typeface="华文中宋" panose="02010600040101010101" pitchFamily="2" charset="-122"/>
              </a:rPr>
              <a:t>BCD</a:t>
            </a:r>
            <a:r>
              <a:rPr lang="zh-CN" altLang="en-US" sz="2400">
                <a:solidFill>
                  <a:schemeClr val="hlink"/>
                </a:solidFill>
                <a:latin typeface="华文中宋" panose="02010600040101010101" pitchFamily="2" charset="-122"/>
                <a:ea typeface="华文中宋" panose="02010600040101010101" pitchFamily="2" charset="-122"/>
              </a:rPr>
              <a:t>码</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+CF</a:t>
            </a:r>
            <a:r>
              <a:rPr lang="en-US" altLang="zh-CN" sz="2400">
                <a:latin typeface="华文中宋" panose="02010600040101010101" pitchFamily="2" charset="-122"/>
                <a:ea typeface="华文中宋" panose="02010600040101010101" pitchFamily="2" charset="-122"/>
                <a:sym typeface="Wingdings" pitchFamily="2" charset="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AH</a:t>
            </a:r>
            <a:r>
              <a:rPr lang="zh-CN" altLang="en-US" sz="2400">
                <a:latin typeface="华文中宋" panose="02010600040101010101" pitchFamily="2" charset="-122"/>
                <a:ea typeface="华文中宋" panose="02010600040101010101" pitchFamily="2" charset="-122"/>
              </a:rPr>
              <a:t>）</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）对标志寄存器的</a:t>
            </a:r>
            <a:r>
              <a:rPr lang="en-US" altLang="zh-CN" sz="2400">
                <a:latin typeface="华文中宋" panose="02010600040101010101" pitchFamily="2" charset="-122"/>
                <a:ea typeface="华文中宋" panose="02010600040101010101" pitchFamily="2" charset="-122"/>
              </a:rPr>
              <a:t>AF=CF</a:t>
            </a:r>
            <a:r>
              <a:rPr lang="zh-CN" altLang="en-US" sz="2400">
                <a:latin typeface="华文中宋" panose="02010600040101010101" pitchFamily="2" charset="-122"/>
                <a:ea typeface="华文中宋" panose="02010600040101010101" pitchFamily="2" charset="-122"/>
              </a:rPr>
              <a:t>有影响，其它无定义。</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可用于将一位</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进制数转换成</a:t>
            </a:r>
            <a:r>
              <a:rPr lang="zh-CN" altLang="en-US" sz="2400">
                <a:solidFill>
                  <a:schemeClr val="hlink"/>
                </a:solidFill>
                <a:latin typeface="华文中宋" panose="02010600040101010101" pitchFamily="2" charset="-122"/>
                <a:ea typeface="华文中宋" panose="02010600040101010101" pitchFamily="2" charset="-122"/>
              </a:rPr>
              <a:t>非压缩的</a:t>
            </a:r>
            <a:r>
              <a:rPr lang="en-US" altLang="zh-CN" sz="2400">
                <a:solidFill>
                  <a:schemeClr val="hlink"/>
                </a:solidFill>
                <a:latin typeface="华文中宋" panose="02010600040101010101" pitchFamily="2" charset="-122"/>
                <a:ea typeface="华文中宋" panose="02010600040101010101" pitchFamily="2" charset="-122"/>
              </a:rPr>
              <a:t>BCD</a:t>
            </a:r>
            <a:r>
              <a:rPr lang="zh-CN" altLang="en-US" sz="2400">
                <a:solidFill>
                  <a:schemeClr val="hlink"/>
                </a:solidFill>
                <a:latin typeface="华文中宋" panose="02010600040101010101" pitchFamily="2" charset="-122"/>
                <a:ea typeface="华文中宋" panose="02010600040101010101" pitchFamily="2" charset="-122"/>
              </a:rPr>
              <a:t>码</a:t>
            </a:r>
          </a:p>
          <a:p>
            <a:pPr eaLnBrk="1" hangingPunct="1">
              <a:lnSpc>
                <a:spcPct val="110000"/>
              </a:lnSpc>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）例</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6</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ADD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7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AX=0DH</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AAA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AX=0103H</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例</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0A535H</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ADD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39H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AX=A56EH</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AAA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AX=A604H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AF=CF=1   </a:t>
            </a:r>
          </a:p>
        </p:txBody>
      </p:sp>
      <p:sp>
        <p:nvSpPr>
          <p:cNvPr id="248837" name="幻灯片编号占位符 2">
            <a:extLst>
              <a:ext uri="{FF2B5EF4-FFF2-40B4-BE49-F238E27FC236}">
                <a16:creationId xmlns:a16="http://schemas.microsoft.com/office/drawing/2014/main" id="{34BFE4EB-CF58-9F49-9F8C-1B35DE2A431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6CAEDC8-3895-BD4E-9013-0B67441BB52B}" type="slidenum">
              <a:rPr kumimoji="0" lang="en-US" altLang="zh-CN" sz="1400" smtClean="0"/>
              <a:pPr>
                <a:spcBef>
                  <a:spcPct val="0"/>
                </a:spcBef>
                <a:buClrTx/>
                <a:buSzTx/>
                <a:buFontTx/>
                <a:buNone/>
              </a:pPr>
              <a:t>117</a:t>
            </a:fld>
            <a:r>
              <a:rPr kumimoji="0" lang="en-US" altLang="zh-CN" sz="1400"/>
              <a:t>/201</a:t>
            </a:r>
          </a:p>
        </p:txBody>
      </p:sp>
      <p:sp>
        <p:nvSpPr>
          <p:cNvPr id="7" name="Text Box 5">
            <a:extLst>
              <a:ext uri="{FF2B5EF4-FFF2-40B4-BE49-F238E27FC236}">
                <a16:creationId xmlns:a16="http://schemas.microsoft.com/office/drawing/2014/main" id="{DC2624B2-0001-2A4D-84F2-CEC855506707}"/>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1" name="日期占位符 3">
            <a:extLst>
              <a:ext uri="{FF2B5EF4-FFF2-40B4-BE49-F238E27FC236}">
                <a16:creationId xmlns:a16="http://schemas.microsoft.com/office/drawing/2014/main" id="{1E059BB4-F66B-2B46-AF0A-03FE7988624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73145AF-E799-A842-8870-EE28B9E104B6}" type="datetime12">
              <a:rPr kumimoji="0" lang="zh-CN" altLang="en-US" sz="1400" smtClean="0"/>
              <a:pPr>
                <a:spcBef>
                  <a:spcPct val="0"/>
                </a:spcBef>
                <a:buClrTx/>
                <a:buSzTx/>
                <a:buFontTx/>
                <a:buNone/>
              </a:pPr>
              <a:t>下午8时26分</a:t>
            </a:fld>
            <a:endParaRPr kumimoji="0" lang="en-US" altLang="zh-CN" sz="1400"/>
          </a:p>
        </p:txBody>
      </p:sp>
      <p:sp>
        <p:nvSpPr>
          <p:cNvPr id="250882" name="Rectangle 2">
            <a:extLst>
              <a:ext uri="{FF2B5EF4-FFF2-40B4-BE49-F238E27FC236}">
                <a16:creationId xmlns:a16="http://schemas.microsoft.com/office/drawing/2014/main" id="{80101BBB-75C6-8F47-8928-03A9FAF02219}"/>
              </a:ext>
            </a:extLst>
          </p:cNvPr>
          <p:cNvSpPr>
            <a:spLocks noGrp="1" noChangeArrowheads="1"/>
          </p:cNvSpPr>
          <p:nvPr>
            <p:ph type="title"/>
          </p:nvPr>
        </p:nvSpPr>
        <p:spPr>
          <a:xfrm>
            <a:off x="395288" y="979488"/>
            <a:ext cx="5545137" cy="519112"/>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8</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DAS</a:t>
            </a:r>
            <a:r>
              <a:rPr kumimoji="0" lang="zh-CN" altLang="en-US" sz="2800" b="1">
                <a:solidFill>
                  <a:schemeClr val="folHlink"/>
                </a:solidFill>
                <a:latin typeface="华文中宋" panose="02010600040101010101" pitchFamily="2" charset="-122"/>
                <a:ea typeface="华文中宋" panose="02010600040101010101" pitchFamily="2" charset="-122"/>
              </a:rPr>
              <a:t>（减法的十进制调整）</a:t>
            </a:r>
          </a:p>
        </p:txBody>
      </p:sp>
      <p:sp>
        <p:nvSpPr>
          <p:cNvPr id="250883" name="Text Box 3">
            <a:extLst>
              <a:ext uri="{FF2B5EF4-FFF2-40B4-BE49-F238E27FC236}">
                <a16:creationId xmlns:a16="http://schemas.microsoft.com/office/drawing/2014/main" id="{F7D24593-A5FB-234F-86C0-149BA00A6B19}"/>
              </a:ext>
            </a:extLst>
          </p:cNvPr>
          <p:cNvSpPr txBox="1">
            <a:spLocks noChangeArrowheads="1"/>
          </p:cNvSpPr>
          <p:nvPr/>
        </p:nvSpPr>
        <p:spPr bwMode="auto">
          <a:xfrm>
            <a:off x="250825" y="1873250"/>
            <a:ext cx="8658225" cy="3597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DAS</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sym typeface="Wingdings" pitchFamily="2" charset="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zh-CN" altLang="en-US" sz="2400">
                <a:solidFill>
                  <a:schemeClr val="hlink"/>
                </a:solidFill>
                <a:latin typeface="华文中宋" panose="02010600040101010101" pitchFamily="2" charset="-122"/>
                <a:ea typeface="华文中宋" panose="02010600040101010101" pitchFamily="2" charset="-122"/>
              </a:rPr>
              <a:t>转成压缩</a:t>
            </a:r>
            <a:r>
              <a:rPr lang="en-US" altLang="zh-CN" sz="2400">
                <a:solidFill>
                  <a:schemeClr val="hlink"/>
                </a:solidFill>
                <a:latin typeface="华文中宋" panose="02010600040101010101" pitchFamily="2" charset="-122"/>
                <a:ea typeface="华文中宋" panose="02010600040101010101" pitchFamily="2" charset="-122"/>
              </a:rPr>
              <a:t>BCD</a:t>
            </a:r>
            <a:r>
              <a:rPr lang="zh-CN" altLang="en-US" sz="2400">
                <a:solidFill>
                  <a:schemeClr val="hlink"/>
                </a:solidFill>
                <a:latin typeface="华文中宋" panose="02010600040101010101" pitchFamily="2" charset="-122"/>
                <a:ea typeface="华文中宋" panose="02010600040101010101" pitchFamily="2" charset="-122"/>
              </a:rPr>
              <a:t>码</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）操作数隐含为</a:t>
            </a:r>
            <a:r>
              <a:rPr lang="en-US" altLang="zh-CN" sz="2400">
                <a:latin typeface="华文中宋" panose="02010600040101010101" pitchFamily="2" charset="-122"/>
                <a:ea typeface="华文中宋" panose="02010600040101010101" pitchFamily="2" charset="-122"/>
              </a:rPr>
              <a:t>AL</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）影响</a:t>
            </a:r>
            <a:r>
              <a:rPr lang="en-US" altLang="zh-CN" sz="2400">
                <a:latin typeface="华文中宋" panose="02010600040101010101" pitchFamily="2" charset="-122"/>
                <a:ea typeface="华文中宋" panose="02010600040101010101" pitchFamily="2" charset="-122"/>
              </a:rPr>
              <a:t>A</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P</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Z</a:t>
            </a:r>
            <a:r>
              <a:rPr lang="zh-CN" altLang="en-US" sz="2400">
                <a:latin typeface="华文中宋" panose="02010600040101010101" pitchFamily="2" charset="-122"/>
                <a:ea typeface="华文中宋" panose="02010600040101010101" pitchFamily="2" charset="-122"/>
              </a:rPr>
              <a:t>，对</a:t>
            </a:r>
            <a:r>
              <a:rPr lang="en-US" altLang="zh-CN" sz="2400">
                <a:latin typeface="华文中宋" panose="02010600040101010101" pitchFamily="2" charset="-122"/>
                <a:ea typeface="华文中宋" panose="02010600040101010101" pitchFamily="2" charset="-122"/>
              </a:rPr>
              <a:t>O</a:t>
            </a:r>
            <a:r>
              <a:rPr lang="zh-CN" altLang="en-US" sz="2400">
                <a:latin typeface="华文中宋" panose="02010600040101010101" pitchFamily="2" charset="-122"/>
                <a:ea typeface="华文中宋" panose="02010600040101010101" pitchFamily="2" charset="-122"/>
              </a:rPr>
              <a:t>未定义</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）例：	</a:t>
            </a:r>
            <a:r>
              <a:rPr lang="en-US" altLang="zh-CN" sz="2400">
                <a:latin typeface="华文中宋" panose="02010600040101010101" pitchFamily="2" charset="-122"/>
                <a:ea typeface="华文中宋" panose="02010600040101010101" pitchFamily="2" charset="-122"/>
              </a:rPr>
              <a:t>MOV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86H</a:t>
            </a:r>
          </a:p>
          <a:p>
            <a:pPr eaLnBrk="1" hangingPunct="1">
              <a:lnSpc>
                <a:spcPct val="12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SUB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7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=7FH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C=0</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A=1</a:t>
            </a:r>
          </a:p>
          <a:p>
            <a:pPr eaLnBrk="1" hangingPunct="1">
              <a:lnSpc>
                <a:spcPct val="12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DAS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=79H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C=0</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A=1</a:t>
            </a:r>
          </a:p>
        </p:txBody>
      </p:sp>
      <p:sp>
        <p:nvSpPr>
          <p:cNvPr id="250884" name="Text Box 4">
            <a:extLst>
              <a:ext uri="{FF2B5EF4-FFF2-40B4-BE49-F238E27FC236}">
                <a16:creationId xmlns:a16="http://schemas.microsoft.com/office/drawing/2014/main" id="{363C83F7-0636-6E41-8D2E-41571048F1B3}"/>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50885" name="幻灯片编号占位符 2">
            <a:extLst>
              <a:ext uri="{FF2B5EF4-FFF2-40B4-BE49-F238E27FC236}">
                <a16:creationId xmlns:a16="http://schemas.microsoft.com/office/drawing/2014/main" id="{00149892-BD25-CB41-9B6E-B342E58BC40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4F49E30-E871-7946-9202-3999487BDBDA}" type="slidenum">
              <a:rPr kumimoji="0" lang="en-US" altLang="zh-CN" sz="1400" smtClean="0"/>
              <a:pPr>
                <a:spcBef>
                  <a:spcPct val="0"/>
                </a:spcBef>
                <a:buClrTx/>
                <a:buSzTx/>
                <a:buFontTx/>
                <a:buNone/>
              </a:pPr>
              <a:t>118</a:t>
            </a:fld>
            <a:r>
              <a:rPr kumimoji="0" lang="en-US" altLang="zh-CN" sz="1400"/>
              <a:t>/201</a:t>
            </a: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29" name="日期占位符 3">
            <a:extLst>
              <a:ext uri="{FF2B5EF4-FFF2-40B4-BE49-F238E27FC236}">
                <a16:creationId xmlns:a16="http://schemas.microsoft.com/office/drawing/2014/main" id="{F41ED6B7-B8EF-AB41-A887-28477D3A3BE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51E8897-B4DB-C04F-B94B-08D37886EF4E}" type="datetime12">
              <a:rPr kumimoji="0" lang="zh-CN" altLang="en-US" sz="1400" smtClean="0"/>
              <a:pPr>
                <a:spcBef>
                  <a:spcPct val="0"/>
                </a:spcBef>
                <a:buClrTx/>
                <a:buSzTx/>
                <a:buFontTx/>
                <a:buNone/>
              </a:pPr>
              <a:t>下午8时26分</a:t>
            </a:fld>
            <a:endParaRPr kumimoji="0" lang="en-US" altLang="zh-CN" sz="1400"/>
          </a:p>
        </p:txBody>
      </p:sp>
      <p:sp>
        <p:nvSpPr>
          <p:cNvPr id="252930" name="Rectangle 2">
            <a:extLst>
              <a:ext uri="{FF2B5EF4-FFF2-40B4-BE49-F238E27FC236}">
                <a16:creationId xmlns:a16="http://schemas.microsoft.com/office/drawing/2014/main" id="{9EA43428-CC73-7847-9456-554B7BD0E1E3}"/>
              </a:ext>
            </a:extLst>
          </p:cNvPr>
          <p:cNvSpPr>
            <a:spLocks noGrp="1" noChangeArrowheads="1"/>
          </p:cNvSpPr>
          <p:nvPr>
            <p:ph type="title"/>
          </p:nvPr>
        </p:nvSpPr>
        <p:spPr>
          <a:xfrm>
            <a:off x="250825" y="966788"/>
            <a:ext cx="5761038" cy="519112"/>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9</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AAS</a:t>
            </a:r>
            <a:r>
              <a:rPr kumimoji="0" lang="zh-CN" altLang="en-US" sz="2800" b="1">
                <a:solidFill>
                  <a:schemeClr val="folHlink"/>
                </a:solidFill>
                <a:latin typeface="华文中宋" panose="02010600040101010101" pitchFamily="2" charset="-122"/>
                <a:ea typeface="华文中宋" panose="02010600040101010101" pitchFamily="2" charset="-122"/>
              </a:rPr>
              <a:t>（减法的</a:t>
            </a:r>
            <a:r>
              <a:rPr kumimoji="0" lang="en-US" altLang="zh-CN" sz="2800" b="1">
                <a:solidFill>
                  <a:schemeClr val="folHlink"/>
                </a:solidFill>
                <a:latin typeface="华文中宋" panose="02010600040101010101" pitchFamily="2" charset="-122"/>
                <a:ea typeface="华文中宋" panose="02010600040101010101" pitchFamily="2" charset="-122"/>
              </a:rPr>
              <a:t>ASCII</a:t>
            </a:r>
            <a:r>
              <a:rPr kumimoji="0" lang="zh-CN" altLang="en-US" sz="2800" b="1">
                <a:solidFill>
                  <a:schemeClr val="folHlink"/>
                </a:solidFill>
                <a:latin typeface="华文中宋" panose="02010600040101010101" pitchFamily="2" charset="-122"/>
                <a:ea typeface="华文中宋" panose="02010600040101010101" pitchFamily="2" charset="-122"/>
              </a:rPr>
              <a:t>码调整）</a:t>
            </a:r>
          </a:p>
        </p:txBody>
      </p:sp>
      <p:sp>
        <p:nvSpPr>
          <p:cNvPr id="252931" name="Rectangle 3">
            <a:extLst>
              <a:ext uri="{FF2B5EF4-FFF2-40B4-BE49-F238E27FC236}">
                <a16:creationId xmlns:a16="http://schemas.microsoft.com/office/drawing/2014/main" id="{606F8D4A-86AD-1945-849A-B487E2977D8B}"/>
              </a:ext>
            </a:extLst>
          </p:cNvPr>
          <p:cNvSpPr>
            <a:spLocks noChangeArrowheads="1"/>
          </p:cNvSpPr>
          <p:nvPr/>
        </p:nvSpPr>
        <p:spPr bwMode="auto">
          <a:xfrm>
            <a:off x="1116013" y="3970338"/>
            <a:ext cx="7391400" cy="2122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例：</a:t>
            </a:r>
          </a:p>
          <a:p>
            <a:pPr eaLnBrk="1" hangingPunct="1">
              <a:spcBef>
                <a:spcPct val="50000"/>
              </a:spcBef>
              <a:buClrTx/>
              <a:buSzTx/>
              <a:buFontTx/>
              <a:buNone/>
            </a:pP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0A535H</a:t>
            </a:r>
          </a:p>
          <a:p>
            <a:pPr eaLnBrk="1" hangingPunct="1">
              <a:spcBef>
                <a:spcPct val="50000"/>
              </a:spcBef>
              <a:buClrTx/>
              <a:buSzTx/>
              <a:buFontTx/>
              <a:buNone/>
            </a:pPr>
            <a:r>
              <a:rPr lang="en-US" altLang="zh-CN" sz="2400">
                <a:latin typeface="华文中宋" panose="02010600040101010101" pitchFamily="2" charset="-122"/>
                <a:ea typeface="华文中宋" panose="02010600040101010101" pitchFamily="2" charset="-122"/>
              </a:rPr>
              <a:t>SUB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39H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AX=A5FCH</a:t>
            </a:r>
          </a:p>
          <a:p>
            <a:pPr eaLnBrk="1" hangingPunct="1">
              <a:spcBef>
                <a:spcPct val="50000"/>
              </a:spcBef>
              <a:buClrTx/>
              <a:buSzTx/>
              <a:buFontTx/>
              <a:buNone/>
            </a:pPr>
            <a:r>
              <a:rPr lang="en-US" altLang="zh-CN" sz="2400">
                <a:latin typeface="华文中宋" panose="02010600040101010101" pitchFamily="2" charset="-122"/>
                <a:ea typeface="华文中宋" panose="02010600040101010101" pitchFamily="2" charset="-122"/>
              </a:rPr>
              <a:t>AAS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AX=A406H</a:t>
            </a:r>
          </a:p>
        </p:txBody>
      </p:sp>
      <p:sp>
        <p:nvSpPr>
          <p:cNvPr id="252932" name="Text Box 4">
            <a:extLst>
              <a:ext uri="{FF2B5EF4-FFF2-40B4-BE49-F238E27FC236}">
                <a16:creationId xmlns:a16="http://schemas.microsoft.com/office/drawing/2014/main" id="{A797893C-B2E2-1649-9795-0DF8148C2BC7}"/>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
        <p:nvSpPr>
          <p:cNvPr id="252933" name="幻灯片编号占位符 2">
            <a:extLst>
              <a:ext uri="{FF2B5EF4-FFF2-40B4-BE49-F238E27FC236}">
                <a16:creationId xmlns:a16="http://schemas.microsoft.com/office/drawing/2014/main" id="{C33F0902-5C01-114A-BDB6-B30FF611860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AA7030A-DD0F-F448-B667-8A70D8806C2E}" type="slidenum">
              <a:rPr kumimoji="0" lang="en-US" altLang="zh-CN" sz="1400" smtClean="0"/>
              <a:pPr>
                <a:spcBef>
                  <a:spcPct val="0"/>
                </a:spcBef>
                <a:buClrTx/>
                <a:buSzTx/>
                <a:buFontTx/>
                <a:buNone/>
              </a:pPr>
              <a:t>119</a:t>
            </a:fld>
            <a:r>
              <a:rPr kumimoji="0" lang="en-US" altLang="zh-CN" sz="1400"/>
              <a:t>/201</a:t>
            </a:r>
          </a:p>
        </p:txBody>
      </p:sp>
      <p:sp>
        <p:nvSpPr>
          <p:cNvPr id="252934" name="矩形 1">
            <a:extLst>
              <a:ext uri="{FF2B5EF4-FFF2-40B4-BE49-F238E27FC236}">
                <a16:creationId xmlns:a16="http://schemas.microsoft.com/office/drawing/2014/main" id="{79246413-7324-E14F-A372-A731E0373B8F}"/>
              </a:ext>
            </a:extLst>
          </p:cNvPr>
          <p:cNvSpPr>
            <a:spLocks noChangeArrowheads="1"/>
          </p:cNvSpPr>
          <p:nvPr/>
        </p:nvSpPr>
        <p:spPr bwMode="auto">
          <a:xfrm>
            <a:off x="827088" y="1700213"/>
            <a:ext cx="7777162" cy="191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0"/>
              </a:spcBef>
              <a:buClrTx/>
              <a:buSzTx/>
              <a:buFontTx/>
              <a:buNone/>
            </a:pPr>
            <a:r>
              <a:rPr lang="zh-CN" altLang="en-US" sz="2400">
                <a:solidFill>
                  <a:srgbClr val="000000"/>
                </a:solidFill>
                <a:latin typeface="华文中宋" panose="02010600040101010101" pitchFamily="2" charset="-122"/>
                <a:ea typeface="华文中宋" panose="02010600040101010101" pitchFamily="2" charset="-122"/>
              </a:rPr>
              <a:t>（</a:t>
            </a:r>
            <a:r>
              <a:rPr lang="en-US" altLang="zh-CN" sz="2400">
                <a:solidFill>
                  <a:srgbClr val="000000"/>
                </a:solidFill>
                <a:latin typeface="华文中宋" panose="02010600040101010101" pitchFamily="2" charset="-122"/>
                <a:ea typeface="华文中宋" panose="02010600040101010101" pitchFamily="2" charset="-122"/>
              </a:rPr>
              <a:t>1</a:t>
            </a:r>
            <a:r>
              <a:rPr lang="zh-CN" altLang="en-US" sz="2400">
                <a:solidFill>
                  <a:srgbClr val="000000"/>
                </a:solidFill>
                <a:latin typeface="华文中宋" panose="02010600040101010101" pitchFamily="2" charset="-122"/>
                <a:ea typeface="华文中宋" panose="02010600040101010101" pitchFamily="2" charset="-122"/>
              </a:rPr>
              <a:t>）格式：	</a:t>
            </a:r>
            <a:r>
              <a:rPr lang="en-US" altLang="zh-CN" sz="2400">
                <a:solidFill>
                  <a:srgbClr val="000000"/>
                </a:solidFill>
                <a:latin typeface="华文中宋" panose="02010600040101010101" pitchFamily="2" charset="-122"/>
                <a:ea typeface="华文中宋" panose="02010600040101010101" pitchFamily="2" charset="-122"/>
              </a:rPr>
              <a:t>AAS</a:t>
            </a:r>
          </a:p>
          <a:p>
            <a:pPr eaLnBrk="1" hangingPunct="1">
              <a:lnSpc>
                <a:spcPct val="110000"/>
              </a:lnSpc>
              <a:spcBef>
                <a:spcPct val="0"/>
              </a:spcBef>
              <a:buClrTx/>
              <a:buSzTx/>
              <a:buFontTx/>
              <a:buNone/>
            </a:pPr>
            <a:endParaRPr lang="en-US" altLang="zh-CN" sz="1200">
              <a:solidFill>
                <a:srgbClr val="000000"/>
              </a:solidFill>
              <a:latin typeface="华文中宋" panose="02010600040101010101" pitchFamily="2" charset="-122"/>
              <a:ea typeface="华文中宋" panose="02010600040101010101" pitchFamily="2" charset="-122"/>
            </a:endParaRPr>
          </a:p>
          <a:p>
            <a:pPr eaLnBrk="1" hangingPunct="1">
              <a:lnSpc>
                <a:spcPct val="110000"/>
              </a:lnSpc>
              <a:spcBef>
                <a:spcPct val="0"/>
              </a:spcBef>
              <a:buClrTx/>
              <a:buSzTx/>
              <a:buFontTx/>
              <a:buNone/>
            </a:pPr>
            <a:r>
              <a:rPr lang="zh-CN" altLang="en-US" sz="2400">
                <a:solidFill>
                  <a:srgbClr val="000000"/>
                </a:solidFill>
                <a:latin typeface="华文中宋" panose="02010600040101010101" pitchFamily="2" charset="-122"/>
                <a:ea typeface="华文中宋" panose="02010600040101010101" pitchFamily="2" charset="-122"/>
              </a:rPr>
              <a:t>（</a:t>
            </a:r>
            <a:r>
              <a:rPr lang="en-US" altLang="zh-CN" sz="2400">
                <a:solidFill>
                  <a:srgbClr val="000000"/>
                </a:solidFill>
                <a:latin typeface="华文中宋" panose="02010600040101010101" pitchFamily="2" charset="-122"/>
                <a:ea typeface="华文中宋" panose="02010600040101010101" pitchFamily="2" charset="-122"/>
              </a:rPr>
              <a:t>2</a:t>
            </a:r>
            <a:r>
              <a:rPr lang="zh-CN" altLang="en-US" sz="2400">
                <a:solidFill>
                  <a:srgbClr val="000000"/>
                </a:solidFill>
                <a:latin typeface="华文中宋" panose="02010600040101010101" pitchFamily="2" charset="-122"/>
                <a:ea typeface="华文中宋" panose="02010600040101010101" pitchFamily="2" charset="-122"/>
              </a:rPr>
              <a:t>）执行：（</a:t>
            </a:r>
            <a:r>
              <a:rPr lang="en-US" altLang="zh-CN" sz="2400">
                <a:solidFill>
                  <a:srgbClr val="000000"/>
                </a:solidFill>
                <a:latin typeface="华文中宋" panose="02010600040101010101" pitchFamily="2" charset="-122"/>
                <a:ea typeface="华文中宋" panose="02010600040101010101" pitchFamily="2" charset="-122"/>
              </a:rPr>
              <a:t>AL</a:t>
            </a:r>
            <a:r>
              <a:rPr lang="zh-CN" altLang="en-US" sz="2400">
                <a:solidFill>
                  <a:srgbClr val="000000"/>
                </a:solidFill>
                <a:latin typeface="华文中宋" panose="02010600040101010101" pitchFamily="2" charset="-122"/>
                <a:ea typeface="华文中宋" panose="02010600040101010101" pitchFamily="2" charset="-122"/>
              </a:rPr>
              <a:t>）</a:t>
            </a:r>
            <a:r>
              <a:rPr lang="zh-CN" altLang="en-US" sz="2400">
                <a:solidFill>
                  <a:srgbClr val="000000"/>
                </a:solidFill>
                <a:latin typeface="华文中宋" panose="02010600040101010101" pitchFamily="2" charset="-122"/>
                <a:ea typeface="华文中宋" panose="02010600040101010101" pitchFamily="2" charset="-122"/>
                <a:sym typeface="Wingdings" pitchFamily="2" charset="2"/>
              </a:rPr>
              <a:t></a:t>
            </a:r>
            <a:r>
              <a:rPr lang="zh-CN" altLang="en-US" sz="2400">
                <a:solidFill>
                  <a:srgbClr val="000000"/>
                </a:solidFill>
                <a:latin typeface="华文中宋" panose="02010600040101010101" pitchFamily="2" charset="-122"/>
                <a:ea typeface="华文中宋" panose="02010600040101010101" pitchFamily="2" charset="-122"/>
              </a:rPr>
              <a:t>（</a:t>
            </a:r>
            <a:r>
              <a:rPr lang="en-US" altLang="zh-CN" sz="2400">
                <a:solidFill>
                  <a:srgbClr val="000000"/>
                </a:solidFill>
                <a:latin typeface="华文中宋" panose="02010600040101010101" pitchFamily="2" charset="-122"/>
                <a:ea typeface="华文中宋" panose="02010600040101010101" pitchFamily="2" charset="-122"/>
              </a:rPr>
              <a:t>AL</a:t>
            </a:r>
            <a:r>
              <a:rPr lang="zh-CN" altLang="en-US" sz="2400">
                <a:solidFill>
                  <a:srgbClr val="000000"/>
                </a:solidFill>
                <a:latin typeface="华文中宋" panose="02010600040101010101" pitchFamily="2" charset="-122"/>
                <a:ea typeface="华文中宋" panose="02010600040101010101" pitchFamily="2" charset="-122"/>
              </a:rPr>
              <a:t>）	</a:t>
            </a:r>
            <a:r>
              <a:rPr lang="zh-CN" altLang="en-US" sz="2400">
                <a:solidFill>
                  <a:srgbClr val="FF0000"/>
                </a:solidFill>
                <a:latin typeface="华文中宋" panose="02010600040101010101" pitchFamily="2" charset="-122"/>
                <a:ea typeface="华文中宋" panose="02010600040101010101" pitchFamily="2" charset="-122"/>
              </a:rPr>
              <a:t>转成非压缩</a:t>
            </a:r>
            <a:r>
              <a:rPr lang="en-US" altLang="zh-CN" sz="2400">
                <a:solidFill>
                  <a:srgbClr val="FF0000"/>
                </a:solidFill>
                <a:latin typeface="华文中宋" panose="02010600040101010101" pitchFamily="2" charset="-122"/>
                <a:ea typeface="华文中宋" panose="02010600040101010101" pitchFamily="2" charset="-122"/>
              </a:rPr>
              <a:t>BCD</a:t>
            </a:r>
            <a:r>
              <a:rPr lang="zh-CN" altLang="en-US" sz="2400">
                <a:solidFill>
                  <a:srgbClr val="FF0000"/>
                </a:solidFill>
                <a:latin typeface="华文中宋" panose="02010600040101010101" pitchFamily="2" charset="-122"/>
                <a:ea typeface="华文中宋" panose="02010600040101010101" pitchFamily="2" charset="-122"/>
              </a:rPr>
              <a:t>码</a:t>
            </a:r>
          </a:p>
          <a:p>
            <a:pPr eaLnBrk="1" hangingPunct="1">
              <a:lnSpc>
                <a:spcPct val="110000"/>
              </a:lnSpc>
              <a:spcBef>
                <a:spcPct val="0"/>
              </a:spcBef>
              <a:buClrTx/>
              <a:buSzTx/>
              <a:buFontTx/>
              <a:buNone/>
            </a:pPr>
            <a:r>
              <a:rPr lang="zh-CN" altLang="en-US" sz="2400">
                <a:solidFill>
                  <a:srgbClr val="000000"/>
                </a:solidFill>
                <a:latin typeface="华文中宋" panose="02010600040101010101" pitchFamily="2" charset="-122"/>
                <a:ea typeface="华文中宋" panose="02010600040101010101" pitchFamily="2" charset="-122"/>
              </a:rPr>
              <a:t>	        （</a:t>
            </a:r>
            <a:r>
              <a:rPr lang="en-US" altLang="zh-CN" sz="2400">
                <a:solidFill>
                  <a:srgbClr val="000000"/>
                </a:solidFill>
                <a:latin typeface="华文中宋" panose="02010600040101010101" pitchFamily="2" charset="-122"/>
                <a:ea typeface="华文中宋" panose="02010600040101010101" pitchFamily="2" charset="-122"/>
              </a:rPr>
              <a:t>AH</a:t>
            </a:r>
            <a:r>
              <a:rPr lang="zh-CN" altLang="en-US" sz="2400">
                <a:solidFill>
                  <a:srgbClr val="000000"/>
                </a:solidFill>
                <a:latin typeface="华文中宋" panose="02010600040101010101" pitchFamily="2" charset="-122"/>
                <a:ea typeface="华文中宋" panose="02010600040101010101" pitchFamily="2" charset="-122"/>
              </a:rPr>
              <a:t>）</a:t>
            </a:r>
            <a:r>
              <a:rPr lang="en-US" altLang="zh-CN" sz="2400">
                <a:solidFill>
                  <a:srgbClr val="000000"/>
                </a:solidFill>
                <a:latin typeface="华文中宋" panose="02010600040101010101" pitchFamily="2" charset="-122"/>
                <a:ea typeface="华文中宋" panose="02010600040101010101" pitchFamily="2" charset="-122"/>
              </a:rPr>
              <a:t>-</a:t>
            </a:r>
            <a:r>
              <a:rPr lang="zh-CN" altLang="en-US" sz="2400">
                <a:solidFill>
                  <a:srgbClr val="000000"/>
                </a:solidFill>
                <a:latin typeface="华文中宋" panose="02010600040101010101" pitchFamily="2" charset="-122"/>
                <a:ea typeface="华文中宋" panose="02010600040101010101" pitchFamily="2" charset="-122"/>
              </a:rPr>
              <a:t> </a:t>
            </a:r>
            <a:r>
              <a:rPr lang="en-US" altLang="zh-CN" sz="2400">
                <a:solidFill>
                  <a:srgbClr val="000000"/>
                </a:solidFill>
                <a:latin typeface="华文中宋" panose="02010600040101010101" pitchFamily="2" charset="-122"/>
                <a:ea typeface="华文中宋" panose="02010600040101010101" pitchFamily="2" charset="-122"/>
              </a:rPr>
              <a:t>CF</a:t>
            </a:r>
            <a:r>
              <a:rPr lang="en-US" altLang="zh-CN" sz="2400">
                <a:solidFill>
                  <a:srgbClr val="000000"/>
                </a:solidFill>
                <a:latin typeface="华文中宋" panose="02010600040101010101" pitchFamily="2" charset="-122"/>
                <a:ea typeface="华文中宋" panose="02010600040101010101" pitchFamily="2" charset="-122"/>
                <a:sym typeface="Wingdings" pitchFamily="2" charset="2"/>
              </a:rPr>
              <a:t></a:t>
            </a:r>
            <a:r>
              <a:rPr lang="zh-CN" altLang="en-US" sz="2400">
                <a:solidFill>
                  <a:srgbClr val="000000"/>
                </a:solidFill>
                <a:latin typeface="华文中宋" panose="02010600040101010101" pitchFamily="2" charset="-122"/>
                <a:ea typeface="华文中宋" panose="02010600040101010101" pitchFamily="2" charset="-122"/>
              </a:rPr>
              <a:t>（</a:t>
            </a:r>
            <a:r>
              <a:rPr lang="en-US" altLang="zh-CN" sz="2400">
                <a:solidFill>
                  <a:srgbClr val="000000"/>
                </a:solidFill>
                <a:latin typeface="华文中宋" panose="02010600040101010101" pitchFamily="2" charset="-122"/>
                <a:ea typeface="华文中宋" panose="02010600040101010101" pitchFamily="2" charset="-122"/>
              </a:rPr>
              <a:t>AH</a:t>
            </a:r>
            <a:r>
              <a:rPr lang="zh-CN" altLang="en-US" sz="2400">
                <a:solidFill>
                  <a:srgbClr val="000000"/>
                </a:solidFill>
                <a:latin typeface="华文中宋" panose="02010600040101010101" pitchFamily="2" charset="-122"/>
                <a:ea typeface="华文中宋" panose="02010600040101010101" pitchFamily="2" charset="-122"/>
              </a:rPr>
              <a:t>）</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）可用于将一位</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进制数转换成</a:t>
            </a:r>
            <a:r>
              <a:rPr lang="zh-CN" altLang="en-US" sz="2400">
                <a:solidFill>
                  <a:schemeClr val="hlink"/>
                </a:solidFill>
                <a:latin typeface="华文中宋" panose="02010600040101010101" pitchFamily="2" charset="-122"/>
                <a:ea typeface="华文中宋" panose="02010600040101010101" pitchFamily="2" charset="-122"/>
              </a:rPr>
              <a:t>非压缩的</a:t>
            </a:r>
            <a:r>
              <a:rPr lang="en-US" altLang="zh-CN" sz="2400">
                <a:solidFill>
                  <a:schemeClr val="hlink"/>
                </a:solidFill>
                <a:latin typeface="华文中宋" panose="02010600040101010101" pitchFamily="2" charset="-122"/>
                <a:ea typeface="华文中宋" panose="02010600040101010101" pitchFamily="2" charset="-122"/>
              </a:rPr>
              <a:t>BCD</a:t>
            </a:r>
            <a:r>
              <a:rPr lang="zh-CN" altLang="en-US" sz="2400">
                <a:solidFill>
                  <a:schemeClr val="hlink"/>
                </a:solidFill>
                <a:latin typeface="华文中宋" panose="02010600040101010101" pitchFamily="2" charset="-122"/>
                <a:ea typeface="华文中宋" panose="02010600040101010101" pitchFamily="2" charset="-122"/>
              </a:rPr>
              <a:t>码</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日期占位符 1">
            <a:extLst>
              <a:ext uri="{FF2B5EF4-FFF2-40B4-BE49-F238E27FC236}">
                <a16:creationId xmlns:a16="http://schemas.microsoft.com/office/drawing/2014/main" id="{C45AFECD-49BF-264C-B861-6209F535846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E6EB546-7128-054F-8CB6-065678AE4880}" type="datetime12">
              <a:rPr kumimoji="0" lang="zh-CN" altLang="en-US" sz="1400" smtClean="0"/>
              <a:pPr>
                <a:spcBef>
                  <a:spcPct val="0"/>
                </a:spcBef>
                <a:buClrTx/>
                <a:buSzTx/>
                <a:buFontTx/>
                <a:buNone/>
              </a:pPr>
              <a:t>下午8时26分</a:t>
            </a:fld>
            <a:endParaRPr kumimoji="0" lang="en-US" altLang="zh-CN" sz="1400"/>
          </a:p>
        </p:txBody>
      </p:sp>
      <p:graphicFrame>
        <p:nvGraphicFramePr>
          <p:cNvPr id="33794" name="Object 2">
            <a:extLst>
              <a:ext uri="{FF2B5EF4-FFF2-40B4-BE49-F238E27FC236}">
                <a16:creationId xmlns:a16="http://schemas.microsoft.com/office/drawing/2014/main" id="{E6DD5998-5CC1-C345-B9A6-CC0EC8D77485}"/>
              </a:ext>
            </a:extLst>
          </p:cNvPr>
          <p:cNvGraphicFramePr>
            <a:graphicFrameLocks noChangeAspect="1"/>
          </p:cNvGraphicFramePr>
          <p:nvPr/>
        </p:nvGraphicFramePr>
        <p:xfrm>
          <a:off x="250825" y="2628900"/>
          <a:ext cx="8675688" cy="3752850"/>
        </p:xfrm>
        <a:graphic>
          <a:graphicData uri="http://schemas.openxmlformats.org/presentationml/2006/ole">
            <mc:AlternateContent xmlns:mc="http://schemas.openxmlformats.org/markup-compatibility/2006">
              <mc:Choice xmlns:v="urn:schemas-microsoft-com:vml" Requires="v">
                <p:oleObj spid="_x0000_s33824" name="Visio" r:id="rId4" imgW="1809750" imgH="806450" progId="Visio.Drawing.11">
                  <p:embed/>
                </p:oleObj>
              </mc:Choice>
              <mc:Fallback>
                <p:oleObj name="Visio" r:id="rId4" imgW="1809750" imgH="80645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0825" y="2628900"/>
                        <a:ext cx="8675688" cy="3752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3795" name="Text Box 3">
            <a:extLst>
              <a:ext uri="{FF2B5EF4-FFF2-40B4-BE49-F238E27FC236}">
                <a16:creationId xmlns:a16="http://schemas.microsoft.com/office/drawing/2014/main" id="{02BB408B-5035-B547-A19F-D10D82166E86}"/>
              </a:ext>
            </a:extLst>
          </p:cNvPr>
          <p:cNvSpPr txBox="1">
            <a:spLocks noChangeArrowheads="1"/>
          </p:cNvSpPr>
          <p:nvPr/>
        </p:nvSpPr>
        <p:spPr bwMode="auto">
          <a:xfrm>
            <a:off x="250825" y="908050"/>
            <a:ext cx="8569325" cy="150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0"/>
              </a:spcBef>
              <a:buClrTx/>
              <a:buSzTx/>
              <a:buFontTx/>
              <a:buNone/>
            </a:pPr>
            <a:r>
              <a:rPr lang="zh-CN" altLang="en-US" sz="2800">
                <a:solidFill>
                  <a:schemeClr val="hlink"/>
                </a:solidFill>
                <a:latin typeface="华文中宋" panose="02010600040101010101" pitchFamily="2" charset="-122"/>
                <a:ea typeface="华文中宋" panose="02010600040101010101" pitchFamily="2" charset="-122"/>
              </a:rPr>
              <a:t>标志寄存器：</a:t>
            </a:r>
            <a:r>
              <a:rPr lang="zh-CN" altLang="en-US" sz="2800">
                <a:latin typeface="华文中宋" panose="02010600040101010101" pitchFamily="2" charset="-122"/>
                <a:ea typeface="华文中宋" panose="02010600040101010101" pitchFamily="2" charset="-122"/>
              </a:rPr>
              <a:t>也称程序状态字</a:t>
            </a:r>
            <a:r>
              <a:rPr lang="en-US" altLang="zh-CN" sz="2800">
                <a:latin typeface="华文中宋" panose="02010600040101010101" pitchFamily="2" charset="-122"/>
                <a:ea typeface="华文中宋" panose="02010600040101010101" pitchFamily="2" charset="-122"/>
              </a:rPr>
              <a:t>(PSW)</a:t>
            </a:r>
            <a:r>
              <a:rPr lang="zh-CN" altLang="en-US" sz="2800">
                <a:latin typeface="华文中宋" panose="02010600040101010101" pitchFamily="2" charset="-122"/>
                <a:ea typeface="华文中宋" panose="02010600040101010101" pitchFamily="2" charset="-122"/>
              </a:rPr>
              <a:t>，是一个</a:t>
            </a:r>
            <a:r>
              <a:rPr lang="en-US" altLang="zh-CN" sz="2800">
                <a:latin typeface="华文中宋" panose="02010600040101010101" pitchFamily="2" charset="-122"/>
                <a:ea typeface="华文中宋" panose="02010600040101010101" pitchFamily="2" charset="-122"/>
              </a:rPr>
              <a:t>16</a:t>
            </a:r>
            <a:r>
              <a:rPr lang="zh-CN" altLang="en-US" sz="2800">
                <a:latin typeface="华文中宋" panose="02010600040101010101" pitchFamily="2" charset="-122"/>
                <a:ea typeface="华文中宋" panose="02010600040101010101" pitchFamily="2" charset="-122"/>
              </a:rPr>
              <a:t>位寄存器，但只使用了其中的</a:t>
            </a:r>
            <a:r>
              <a:rPr lang="en-US" altLang="zh-CN" sz="2800">
                <a:latin typeface="华文中宋" panose="02010600040101010101" pitchFamily="2" charset="-122"/>
                <a:ea typeface="华文中宋" panose="02010600040101010101" pitchFamily="2" charset="-122"/>
              </a:rPr>
              <a:t>9</a:t>
            </a:r>
            <a:r>
              <a:rPr lang="zh-CN" altLang="en-US" sz="2800">
                <a:latin typeface="华文中宋" panose="02010600040101010101" pitchFamily="2" charset="-122"/>
                <a:ea typeface="华文中宋" panose="02010600040101010101" pitchFamily="2" charset="-122"/>
              </a:rPr>
              <a:t>位，包括</a:t>
            </a:r>
            <a:r>
              <a:rPr lang="en-US" altLang="zh-CN" sz="2800">
                <a:latin typeface="华文中宋" panose="02010600040101010101" pitchFamily="2" charset="-122"/>
                <a:ea typeface="华文中宋" panose="02010600040101010101" pitchFamily="2" charset="-122"/>
              </a:rPr>
              <a:t>6</a:t>
            </a:r>
            <a:r>
              <a:rPr lang="zh-CN" altLang="en-US" sz="2800">
                <a:latin typeface="华文中宋" panose="02010600040101010101" pitchFamily="2" charset="-122"/>
                <a:ea typeface="华文中宋" panose="02010600040101010101" pitchFamily="2" charset="-122"/>
              </a:rPr>
              <a:t>个状态标志位和</a:t>
            </a:r>
            <a:r>
              <a:rPr lang="en-US" altLang="zh-CN" sz="2800">
                <a:latin typeface="华文中宋" panose="02010600040101010101" pitchFamily="2" charset="-122"/>
                <a:ea typeface="华文中宋" panose="02010600040101010101" pitchFamily="2" charset="-122"/>
              </a:rPr>
              <a:t>3</a:t>
            </a:r>
            <a:r>
              <a:rPr lang="zh-CN" altLang="en-US" sz="2800">
                <a:latin typeface="华文中宋" panose="02010600040101010101" pitchFamily="2" charset="-122"/>
                <a:ea typeface="华文中宋" panose="02010600040101010101" pitchFamily="2" charset="-122"/>
              </a:rPr>
              <a:t>个控制标志位。</a:t>
            </a:r>
            <a:endParaRPr lang="zh-CN" altLang="en-US" sz="2800" b="0">
              <a:latin typeface="华文中宋" panose="02010600040101010101" pitchFamily="2" charset="-122"/>
              <a:ea typeface="华文中宋" panose="02010600040101010101" pitchFamily="2" charset="-122"/>
            </a:endParaRPr>
          </a:p>
        </p:txBody>
      </p:sp>
      <p:sp>
        <p:nvSpPr>
          <p:cNvPr id="33796" name="Text Box 4">
            <a:extLst>
              <a:ext uri="{FF2B5EF4-FFF2-40B4-BE49-F238E27FC236}">
                <a16:creationId xmlns:a16="http://schemas.microsoft.com/office/drawing/2014/main" id="{63547A9C-FA7F-D745-BB81-515898B66C03}"/>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33797" name="幻灯片编号占位符 3">
            <a:extLst>
              <a:ext uri="{FF2B5EF4-FFF2-40B4-BE49-F238E27FC236}">
                <a16:creationId xmlns:a16="http://schemas.microsoft.com/office/drawing/2014/main" id="{BA1A6E8B-5967-A844-A9BF-871261B016A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5826F31-4735-4844-A296-7479A7F11C1A}" type="slidenum">
              <a:rPr kumimoji="0" lang="en-US" altLang="zh-CN" sz="1400" smtClean="0"/>
              <a:pPr>
                <a:spcBef>
                  <a:spcPct val="0"/>
                </a:spcBef>
                <a:buClrTx/>
                <a:buSzTx/>
                <a:buFontTx/>
                <a:buNone/>
              </a:pPr>
              <a:t>12</a:t>
            </a:fld>
            <a:r>
              <a:rPr kumimoji="0" lang="en-US" altLang="zh-CN" sz="1400"/>
              <a:t>/201</a:t>
            </a: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7" name="日期占位符 3">
            <a:extLst>
              <a:ext uri="{FF2B5EF4-FFF2-40B4-BE49-F238E27FC236}">
                <a16:creationId xmlns:a16="http://schemas.microsoft.com/office/drawing/2014/main" id="{25C77463-49A8-4A4D-96B3-19E7858AC6F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3F60816-9F50-9E41-BD1E-E432D8C8B08B}" type="datetime12">
              <a:rPr kumimoji="0" lang="zh-CN" altLang="en-US" sz="1400" smtClean="0"/>
              <a:pPr>
                <a:spcBef>
                  <a:spcPct val="0"/>
                </a:spcBef>
                <a:buClrTx/>
                <a:buSzTx/>
                <a:buFontTx/>
                <a:buNone/>
              </a:pPr>
              <a:t>下午8时26分</a:t>
            </a:fld>
            <a:endParaRPr kumimoji="0" lang="en-US" altLang="zh-CN" sz="1400"/>
          </a:p>
        </p:txBody>
      </p:sp>
      <p:sp>
        <p:nvSpPr>
          <p:cNvPr id="254978" name="Text Box 2">
            <a:extLst>
              <a:ext uri="{FF2B5EF4-FFF2-40B4-BE49-F238E27FC236}">
                <a16:creationId xmlns:a16="http://schemas.microsoft.com/office/drawing/2014/main" id="{0B2D4E55-8A2C-C944-81E4-7EA01EA55E8D}"/>
              </a:ext>
            </a:extLst>
          </p:cNvPr>
          <p:cNvSpPr txBox="1">
            <a:spLocks noChangeArrowheads="1"/>
          </p:cNvSpPr>
          <p:nvPr/>
        </p:nvSpPr>
        <p:spPr bwMode="auto">
          <a:xfrm>
            <a:off x="144463" y="1465263"/>
            <a:ext cx="8748712" cy="520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MUL/IMUL	SRC</a:t>
            </a:r>
            <a:r>
              <a:rPr lang="zh-CN" altLang="en-US" sz="2400">
                <a:latin typeface="华文中宋" panose="02010600040101010101" pitchFamily="2" charset="-122"/>
                <a:ea typeface="华文中宋" panose="02010600040101010101" pitchFamily="2" charset="-122"/>
              </a:rPr>
              <a:t>（字</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(AX)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a:t>
            </a:r>
            <a:r>
              <a:rPr lang="en-US" altLang="zh-CN" sz="2400">
                <a:latin typeface="华文中宋" panose="02010600040101010101" pitchFamily="2" charset="-122"/>
                <a:ea typeface="华文中宋" panose="02010600040101010101" pitchFamily="2" charset="-122"/>
                <a:sym typeface="Wingdings" pitchFamily="2" charset="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a:t>
            </a:r>
            <a:r>
              <a:rPr lang="en-US" altLang="zh-CN" sz="2400">
                <a:latin typeface="华文中宋" panose="02010600040101010101" pitchFamily="2" charset="-122"/>
                <a:ea typeface="华文中宋" panose="02010600040101010101" pitchFamily="2" charset="-122"/>
              </a:rPr>
              <a:t>SRC</a:t>
            </a:r>
            <a:r>
              <a:rPr lang="zh-CN" altLang="en-US" sz="2400">
                <a:latin typeface="华文中宋" panose="02010600040101010101" pitchFamily="2" charset="-122"/>
                <a:ea typeface="华文中宋" panose="02010600040101010101" pitchFamily="2" charset="-122"/>
              </a:rPr>
              <a:t>可以是通用寄存器，存储器操作数（不能立	           即数）；另一乘数是累加器。</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AL,0B4H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BL,11H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MUL	BL	;AX=0BF4H,CF=OF=1</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如果换成  </a:t>
            </a:r>
            <a:r>
              <a:rPr lang="en-US" altLang="zh-CN" sz="2400">
                <a:latin typeface="华文中宋" panose="02010600040101010101" pitchFamily="2" charset="-122"/>
                <a:ea typeface="华文中宋" panose="02010600040101010101" pitchFamily="2" charset="-122"/>
              </a:rPr>
              <a:t>IMUL	BL	;AX=FAF4H,CF=OF=1</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）影响</a:t>
            </a:r>
            <a:r>
              <a:rPr lang="en-US" altLang="zh-CN" sz="2400">
                <a:latin typeface="华文中宋" panose="02010600040101010101" pitchFamily="2" charset="-122"/>
                <a:ea typeface="华文中宋" panose="02010600040101010101" pitchFamily="2" charset="-122"/>
              </a:rPr>
              <a:t>CF</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OF</a:t>
            </a:r>
            <a:r>
              <a:rPr lang="zh-CN" altLang="en-US" sz="2400">
                <a:latin typeface="华文中宋" panose="02010600040101010101" pitchFamily="2" charset="-122"/>
                <a:ea typeface="华文中宋" panose="02010600040101010101" pitchFamily="2" charset="-122"/>
              </a:rPr>
              <a:t>，其它未定义</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MUL</a:t>
            </a:r>
            <a:r>
              <a:rPr lang="zh-CN" altLang="en-US" sz="2400">
                <a:latin typeface="华文中宋" panose="02010600040101010101" pitchFamily="2" charset="-122"/>
                <a:ea typeface="华文中宋" panose="02010600040101010101" pitchFamily="2" charset="-122"/>
              </a:rPr>
              <a:t>结果的高半！</a:t>
            </a:r>
            <a:r>
              <a:rPr lang="en-US" altLang="zh-CN" sz="2400">
                <a:latin typeface="华文中宋" panose="02010600040101010101" pitchFamily="2" charset="-122"/>
                <a:ea typeface="华文中宋" panose="02010600040101010101" pitchFamily="2" charset="-122"/>
              </a:rPr>
              <a:t>=0</a:t>
            </a:r>
            <a:r>
              <a:rPr lang="zh-CN" altLang="en-US" sz="2400">
                <a:latin typeface="华文中宋" panose="02010600040101010101" pitchFamily="2" charset="-122"/>
                <a:ea typeface="华文中宋" panose="02010600040101010101" pitchFamily="2" charset="-122"/>
              </a:rPr>
              <a:t>，则</a:t>
            </a:r>
            <a:r>
              <a:rPr lang="en-US" altLang="zh-CN" sz="2400">
                <a:latin typeface="华文中宋" panose="02010600040101010101" pitchFamily="2" charset="-122"/>
                <a:ea typeface="华文中宋" panose="02010600040101010101" pitchFamily="2" charset="-122"/>
              </a:rPr>
              <a:t>CF=OF=1</a:t>
            </a:r>
            <a:r>
              <a:rPr lang="zh-CN" altLang="en-US" sz="2400">
                <a:latin typeface="华文中宋" panose="02010600040101010101" pitchFamily="2" charset="-122"/>
                <a:ea typeface="华文中宋" panose="02010600040101010101" pitchFamily="2" charset="-122"/>
              </a:rPr>
              <a:t>，可判断结果的范围</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IMUL</a:t>
            </a:r>
            <a:r>
              <a:rPr lang="zh-CN" altLang="en-US" sz="2400">
                <a:latin typeface="华文中宋" panose="02010600040101010101" pitchFamily="2" charset="-122"/>
                <a:ea typeface="华文中宋" panose="02010600040101010101" pitchFamily="2" charset="-122"/>
              </a:rPr>
              <a:t>结果的高半是符号扩展（全</a:t>
            </a:r>
            <a:r>
              <a:rPr lang="en-US" altLang="zh-CN" sz="2400">
                <a:latin typeface="华文中宋" panose="02010600040101010101" pitchFamily="2" charset="-122"/>
                <a:ea typeface="华文中宋" panose="02010600040101010101" pitchFamily="2" charset="-122"/>
              </a:rPr>
              <a:t>0</a:t>
            </a:r>
            <a:r>
              <a:rPr lang="zh-CN" altLang="en-US" sz="2400">
                <a:latin typeface="华文中宋" panose="02010600040101010101" pitchFamily="2" charset="-122"/>
                <a:ea typeface="华文中宋" panose="02010600040101010101" pitchFamily="2" charset="-122"/>
              </a:rPr>
              <a:t>或</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），则</a:t>
            </a:r>
            <a:r>
              <a:rPr lang="en-US" altLang="zh-CN" sz="2400">
                <a:latin typeface="华文中宋" panose="02010600040101010101" pitchFamily="2" charset="-122"/>
                <a:ea typeface="华文中宋" panose="02010600040101010101" pitchFamily="2" charset="-122"/>
              </a:rPr>
              <a:t>CF=OF=0</a:t>
            </a:r>
            <a:r>
              <a:rPr lang="zh-CN" altLang="en-US" sz="240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）注意：如果用存储器操作数必须指明类型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例：</a:t>
            </a:r>
            <a:r>
              <a:rPr lang="en-US" altLang="zh-CN" sz="2400">
                <a:latin typeface="华文中宋" panose="02010600040101010101" pitchFamily="2" charset="-122"/>
                <a:ea typeface="华文中宋" panose="02010600040101010101" pitchFamily="2" charset="-122"/>
              </a:rPr>
              <a:t>MUL	BYTE PTR[DI]</a:t>
            </a:r>
          </a:p>
        </p:txBody>
      </p:sp>
      <p:sp>
        <p:nvSpPr>
          <p:cNvPr id="254979" name="Rectangle 3">
            <a:extLst>
              <a:ext uri="{FF2B5EF4-FFF2-40B4-BE49-F238E27FC236}">
                <a16:creationId xmlns:a16="http://schemas.microsoft.com/office/drawing/2014/main" id="{DFB1218F-0E22-5943-B1D3-86E10E728150}"/>
              </a:ext>
            </a:extLst>
          </p:cNvPr>
          <p:cNvSpPr>
            <a:spLocks noGrp="1" noChangeArrowheads="1"/>
          </p:cNvSpPr>
          <p:nvPr>
            <p:ph type="title"/>
          </p:nvPr>
        </p:nvSpPr>
        <p:spPr>
          <a:xfrm>
            <a:off x="250825" y="893763"/>
            <a:ext cx="7850188" cy="519112"/>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10</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MUL</a:t>
            </a:r>
            <a:r>
              <a:rPr kumimoji="0" lang="zh-CN" altLang="en-US" sz="2800" b="1">
                <a:solidFill>
                  <a:schemeClr val="folHlink"/>
                </a:solidFill>
                <a:latin typeface="华文中宋" panose="02010600040101010101" pitchFamily="2" charset="-122"/>
                <a:ea typeface="华文中宋" panose="02010600040101010101" pitchFamily="2" charset="-122"/>
              </a:rPr>
              <a:t>（无符号乘）和</a:t>
            </a:r>
            <a:r>
              <a:rPr kumimoji="0" lang="en-US" altLang="zh-CN" sz="2800" b="1">
                <a:solidFill>
                  <a:schemeClr val="folHlink"/>
                </a:solidFill>
                <a:latin typeface="华文中宋" panose="02010600040101010101" pitchFamily="2" charset="-122"/>
                <a:ea typeface="华文中宋" panose="02010600040101010101" pitchFamily="2" charset="-122"/>
              </a:rPr>
              <a:t>IMUL</a:t>
            </a:r>
            <a:r>
              <a:rPr kumimoji="0" lang="zh-CN" altLang="en-US" sz="2800" b="1">
                <a:solidFill>
                  <a:schemeClr val="folHlink"/>
                </a:solidFill>
                <a:latin typeface="华文中宋" panose="02010600040101010101" pitchFamily="2" charset="-122"/>
                <a:ea typeface="华文中宋" panose="02010600040101010101" pitchFamily="2" charset="-122"/>
              </a:rPr>
              <a:t>（有符号乘）</a:t>
            </a:r>
          </a:p>
        </p:txBody>
      </p:sp>
      <p:sp>
        <p:nvSpPr>
          <p:cNvPr id="254980" name="Text Box 4">
            <a:extLst>
              <a:ext uri="{FF2B5EF4-FFF2-40B4-BE49-F238E27FC236}">
                <a16:creationId xmlns:a16="http://schemas.microsoft.com/office/drawing/2014/main" id="{1F8B2C29-348C-6B4A-AB3E-A88862D3B4FD}"/>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54981" name="幻灯片编号占位符 2">
            <a:extLst>
              <a:ext uri="{FF2B5EF4-FFF2-40B4-BE49-F238E27FC236}">
                <a16:creationId xmlns:a16="http://schemas.microsoft.com/office/drawing/2014/main" id="{31C78488-AB2C-214E-852D-8B3AC7FB2B0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619649E-C81E-3D46-92AC-20959BA27E1B}" type="slidenum">
              <a:rPr kumimoji="0" lang="en-US" altLang="zh-CN" sz="1400" smtClean="0"/>
              <a:pPr>
                <a:spcBef>
                  <a:spcPct val="0"/>
                </a:spcBef>
                <a:buClrTx/>
                <a:buSzTx/>
                <a:buFontTx/>
                <a:buNone/>
              </a:pPr>
              <a:t>120</a:t>
            </a:fld>
            <a:r>
              <a:rPr kumimoji="0" lang="en-US" altLang="zh-CN" sz="1400"/>
              <a:t>/201</a:t>
            </a: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5" name="日期占位符 3">
            <a:extLst>
              <a:ext uri="{FF2B5EF4-FFF2-40B4-BE49-F238E27FC236}">
                <a16:creationId xmlns:a16="http://schemas.microsoft.com/office/drawing/2014/main" id="{4918C2A7-49B5-4242-A13F-5B4393B4999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B7F6283-FC0F-1E48-9F86-BAEC89B375B8}" type="datetime12">
              <a:rPr kumimoji="0" lang="zh-CN" altLang="en-US" sz="1400" smtClean="0"/>
              <a:pPr>
                <a:spcBef>
                  <a:spcPct val="0"/>
                </a:spcBef>
                <a:buClrTx/>
                <a:buSzTx/>
                <a:buFontTx/>
                <a:buNone/>
              </a:pPr>
              <a:t>下午8时26分</a:t>
            </a:fld>
            <a:endParaRPr kumimoji="0" lang="en-US" altLang="zh-CN" sz="1400"/>
          </a:p>
        </p:txBody>
      </p:sp>
      <p:sp>
        <p:nvSpPr>
          <p:cNvPr id="257026" name="Rectangle 2">
            <a:extLst>
              <a:ext uri="{FF2B5EF4-FFF2-40B4-BE49-F238E27FC236}">
                <a16:creationId xmlns:a16="http://schemas.microsoft.com/office/drawing/2014/main" id="{3E5FD16C-9914-194D-8F37-5889D98B3A97}"/>
              </a:ext>
            </a:extLst>
          </p:cNvPr>
          <p:cNvSpPr>
            <a:spLocks noGrp="1" noChangeArrowheads="1"/>
          </p:cNvSpPr>
          <p:nvPr>
            <p:ph type="title"/>
          </p:nvPr>
        </p:nvSpPr>
        <p:spPr>
          <a:xfrm>
            <a:off x="179388" y="893763"/>
            <a:ext cx="7416800" cy="519112"/>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11</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DIV</a:t>
            </a:r>
            <a:r>
              <a:rPr kumimoji="0" lang="zh-CN" altLang="en-US" sz="2800" b="1">
                <a:solidFill>
                  <a:schemeClr val="folHlink"/>
                </a:solidFill>
                <a:latin typeface="华文中宋" panose="02010600040101010101" pitchFamily="2" charset="-122"/>
                <a:ea typeface="华文中宋" panose="02010600040101010101" pitchFamily="2" charset="-122"/>
              </a:rPr>
              <a:t>（无符号除）和</a:t>
            </a:r>
            <a:r>
              <a:rPr kumimoji="0" lang="en-US" altLang="zh-CN" sz="2800" b="1">
                <a:solidFill>
                  <a:schemeClr val="folHlink"/>
                </a:solidFill>
                <a:latin typeface="华文中宋" panose="02010600040101010101" pitchFamily="2" charset="-122"/>
                <a:ea typeface="华文中宋" panose="02010600040101010101" pitchFamily="2" charset="-122"/>
              </a:rPr>
              <a:t>IDIV</a:t>
            </a:r>
            <a:r>
              <a:rPr kumimoji="0" lang="zh-CN" altLang="en-US" sz="2800" b="1">
                <a:solidFill>
                  <a:schemeClr val="folHlink"/>
                </a:solidFill>
                <a:latin typeface="华文中宋" panose="02010600040101010101" pitchFamily="2" charset="-122"/>
                <a:ea typeface="华文中宋" panose="02010600040101010101" pitchFamily="2" charset="-122"/>
              </a:rPr>
              <a:t>（有符号除）</a:t>
            </a:r>
          </a:p>
        </p:txBody>
      </p:sp>
      <p:sp>
        <p:nvSpPr>
          <p:cNvPr id="257027" name="Text Box 3">
            <a:extLst>
              <a:ext uri="{FF2B5EF4-FFF2-40B4-BE49-F238E27FC236}">
                <a16:creationId xmlns:a16="http://schemas.microsoft.com/office/drawing/2014/main" id="{1F1C2F48-222C-6642-9BF8-352E94C855EA}"/>
              </a:ext>
            </a:extLst>
          </p:cNvPr>
          <p:cNvSpPr txBox="1">
            <a:spLocks noChangeArrowheads="1"/>
          </p:cNvSpPr>
          <p:nvPr/>
        </p:nvSpPr>
        <p:spPr bwMode="auto">
          <a:xfrm>
            <a:off x="179388" y="1412875"/>
            <a:ext cx="8713787" cy="520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52425" indent="-352425">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DIV/IDIV	SRC</a:t>
            </a:r>
            <a:r>
              <a:rPr lang="zh-CN" altLang="en-US" sz="2400">
                <a:latin typeface="华文中宋" panose="02010600040101010101" pitchFamily="2" charset="-122"/>
                <a:ea typeface="华文中宋" panose="02010600040101010101" pitchFamily="2" charset="-122"/>
              </a:rPr>
              <a:t>（字</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a:t>
            </a:r>
            <a:r>
              <a:rPr lang="en-US" altLang="zh-CN" sz="2400">
                <a:latin typeface="华文中宋" panose="02010600040101010101" pitchFamily="2" charset="-122"/>
                <a:ea typeface="华文中宋" panose="02010600040101010101" pitchFamily="2" charset="-122"/>
                <a:sym typeface="Wingdings" pitchFamily="2" charset="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AH</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a:t>
            </a:r>
            <a:r>
              <a:rPr lang="en-US" altLang="zh-CN" sz="2400">
                <a:latin typeface="华文中宋" panose="02010600040101010101" pitchFamily="2" charset="-122"/>
                <a:ea typeface="华文中宋" panose="02010600040101010101" pitchFamily="2" charset="-122"/>
                <a:sym typeface="Wingdings" pitchFamily="2" charset="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AL/AX</a:t>
            </a:r>
            <a:r>
              <a:rPr lang="zh-CN" altLang="en-US" sz="2400">
                <a:latin typeface="华文中宋" panose="02010600040101010101" pitchFamily="2" charset="-122"/>
                <a:ea typeface="华文中宋" panose="02010600040101010101" pitchFamily="2" charset="-122"/>
              </a:rPr>
              <a:t>为商，</a:t>
            </a:r>
            <a:r>
              <a:rPr lang="en-US" altLang="zh-CN" sz="2400">
                <a:latin typeface="华文中宋" panose="02010600040101010101" pitchFamily="2" charset="-122"/>
                <a:ea typeface="华文中宋" panose="02010600040101010101" pitchFamily="2" charset="-122"/>
              </a:rPr>
              <a:t>AH/DX</a:t>
            </a:r>
            <a:r>
              <a:rPr lang="zh-CN" altLang="en-US" sz="2400">
                <a:latin typeface="华文中宋" panose="02010600040101010101" pitchFamily="2" charset="-122"/>
                <a:ea typeface="华文中宋" panose="02010600040101010101" pitchFamily="2" charset="-122"/>
              </a:rPr>
              <a:t>为余数</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IDIV</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个均有符号，余数与被除数符号相同。</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 </a:t>
            </a:r>
            <a:r>
              <a:rPr lang="en-US" altLang="zh-CN" sz="2400">
                <a:latin typeface="华文中宋" panose="02010600040101010101" pitchFamily="2" charset="-122"/>
                <a:ea typeface="华文中宋" panose="02010600040101010101" pitchFamily="2" charset="-122"/>
              </a:rPr>
              <a:t>SRC</a:t>
            </a:r>
            <a:r>
              <a:rPr lang="zh-CN" altLang="en-US" sz="2400">
                <a:latin typeface="华文中宋" panose="02010600040101010101" pitchFamily="2" charset="-122"/>
                <a:ea typeface="华文中宋" panose="02010600040101010101" pitchFamily="2" charset="-122"/>
              </a:rPr>
              <a:t>可以是通用寄存器，存储器操作数；被除数缺省为</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DX,1234H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AX,5678H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BX,3456H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DIV	BX		;AX=590BH,DX=30C6H</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）标志位未定义</a:t>
            </a:r>
          </a:p>
          <a:p>
            <a:pPr algn="just"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）注意：商超过寄存器表示的范围或除以</a:t>
            </a:r>
            <a:r>
              <a:rPr lang="en-US" altLang="zh-CN" sz="2400">
                <a:latin typeface="华文中宋" panose="02010600040101010101" pitchFamily="2" charset="-122"/>
                <a:ea typeface="华文中宋" panose="02010600040101010101" pitchFamily="2" charset="-122"/>
              </a:rPr>
              <a:t>0</a:t>
            </a:r>
            <a:r>
              <a:rPr lang="zh-CN" altLang="en-US" sz="2400">
                <a:latin typeface="华文中宋" panose="02010600040101010101" pitchFamily="2" charset="-122"/>
                <a:ea typeface="华文中宋" panose="02010600040101010101" pitchFamily="2" charset="-122"/>
              </a:rPr>
              <a:t>，则溢出，                      自动执行</a:t>
            </a:r>
            <a:r>
              <a:rPr lang="en-US" altLang="zh-CN" sz="2400">
                <a:latin typeface="华文中宋" panose="02010600040101010101" pitchFamily="2" charset="-122"/>
                <a:ea typeface="华文中宋" panose="02010600040101010101" pitchFamily="2" charset="-122"/>
              </a:rPr>
              <a:t>0#</a:t>
            </a:r>
            <a:r>
              <a:rPr lang="zh-CN" altLang="en-US" sz="2400">
                <a:latin typeface="华文中宋" panose="02010600040101010101" pitchFamily="2" charset="-122"/>
                <a:ea typeface="华文中宋" panose="02010600040101010101" pitchFamily="2" charset="-122"/>
              </a:rPr>
              <a:t>中断，显示：</a:t>
            </a:r>
            <a:r>
              <a:rPr lang="en-US" altLang="zh-CN" sz="2400">
                <a:latin typeface="华文中宋" panose="02010600040101010101" pitchFamily="2" charset="-122"/>
                <a:ea typeface="华文中宋" panose="02010600040101010101" pitchFamily="2" charset="-122"/>
              </a:rPr>
              <a:t>DIVIDED OVERFLOW</a:t>
            </a:r>
          </a:p>
        </p:txBody>
      </p:sp>
      <p:sp>
        <p:nvSpPr>
          <p:cNvPr id="257029" name="幻灯片编号占位符 2">
            <a:extLst>
              <a:ext uri="{FF2B5EF4-FFF2-40B4-BE49-F238E27FC236}">
                <a16:creationId xmlns:a16="http://schemas.microsoft.com/office/drawing/2014/main" id="{B5CD4AAB-4F67-F840-BF89-3A66042F830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9FAFF1F-6E43-9746-9DEA-5CBA1327DB06}" type="slidenum">
              <a:rPr kumimoji="0" lang="en-US" altLang="zh-CN" sz="1400" smtClean="0"/>
              <a:pPr>
                <a:spcBef>
                  <a:spcPct val="0"/>
                </a:spcBef>
                <a:buClrTx/>
                <a:buSzTx/>
                <a:buFontTx/>
                <a:buNone/>
              </a:pPr>
              <a:t>121</a:t>
            </a:fld>
            <a:r>
              <a:rPr kumimoji="0" lang="en-US" altLang="zh-CN" sz="1400"/>
              <a:t>/201</a:t>
            </a:r>
          </a:p>
        </p:txBody>
      </p:sp>
      <p:sp>
        <p:nvSpPr>
          <p:cNvPr id="7" name="Text Box 4">
            <a:extLst>
              <a:ext uri="{FF2B5EF4-FFF2-40B4-BE49-F238E27FC236}">
                <a16:creationId xmlns:a16="http://schemas.microsoft.com/office/drawing/2014/main" id="{6A0F9A43-7EB7-7C4E-9B6D-826A286EA062}"/>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3" name="日期占位符 3">
            <a:extLst>
              <a:ext uri="{FF2B5EF4-FFF2-40B4-BE49-F238E27FC236}">
                <a16:creationId xmlns:a16="http://schemas.microsoft.com/office/drawing/2014/main" id="{C3DED7BB-295F-9648-B9D0-E3248F2736C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620DAF0-82A5-5640-9942-49E069D00473}" type="datetime12">
              <a:rPr kumimoji="0" lang="zh-CN" altLang="en-US" sz="1400" smtClean="0"/>
              <a:pPr>
                <a:spcBef>
                  <a:spcPct val="0"/>
                </a:spcBef>
                <a:buClrTx/>
                <a:buSzTx/>
                <a:buFontTx/>
                <a:buNone/>
              </a:pPr>
              <a:t>下午8时26分</a:t>
            </a:fld>
            <a:endParaRPr kumimoji="0" lang="en-US" altLang="zh-CN" sz="1400"/>
          </a:p>
        </p:txBody>
      </p:sp>
      <p:sp>
        <p:nvSpPr>
          <p:cNvPr id="140292" name="Rectangle 2">
            <a:extLst>
              <a:ext uri="{FF2B5EF4-FFF2-40B4-BE49-F238E27FC236}">
                <a16:creationId xmlns:a16="http://schemas.microsoft.com/office/drawing/2014/main" id="{353AF281-9967-D04D-8FF4-61ECEB6B3E83}"/>
              </a:ext>
            </a:extLst>
          </p:cNvPr>
          <p:cNvSpPr>
            <a:spLocks noGrp="1" noChangeArrowheads="1"/>
          </p:cNvSpPr>
          <p:nvPr>
            <p:ph type="title"/>
          </p:nvPr>
        </p:nvSpPr>
        <p:spPr>
          <a:xfrm>
            <a:off x="611188" y="935038"/>
            <a:ext cx="7416800"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12</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CBW</a:t>
            </a:r>
            <a:r>
              <a:rPr kumimoji="0" lang="zh-CN" altLang="en-US" sz="2800" b="1">
                <a:solidFill>
                  <a:schemeClr val="folHlink"/>
                </a:solidFill>
                <a:latin typeface="华文中宋" charset="0"/>
                <a:ea typeface="华文中宋" charset="0"/>
                <a:cs typeface="华文中宋" charset="0"/>
              </a:rPr>
              <a:t>和</a:t>
            </a:r>
            <a:r>
              <a:rPr kumimoji="0" lang="en-US" altLang="zh-CN" sz="2800" b="1">
                <a:solidFill>
                  <a:schemeClr val="folHlink"/>
                </a:solidFill>
                <a:latin typeface="华文中宋" charset="0"/>
                <a:ea typeface="华文中宋" charset="0"/>
                <a:cs typeface="华文中宋" charset="0"/>
              </a:rPr>
              <a:t>CWD</a:t>
            </a:r>
            <a:r>
              <a:rPr kumimoji="0" lang="zh-CN" altLang="en-US" sz="2800" b="1">
                <a:solidFill>
                  <a:schemeClr val="folHlink"/>
                </a:solidFill>
                <a:latin typeface="华文中宋" charset="0"/>
                <a:ea typeface="华文中宋" charset="0"/>
                <a:cs typeface="华文中宋" charset="0"/>
              </a:rPr>
              <a:t>（字节</a:t>
            </a:r>
            <a:r>
              <a:rPr kumimoji="0" lang="en-US" altLang="zh-CN" sz="2800" b="1">
                <a:solidFill>
                  <a:schemeClr val="folHlink"/>
                </a:solidFill>
                <a:latin typeface="华文中宋" charset="0"/>
                <a:ea typeface="华文中宋" charset="0"/>
                <a:cs typeface="华文中宋" charset="0"/>
              </a:rPr>
              <a:t>/</a:t>
            </a:r>
            <a:r>
              <a:rPr kumimoji="0" lang="zh-CN" altLang="en-US" sz="2800" b="1">
                <a:solidFill>
                  <a:schemeClr val="folHlink"/>
                </a:solidFill>
                <a:latin typeface="华文中宋" charset="0"/>
                <a:ea typeface="华文中宋" charset="0"/>
                <a:cs typeface="华文中宋" charset="0"/>
              </a:rPr>
              <a:t>字扩展指令）</a:t>
            </a:r>
            <a:endParaRPr kumimoji="0" lang="en-US" altLang="zh-CN" sz="2800" b="1">
              <a:solidFill>
                <a:schemeClr val="folHlink"/>
              </a:solidFill>
              <a:latin typeface="华文中宋" charset="0"/>
              <a:ea typeface="华文中宋" charset="0"/>
              <a:cs typeface="华文中宋" charset="0"/>
            </a:endParaRPr>
          </a:p>
        </p:txBody>
      </p:sp>
      <p:sp>
        <p:nvSpPr>
          <p:cNvPr id="259075" name="Text Box 3">
            <a:extLst>
              <a:ext uri="{FF2B5EF4-FFF2-40B4-BE49-F238E27FC236}">
                <a16:creationId xmlns:a16="http://schemas.microsoft.com/office/drawing/2014/main" id="{88164A0C-FC90-DE44-B487-9DCB4274D23D}"/>
              </a:ext>
            </a:extLst>
          </p:cNvPr>
          <p:cNvSpPr txBox="1">
            <a:spLocks noChangeArrowheads="1"/>
          </p:cNvSpPr>
          <p:nvPr/>
        </p:nvSpPr>
        <p:spPr bwMode="auto">
          <a:xfrm>
            <a:off x="609600" y="1628775"/>
            <a:ext cx="8001000" cy="483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809625" indent="-809625">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CBW</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CWD</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r>
              <a:rPr lang="en-US" altLang="zh-CN" sz="2400">
                <a:latin typeface="华文中宋" panose="02010600040101010101" pitchFamily="2" charset="-122"/>
                <a:ea typeface="华文中宋" panose="02010600040101010101" pitchFamily="2" charset="-122"/>
              </a:rPr>
              <a:t>CBW</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AL	</a:t>
            </a:r>
            <a:r>
              <a:rPr lang="en-US" altLang="zh-CN" sz="2400">
                <a:latin typeface="华文中宋" panose="02010600040101010101" pitchFamily="2" charset="-122"/>
                <a:ea typeface="华文中宋" panose="02010600040101010101" pitchFamily="2" charset="-122"/>
                <a:sym typeface="Wingdings" pitchFamily="2" charset="2"/>
              </a:rPr>
              <a:t>    </a:t>
            </a:r>
            <a:r>
              <a:rPr lang="en-US" altLang="zh-CN" sz="2400">
                <a:latin typeface="华文中宋" panose="02010600040101010101" pitchFamily="2" charset="-122"/>
                <a:ea typeface="华文中宋" panose="02010600040101010101" pitchFamily="2" charset="-122"/>
              </a:rPr>
              <a:t> AX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符号扩展</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CWD</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AX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）操作数隐含为</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AL,4</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CBW		;AX=0004</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AL,84H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CBW		;AX=FF84H</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）不影响标志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）用途：有符号加法的溢出保护；有符号除法之前被除数的符号扩展或溢出保护</a:t>
            </a:r>
          </a:p>
        </p:txBody>
      </p:sp>
      <p:sp>
        <p:nvSpPr>
          <p:cNvPr id="259076" name="Line 4">
            <a:extLst>
              <a:ext uri="{FF2B5EF4-FFF2-40B4-BE49-F238E27FC236}">
                <a16:creationId xmlns:a16="http://schemas.microsoft.com/office/drawing/2014/main" id="{E24FF080-8818-6648-9B77-05EA15B8F980}"/>
              </a:ext>
            </a:extLst>
          </p:cNvPr>
          <p:cNvSpPr>
            <a:spLocks noChangeShapeType="1"/>
          </p:cNvSpPr>
          <p:nvPr/>
        </p:nvSpPr>
        <p:spPr bwMode="auto">
          <a:xfrm>
            <a:off x="4573588" y="2746375"/>
            <a:ext cx="110490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259077" name="Line 5">
            <a:extLst>
              <a:ext uri="{FF2B5EF4-FFF2-40B4-BE49-F238E27FC236}">
                <a16:creationId xmlns:a16="http://schemas.microsoft.com/office/drawing/2014/main" id="{B19A1767-FB64-2549-9BE7-B2C607478D4F}"/>
              </a:ext>
            </a:extLst>
          </p:cNvPr>
          <p:cNvSpPr>
            <a:spLocks noChangeShapeType="1"/>
          </p:cNvSpPr>
          <p:nvPr/>
        </p:nvSpPr>
        <p:spPr bwMode="auto">
          <a:xfrm>
            <a:off x="4656138" y="3432175"/>
            <a:ext cx="9461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spAutoFit/>
          </a:bodyPr>
          <a:lstStyle/>
          <a:p>
            <a:endParaRPr lang="zh-CN" altLang="en-US"/>
          </a:p>
        </p:txBody>
      </p:sp>
      <p:sp>
        <p:nvSpPr>
          <p:cNvPr id="259078" name="Text Box 6">
            <a:extLst>
              <a:ext uri="{FF2B5EF4-FFF2-40B4-BE49-F238E27FC236}">
                <a16:creationId xmlns:a16="http://schemas.microsoft.com/office/drawing/2014/main" id="{848298F6-6CD4-6E43-8479-BE12C19C8E8C}"/>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59079" name="幻灯片编号占位符 2">
            <a:extLst>
              <a:ext uri="{FF2B5EF4-FFF2-40B4-BE49-F238E27FC236}">
                <a16:creationId xmlns:a16="http://schemas.microsoft.com/office/drawing/2014/main" id="{832F1FA1-E8DD-A945-9BE0-B941DDDF308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FA6A765-9B2F-7B4E-B561-FEF9AF0B82FA}" type="slidenum">
              <a:rPr kumimoji="0" lang="en-US" altLang="zh-CN" sz="1400" smtClean="0"/>
              <a:pPr>
                <a:spcBef>
                  <a:spcPct val="0"/>
                </a:spcBef>
                <a:buClrTx/>
                <a:buSzTx/>
                <a:buFontTx/>
                <a:buNone/>
              </a:pPr>
              <a:t>122</a:t>
            </a:fld>
            <a:r>
              <a:rPr kumimoji="0" lang="en-US" altLang="zh-CN" sz="1400"/>
              <a:t>/201</a:t>
            </a: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1" name="日期占位符 3">
            <a:extLst>
              <a:ext uri="{FF2B5EF4-FFF2-40B4-BE49-F238E27FC236}">
                <a16:creationId xmlns:a16="http://schemas.microsoft.com/office/drawing/2014/main" id="{02DE90B4-F842-1E42-8B1B-B3D94920BF7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B21843D-ADB9-054E-A967-3042DD21C235}" type="datetime12">
              <a:rPr kumimoji="0" lang="zh-CN" altLang="en-US" sz="1400" smtClean="0"/>
              <a:pPr>
                <a:spcBef>
                  <a:spcPct val="0"/>
                </a:spcBef>
                <a:buClrTx/>
                <a:buSzTx/>
                <a:buFontTx/>
                <a:buNone/>
              </a:pPr>
              <a:t>下午8时26分</a:t>
            </a:fld>
            <a:endParaRPr kumimoji="0" lang="en-US" altLang="zh-CN" sz="1400"/>
          </a:p>
        </p:txBody>
      </p:sp>
      <p:sp>
        <p:nvSpPr>
          <p:cNvPr id="141316" name="Rectangle 2">
            <a:extLst>
              <a:ext uri="{FF2B5EF4-FFF2-40B4-BE49-F238E27FC236}">
                <a16:creationId xmlns:a16="http://schemas.microsoft.com/office/drawing/2014/main" id="{1B0F2BF7-0015-7D40-8E84-133AD664DDA8}"/>
              </a:ext>
            </a:extLst>
          </p:cNvPr>
          <p:cNvSpPr>
            <a:spLocks noGrp="1" noChangeArrowheads="1"/>
          </p:cNvSpPr>
          <p:nvPr>
            <p:ph type="title"/>
          </p:nvPr>
        </p:nvSpPr>
        <p:spPr>
          <a:xfrm>
            <a:off x="395288" y="850900"/>
            <a:ext cx="6840537" cy="519113"/>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13</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AAM</a:t>
            </a:r>
            <a:r>
              <a:rPr kumimoji="0" lang="zh-CN" altLang="en-US" sz="2800" b="1">
                <a:solidFill>
                  <a:schemeClr val="folHlink"/>
                </a:solidFill>
                <a:latin typeface="华文中宋" charset="0"/>
                <a:ea typeface="华文中宋" charset="0"/>
                <a:cs typeface="华文中宋" charset="0"/>
              </a:rPr>
              <a:t>（乘法的</a:t>
            </a:r>
            <a:r>
              <a:rPr kumimoji="0" lang="en-US" altLang="zh-CN" sz="2800" b="1">
                <a:solidFill>
                  <a:schemeClr val="folHlink"/>
                </a:solidFill>
                <a:latin typeface="华文中宋" charset="0"/>
                <a:ea typeface="华文中宋" charset="0"/>
                <a:cs typeface="华文中宋" charset="0"/>
              </a:rPr>
              <a:t>ASCII</a:t>
            </a:r>
            <a:r>
              <a:rPr kumimoji="0" lang="zh-CN" altLang="en-US" sz="2800" b="1">
                <a:solidFill>
                  <a:schemeClr val="folHlink"/>
                </a:solidFill>
                <a:latin typeface="华文中宋" charset="0"/>
                <a:ea typeface="华文中宋" charset="0"/>
                <a:cs typeface="华文中宋" charset="0"/>
              </a:rPr>
              <a:t>码调整）</a:t>
            </a:r>
          </a:p>
        </p:txBody>
      </p:sp>
      <p:sp>
        <p:nvSpPr>
          <p:cNvPr id="261123" name="Text Box 3">
            <a:extLst>
              <a:ext uri="{FF2B5EF4-FFF2-40B4-BE49-F238E27FC236}">
                <a16:creationId xmlns:a16="http://schemas.microsoft.com/office/drawing/2014/main" id="{CFB6676A-EF60-1D4F-ADC6-11A47DD2F60C}"/>
              </a:ext>
            </a:extLst>
          </p:cNvPr>
          <p:cNvSpPr txBox="1">
            <a:spLocks noChangeArrowheads="1"/>
          </p:cNvSpPr>
          <p:nvPr/>
        </p:nvSpPr>
        <p:spPr bwMode="auto">
          <a:xfrm>
            <a:off x="179388" y="1628775"/>
            <a:ext cx="8993187" cy="447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a:t>
            </a:r>
            <a:r>
              <a:rPr lang="en-US" altLang="zh-CN" sz="2400">
                <a:latin typeface="华文中宋" panose="02010600040101010101" pitchFamily="2" charset="-122"/>
                <a:ea typeface="华文中宋" panose="02010600040101010101" pitchFamily="2" charset="-122"/>
              </a:rPr>
              <a:t>AAM</a:t>
            </a:r>
          </a:p>
          <a:p>
            <a:pPr eaLnBrk="1" hangingPunct="1">
              <a:spcBef>
                <a:spcPct val="0"/>
              </a:spcBef>
              <a:buClrTx/>
              <a:buSzTx/>
              <a:buFontTx/>
              <a:buNone/>
            </a:pP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AL/10→AH</a:t>
            </a:r>
            <a:r>
              <a:rPr lang="zh-CN" altLang="en-US" sz="2400">
                <a:latin typeface="华文中宋" panose="02010600040101010101" pitchFamily="2" charset="-122"/>
                <a:ea typeface="华文中宋" panose="02010600040101010101" pitchFamily="2" charset="-122"/>
              </a:rPr>
              <a:t>（商）和</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（余数）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例：	</a:t>
            </a:r>
            <a:r>
              <a:rPr lang="en-US" altLang="zh-CN" sz="2400">
                <a:latin typeface="华文中宋" panose="02010600040101010101" pitchFamily="2" charset="-122"/>
                <a:ea typeface="华文中宋" panose="02010600040101010101" pitchFamily="2" charset="-122"/>
              </a:rPr>
              <a:t>MOV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6</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7</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MUL	AH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AX=02AH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AAM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AX=0402H</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）可单独用于将</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进制数转换成</a:t>
            </a:r>
            <a:r>
              <a:rPr lang="en-US" altLang="zh-CN" sz="2400">
                <a:latin typeface="华文中宋" panose="02010600040101010101" pitchFamily="2" charset="-122"/>
                <a:ea typeface="华文中宋" panose="02010600040101010101" pitchFamily="2" charset="-122"/>
              </a:rPr>
              <a:t>ASCII</a:t>
            </a:r>
            <a:r>
              <a:rPr lang="zh-CN" altLang="en-US" sz="2400">
                <a:latin typeface="华文中宋" panose="02010600040101010101" pitchFamily="2" charset="-122"/>
                <a:ea typeface="华文中宋" panose="02010600040101010101" pitchFamily="2" charset="-122"/>
              </a:rPr>
              <a:t>码（未压缩的</a:t>
            </a:r>
            <a:r>
              <a:rPr lang="en-US" altLang="zh-CN" sz="2400">
                <a:latin typeface="华文中宋" panose="02010600040101010101" pitchFamily="2" charset="-122"/>
                <a:ea typeface="华文中宋" panose="02010600040101010101" pitchFamily="2" charset="-122"/>
              </a:rPr>
              <a:t>BCD</a:t>
            </a:r>
            <a:r>
              <a:rPr lang="zh-CN" altLang="en-US" sz="2400">
                <a:latin typeface="华文中宋" panose="02010600040101010101" pitchFamily="2" charset="-122"/>
                <a:ea typeface="华文中宋" panose="02010600040101010101" pitchFamily="2" charset="-122"/>
              </a:rPr>
              <a:t>码）</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例：	</a:t>
            </a: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3EH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AAM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AX=0602H</a:t>
            </a:r>
          </a:p>
        </p:txBody>
      </p:sp>
      <p:sp>
        <p:nvSpPr>
          <p:cNvPr id="261124" name="Text Box 6">
            <a:extLst>
              <a:ext uri="{FF2B5EF4-FFF2-40B4-BE49-F238E27FC236}">
                <a16:creationId xmlns:a16="http://schemas.microsoft.com/office/drawing/2014/main" id="{795A55FF-D5FB-3F48-8E5E-6E7E2E7F8FAC}"/>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61125" name="幻灯片编号占位符 2">
            <a:extLst>
              <a:ext uri="{FF2B5EF4-FFF2-40B4-BE49-F238E27FC236}">
                <a16:creationId xmlns:a16="http://schemas.microsoft.com/office/drawing/2014/main" id="{3AD91137-99F3-BA4C-AD07-1FF0DB0EEBE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CC34DB0-FFDF-7D4D-8546-A29CBEE047A5}" type="slidenum">
              <a:rPr kumimoji="0" lang="en-US" altLang="zh-CN" sz="1400" smtClean="0"/>
              <a:pPr>
                <a:spcBef>
                  <a:spcPct val="0"/>
                </a:spcBef>
                <a:buClrTx/>
                <a:buSzTx/>
                <a:buFontTx/>
                <a:buNone/>
              </a:pPr>
              <a:t>123</a:t>
            </a:fld>
            <a:r>
              <a:rPr kumimoji="0" lang="en-US" altLang="zh-CN" sz="1400"/>
              <a:t>/201</a:t>
            </a: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69" name="日期占位符 3">
            <a:extLst>
              <a:ext uri="{FF2B5EF4-FFF2-40B4-BE49-F238E27FC236}">
                <a16:creationId xmlns:a16="http://schemas.microsoft.com/office/drawing/2014/main" id="{26CCBAEE-1BB8-0D45-AA40-56B326C492E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66D2BEE-495C-774A-8C38-53E1D8251CA6}" type="datetime12">
              <a:rPr kumimoji="0" lang="zh-CN" altLang="en-US" sz="1400" smtClean="0"/>
              <a:pPr>
                <a:spcBef>
                  <a:spcPct val="0"/>
                </a:spcBef>
                <a:buClrTx/>
                <a:buSzTx/>
                <a:buFontTx/>
                <a:buNone/>
              </a:pPr>
              <a:t>下午8时26分</a:t>
            </a:fld>
            <a:endParaRPr kumimoji="0" lang="en-US" altLang="zh-CN" sz="1400"/>
          </a:p>
        </p:txBody>
      </p:sp>
      <p:sp>
        <p:nvSpPr>
          <p:cNvPr id="61445" name="Rectangle 2">
            <a:extLst>
              <a:ext uri="{FF2B5EF4-FFF2-40B4-BE49-F238E27FC236}">
                <a16:creationId xmlns:a16="http://schemas.microsoft.com/office/drawing/2014/main" id="{E4E124C3-7F83-F44C-A29D-BB0B3396ADB2}"/>
              </a:ext>
            </a:extLst>
          </p:cNvPr>
          <p:cNvSpPr>
            <a:spLocks noGrp="1" noChangeArrowheads="1"/>
          </p:cNvSpPr>
          <p:nvPr>
            <p:ph type="title"/>
          </p:nvPr>
        </p:nvSpPr>
        <p:spPr>
          <a:xfrm>
            <a:off x="323850" y="887413"/>
            <a:ext cx="6264275"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14</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AAD</a:t>
            </a:r>
            <a:r>
              <a:rPr kumimoji="0" lang="zh-CN" altLang="en-US" sz="2800" b="1">
                <a:solidFill>
                  <a:schemeClr val="folHlink"/>
                </a:solidFill>
                <a:latin typeface="华文中宋" charset="0"/>
                <a:ea typeface="华文中宋" charset="0"/>
                <a:cs typeface="华文中宋" charset="0"/>
              </a:rPr>
              <a:t>（除法的</a:t>
            </a:r>
            <a:r>
              <a:rPr kumimoji="0" lang="en-US" altLang="zh-CN" sz="2800" b="1">
                <a:solidFill>
                  <a:schemeClr val="folHlink"/>
                </a:solidFill>
                <a:latin typeface="华文中宋" charset="0"/>
                <a:ea typeface="华文中宋" charset="0"/>
                <a:cs typeface="华文中宋" charset="0"/>
              </a:rPr>
              <a:t>ASCII</a:t>
            </a:r>
            <a:r>
              <a:rPr kumimoji="0" lang="zh-CN" altLang="en-US" sz="2800" b="1">
                <a:solidFill>
                  <a:schemeClr val="folHlink"/>
                </a:solidFill>
                <a:latin typeface="华文中宋" charset="0"/>
                <a:ea typeface="华文中宋" charset="0"/>
                <a:cs typeface="华文中宋" charset="0"/>
              </a:rPr>
              <a:t>码调整）</a:t>
            </a:r>
          </a:p>
        </p:txBody>
      </p:sp>
      <p:sp>
        <p:nvSpPr>
          <p:cNvPr id="263171" name="Text Box 3">
            <a:extLst>
              <a:ext uri="{FF2B5EF4-FFF2-40B4-BE49-F238E27FC236}">
                <a16:creationId xmlns:a16="http://schemas.microsoft.com/office/drawing/2014/main" id="{E3BE9021-CA0F-BB46-B8AA-8C0A5604BA6C}"/>
              </a:ext>
            </a:extLst>
          </p:cNvPr>
          <p:cNvSpPr txBox="1">
            <a:spLocks noChangeArrowheads="1"/>
          </p:cNvSpPr>
          <p:nvPr/>
        </p:nvSpPr>
        <p:spPr bwMode="auto">
          <a:xfrm>
            <a:off x="107950" y="1673225"/>
            <a:ext cx="8993188" cy="410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cs typeface="Times New Roman" panose="02020603050405020304" pitchFamily="18" charset="0"/>
              </a:rPr>
              <a:t>       </a:t>
            </a:r>
            <a:r>
              <a:rPr lang="zh-CN" altLang="en-US" sz="2400">
                <a:latin typeface="华文中宋" panose="02010600040101010101" pitchFamily="2" charset="-122"/>
                <a:ea typeface="华文中宋" panose="02010600040101010101" pitchFamily="2" charset="-122"/>
              </a:rPr>
              <a:t>格式：</a:t>
            </a:r>
            <a:r>
              <a:rPr lang="en-US" altLang="zh-CN" sz="2400">
                <a:latin typeface="华文中宋" panose="02010600040101010101" pitchFamily="2" charset="-122"/>
                <a:ea typeface="华文中宋" panose="02010600040101010101" pitchFamily="2" charset="-122"/>
              </a:rPr>
              <a:t>AAD</a:t>
            </a:r>
            <a:r>
              <a:rPr lang="zh-CN" altLang="en-US" sz="2400">
                <a:latin typeface="华文中宋" panose="02010600040101010101" pitchFamily="2" charset="-122"/>
                <a:ea typeface="华文中宋" panose="02010600040101010101" pitchFamily="2" charset="-122"/>
              </a:rPr>
              <a:t>（</a:t>
            </a:r>
            <a:r>
              <a:rPr lang="zh-CN" altLang="en-US" sz="2400">
                <a:solidFill>
                  <a:schemeClr val="hlink"/>
                </a:solidFill>
                <a:latin typeface="华文中宋" panose="02010600040101010101" pitchFamily="2" charset="-122"/>
                <a:ea typeface="华文中宋" panose="02010600040101010101" pitchFamily="2" charset="-122"/>
              </a:rPr>
              <a:t>除法指令前</a:t>
            </a:r>
            <a:r>
              <a:rPr lang="zh-CN" altLang="en-US" sz="2400">
                <a:latin typeface="华文中宋" panose="02010600040101010101" pitchFamily="2" charset="-122"/>
                <a:ea typeface="华文中宋" panose="02010600040101010101" pitchFamily="2" charset="-122"/>
              </a:rPr>
              <a:t>）</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       执行：</a:t>
            </a:r>
            <a:r>
              <a:rPr lang="en-US" altLang="zh-CN" sz="2400">
                <a:latin typeface="华文中宋" panose="02010600040101010101" pitchFamily="2" charset="-122"/>
                <a:ea typeface="华文中宋" panose="02010600040101010101" pitchFamily="2" charset="-122"/>
              </a:rPr>
              <a:t>AH*10+AL</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AH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60</a:t>
            </a:r>
            <a:r>
              <a:rPr lang="zh-CN" altLang="en-US" sz="2400">
                <a:latin typeface="华文中宋" panose="02010600040101010101" pitchFamily="2" charset="-122"/>
                <a:ea typeface="华文中宋" panose="02010600040101010101" pitchFamily="2" charset="-122"/>
              </a:rPr>
              <a:t>个时钟周期</a:t>
            </a:r>
          </a:p>
          <a:p>
            <a:pPr eaLnBrk="1" hangingPunct="1">
              <a:lnSpc>
                <a:spcPct val="110000"/>
              </a:lnSpc>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lnSpc>
                <a:spcPct val="110000"/>
              </a:lnSpc>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lnSpc>
                <a:spcPct val="110000"/>
              </a:lnSpc>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    例：</a:t>
            </a: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0602H</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MOV	BL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8</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AAD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AX=3EH</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IDIV	BL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AX=0607H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62/8=7…6</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）可单独用于将</a:t>
            </a:r>
            <a:r>
              <a:rPr lang="en-US" altLang="zh-CN" sz="2400">
                <a:latin typeface="华文中宋" panose="02010600040101010101" pitchFamily="2" charset="-122"/>
                <a:ea typeface="华文中宋" panose="02010600040101010101" pitchFamily="2" charset="-122"/>
              </a:rPr>
              <a:t>ASCII</a:t>
            </a:r>
            <a:r>
              <a:rPr lang="zh-CN" altLang="en-US" sz="2400">
                <a:latin typeface="华文中宋" panose="02010600040101010101" pitchFamily="2" charset="-122"/>
                <a:ea typeface="华文中宋" panose="02010600040101010101" pitchFamily="2" charset="-122"/>
              </a:rPr>
              <a:t>码（未压缩的</a:t>
            </a:r>
            <a:r>
              <a:rPr lang="en-US" altLang="zh-CN" sz="2400">
                <a:latin typeface="华文中宋" panose="02010600040101010101" pitchFamily="2" charset="-122"/>
                <a:ea typeface="华文中宋" panose="02010600040101010101" pitchFamily="2" charset="-122"/>
              </a:rPr>
              <a:t>BCD</a:t>
            </a:r>
            <a:r>
              <a:rPr lang="zh-CN" altLang="en-US" sz="2400">
                <a:latin typeface="华文中宋" panose="02010600040101010101" pitchFamily="2" charset="-122"/>
                <a:ea typeface="华文中宋" panose="02010600040101010101" pitchFamily="2" charset="-122"/>
              </a:rPr>
              <a:t>码）转换成</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进制数</a:t>
            </a:r>
          </a:p>
        </p:txBody>
      </p:sp>
      <p:graphicFrame>
        <p:nvGraphicFramePr>
          <p:cNvPr id="263172" name="Object 4">
            <a:extLst>
              <a:ext uri="{FF2B5EF4-FFF2-40B4-BE49-F238E27FC236}">
                <a16:creationId xmlns:a16="http://schemas.microsoft.com/office/drawing/2014/main" id="{5DF7690B-3EA9-3648-A776-40022F4874EB}"/>
              </a:ext>
            </a:extLst>
          </p:cNvPr>
          <p:cNvGraphicFramePr>
            <a:graphicFrameLocks noChangeAspect="1"/>
          </p:cNvGraphicFramePr>
          <p:nvPr/>
        </p:nvGraphicFramePr>
        <p:xfrm>
          <a:off x="1462088" y="2852738"/>
          <a:ext cx="4854575" cy="515937"/>
        </p:xfrm>
        <a:graphic>
          <a:graphicData uri="http://schemas.openxmlformats.org/presentationml/2006/ole">
            <mc:AlternateContent xmlns:mc="http://schemas.openxmlformats.org/markup-compatibility/2006">
              <mc:Choice xmlns:v="urn:schemas-microsoft-com:vml" Requires="v">
                <p:oleObj spid="_x0000_s263201" name="Equation" r:id="rId4" imgW="23698200" imgH="2489200" progId="Equation.DSMT4">
                  <p:embed/>
                </p:oleObj>
              </mc:Choice>
              <mc:Fallback>
                <p:oleObj name="Equation" r:id="rId4" imgW="23698200" imgH="2489200" progId="Equation.DSMT4">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62088" y="2852738"/>
                        <a:ext cx="4854575" cy="515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63173" name="Text Box 6">
            <a:extLst>
              <a:ext uri="{FF2B5EF4-FFF2-40B4-BE49-F238E27FC236}">
                <a16:creationId xmlns:a16="http://schemas.microsoft.com/office/drawing/2014/main" id="{BF19F4A6-DF25-6543-B3DB-59ADC598D461}"/>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63174" name="幻灯片编号占位符 2">
            <a:extLst>
              <a:ext uri="{FF2B5EF4-FFF2-40B4-BE49-F238E27FC236}">
                <a16:creationId xmlns:a16="http://schemas.microsoft.com/office/drawing/2014/main" id="{500C5E33-FF59-6743-BB31-E5056589C31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8B4C703-F734-9F4F-8330-80AE363A7BD2}" type="slidenum">
              <a:rPr kumimoji="0" lang="en-US" altLang="zh-CN" sz="1400" smtClean="0"/>
              <a:pPr>
                <a:spcBef>
                  <a:spcPct val="0"/>
                </a:spcBef>
                <a:buClrTx/>
                <a:buSzTx/>
                <a:buFontTx/>
                <a:buNone/>
              </a:pPr>
              <a:t>124</a:t>
            </a:fld>
            <a:r>
              <a:rPr kumimoji="0" lang="en-US" altLang="zh-CN" sz="1400"/>
              <a:t>/201</a:t>
            </a: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7" name="日期占位符 3">
            <a:extLst>
              <a:ext uri="{FF2B5EF4-FFF2-40B4-BE49-F238E27FC236}">
                <a16:creationId xmlns:a16="http://schemas.microsoft.com/office/drawing/2014/main" id="{78C7FFBB-4C2B-DE41-94EF-4181DFB9AC6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6F58374-949E-4F42-B688-C30815BE32A6}" type="datetime12">
              <a:rPr kumimoji="0" lang="zh-CN" altLang="en-US" sz="1400" smtClean="0"/>
              <a:pPr>
                <a:spcBef>
                  <a:spcPct val="0"/>
                </a:spcBef>
                <a:buClrTx/>
                <a:buSzTx/>
                <a:buFontTx/>
                <a:buNone/>
              </a:pPr>
              <a:t>下午8时26分</a:t>
            </a:fld>
            <a:endParaRPr kumimoji="0" lang="en-US" altLang="zh-CN" sz="1400"/>
          </a:p>
        </p:txBody>
      </p:sp>
      <p:sp>
        <p:nvSpPr>
          <p:cNvPr id="142340" name="Rectangle 2">
            <a:extLst>
              <a:ext uri="{FF2B5EF4-FFF2-40B4-BE49-F238E27FC236}">
                <a16:creationId xmlns:a16="http://schemas.microsoft.com/office/drawing/2014/main" id="{D2592F1E-3E10-9F46-8FE9-EF5E723CBC87}"/>
              </a:ext>
            </a:extLst>
          </p:cNvPr>
          <p:cNvSpPr>
            <a:spLocks noGrp="1" noChangeArrowheads="1"/>
          </p:cNvSpPr>
          <p:nvPr>
            <p:ph type="title"/>
          </p:nvPr>
        </p:nvSpPr>
        <p:spPr>
          <a:xfrm>
            <a:off x="430213" y="863600"/>
            <a:ext cx="3709987" cy="579438"/>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3200" b="1">
                <a:solidFill>
                  <a:schemeClr val="folHlink"/>
                </a:solidFill>
                <a:latin typeface="华文中宋" charset="0"/>
                <a:ea typeface="华文中宋" charset="0"/>
                <a:cs typeface="华文中宋" charset="0"/>
              </a:rPr>
              <a:t>3</a:t>
            </a:r>
            <a:r>
              <a:rPr kumimoji="0" lang="zh-CN" altLang="en-US" sz="3200" b="1">
                <a:solidFill>
                  <a:schemeClr val="folHlink"/>
                </a:solidFill>
                <a:latin typeface="华文中宋" charset="0"/>
                <a:ea typeface="华文中宋" charset="0"/>
                <a:cs typeface="华文中宋" charset="0"/>
              </a:rPr>
              <a:t>、逻辑操作指令</a:t>
            </a:r>
          </a:p>
        </p:txBody>
      </p:sp>
      <p:sp>
        <p:nvSpPr>
          <p:cNvPr id="265219" name="Text Box 3">
            <a:extLst>
              <a:ext uri="{FF2B5EF4-FFF2-40B4-BE49-F238E27FC236}">
                <a16:creationId xmlns:a16="http://schemas.microsoft.com/office/drawing/2014/main" id="{4DD00300-50C2-814A-9E4C-A7364BE757B1}"/>
              </a:ext>
            </a:extLst>
          </p:cNvPr>
          <p:cNvSpPr txBox="1">
            <a:spLocks noChangeArrowheads="1"/>
          </p:cNvSpPr>
          <p:nvPr/>
        </p:nvSpPr>
        <p:spPr bwMode="auto">
          <a:xfrm>
            <a:off x="395288" y="1871663"/>
            <a:ext cx="8382000" cy="2796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50000"/>
              </a:lnSpc>
              <a:spcBef>
                <a:spcPct val="0"/>
              </a:spcBef>
              <a:buClrTx/>
              <a:buSzTx/>
              <a:buFontTx/>
              <a:buNone/>
            </a:pPr>
            <a:r>
              <a:rPr lang="zh-Hans" altLang="en-US"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逻辑运算</a:t>
            </a: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AND	OR	XOR	NOT	TEST</a:t>
            </a:r>
          </a:p>
          <a:p>
            <a:pPr eaLnBrk="1" hangingPunct="1">
              <a:lnSpc>
                <a:spcPct val="150000"/>
              </a:lnSpc>
              <a:spcBef>
                <a:spcPct val="0"/>
              </a:spcBef>
              <a:buClrTx/>
              <a:buSzTx/>
              <a:buFontTx/>
              <a:buNone/>
            </a:pPr>
            <a:r>
              <a:rPr lang="zh-CN" altLang="en-US" sz="2400" dirty="0">
                <a:latin typeface="华文中宋" panose="02010600040101010101" pitchFamily="2" charset="-122"/>
                <a:ea typeface="华文中宋" panose="02010600040101010101" pitchFamily="2" charset="-122"/>
              </a:rPr>
              <a:t>	算术移位</a:t>
            </a: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SAL	SAR</a:t>
            </a:r>
          </a:p>
          <a:p>
            <a:pPr eaLnBrk="1" hangingPunct="1">
              <a:lnSpc>
                <a:spcPct val="150000"/>
              </a:lnSpc>
              <a:spcBef>
                <a:spcPct val="0"/>
              </a:spcBef>
              <a:buClrTx/>
              <a:buSzTx/>
              <a:buFontTx/>
              <a:buNone/>
            </a:pPr>
            <a:r>
              <a:rPr lang="zh-CN" altLang="en-US" sz="2400" dirty="0">
                <a:latin typeface="华文中宋" panose="02010600040101010101" pitchFamily="2" charset="-122"/>
                <a:ea typeface="华文中宋" panose="02010600040101010101" pitchFamily="2" charset="-122"/>
              </a:rPr>
              <a:t>移位</a:t>
            </a: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逻辑移位</a:t>
            </a: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SHL	SHR</a:t>
            </a:r>
          </a:p>
          <a:p>
            <a:pPr eaLnBrk="1" hangingPunct="1">
              <a:lnSpc>
                <a:spcPct val="150000"/>
              </a:lnSpc>
              <a:spcBef>
                <a:spcPct val="0"/>
              </a:spcBef>
              <a:buClrTx/>
              <a:buSzTx/>
              <a:buFontTx/>
              <a:buNone/>
            </a:pP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循环移位</a:t>
            </a: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ROL	ROR</a:t>
            </a:r>
          </a:p>
          <a:p>
            <a:pPr eaLnBrk="1" hangingPunct="1">
              <a:lnSpc>
                <a:spcPct val="150000"/>
              </a:lnSpc>
              <a:spcBef>
                <a:spcPct val="0"/>
              </a:spcBef>
              <a:buClrTx/>
              <a:buSzTx/>
              <a:buFontTx/>
              <a:buNone/>
            </a:pP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带借位的循环移位</a:t>
            </a: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RCL	RCR</a:t>
            </a:r>
          </a:p>
        </p:txBody>
      </p:sp>
      <p:sp>
        <p:nvSpPr>
          <p:cNvPr id="265220" name="Text Box 6">
            <a:extLst>
              <a:ext uri="{FF2B5EF4-FFF2-40B4-BE49-F238E27FC236}">
                <a16:creationId xmlns:a16="http://schemas.microsoft.com/office/drawing/2014/main" id="{ABD54BAA-F6E1-FA4F-B113-0E8EF592E952}"/>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65221" name="幻灯片编号占位符 2">
            <a:extLst>
              <a:ext uri="{FF2B5EF4-FFF2-40B4-BE49-F238E27FC236}">
                <a16:creationId xmlns:a16="http://schemas.microsoft.com/office/drawing/2014/main" id="{7BFF4774-9D9C-F743-A5E1-6996533BA77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B1C0FF1-E0DF-F04D-8CC8-81A0FF2342E2}" type="slidenum">
              <a:rPr kumimoji="0" lang="en-US" altLang="zh-CN" sz="1400" smtClean="0"/>
              <a:pPr>
                <a:spcBef>
                  <a:spcPct val="0"/>
                </a:spcBef>
                <a:buClrTx/>
                <a:buSzTx/>
                <a:buFontTx/>
                <a:buNone/>
              </a:pPr>
              <a:t>125</a:t>
            </a:fld>
            <a:r>
              <a:rPr kumimoji="0" lang="en-US" altLang="zh-CN" sz="1400"/>
              <a:t>/201</a:t>
            </a: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5" name="日期占位符 3">
            <a:extLst>
              <a:ext uri="{FF2B5EF4-FFF2-40B4-BE49-F238E27FC236}">
                <a16:creationId xmlns:a16="http://schemas.microsoft.com/office/drawing/2014/main" id="{73429607-EB9F-5C45-954C-D2C3CA0563C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A0704E7-5C81-5E44-851F-A02AF8DF5E2B}" type="datetime12">
              <a:rPr kumimoji="0" lang="zh-CN" altLang="en-US" sz="1400" smtClean="0"/>
              <a:pPr>
                <a:spcBef>
                  <a:spcPct val="0"/>
                </a:spcBef>
                <a:buClrTx/>
                <a:buSzTx/>
                <a:buFontTx/>
                <a:buNone/>
              </a:pPr>
              <a:t>下午8时26分</a:t>
            </a:fld>
            <a:endParaRPr kumimoji="0" lang="en-US" altLang="zh-CN" sz="1400"/>
          </a:p>
        </p:txBody>
      </p:sp>
      <p:sp>
        <p:nvSpPr>
          <p:cNvPr id="62469" name="Rectangle 2">
            <a:extLst>
              <a:ext uri="{FF2B5EF4-FFF2-40B4-BE49-F238E27FC236}">
                <a16:creationId xmlns:a16="http://schemas.microsoft.com/office/drawing/2014/main" id="{77FF3E23-BD06-6749-971D-D52CDC906F3D}"/>
              </a:ext>
            </a:extLst>
          </p:cNvPr>
          <p:cNvSpPr>
            <a:spLocks noGrp="1" noChangeArrowheads="1"/>
          </p:cNvSpPr>
          <p:nvPr>
            <p:ph type="title"/>
          </p:nvPr>
        </p:nvSpPr>
        <p:spPr>
          <a:xfrm>
            <a:off x="381000" y="893763"/>
            <a:ext cx="5199063"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dirty="0">
                <a:solidFill>
                  <a:schemeClr val="folHlink"/>
                </a:solidFill>
                <a:latin typeface="华文中宋" charset="0"/>
                <a:ea typeface="华文中宋" charset="0"/>
                <a:cs typeface="华文中宋" charset="0"/>
              </a:rPr>
              <a:t>1</a:t>
            </a:r>
            <a:r>
              <a:rPr kumimoji="0" lang="zh-CN" altLang="en-US" sz="2800" b="1" dirty="0">
                <a:solidFill>
                  <a:schemeClr val="folHlink"/>
                </a:solidFill>
                <a:latin typeface="华文中宋" charset="0"/>
                <a:ea typeface="华文中宋" charset="0"/>
                <a:cs typeface="华文中宋" charset="0"/>
              </a:rPr>
              <a:t>）、</a:t>
            </a:r>
            <a:r>
              <a:rPr kumimoji="0" lang="en-US" altLang="zh-CN" sz="2800" b="1" dirty="0">
                <a:solidFill>
                  <a:schemeClr val="folHlink"/>
                </a:solidFill>
                <a:latin typeface="华文中宋" charset="0"/>
                <a:ea typeface="华文中宋" charset="0"/>
                <a:cs typeface="华文中宋" charset="0"/>
              </a:rPr>
              <a:t>AND</a:t>
            </a:r>
            <a:r>
              <a:rPr kumimoji="0" lang="zh-CN" altLang="en-US" sz="2800" b="1" dirty="0">
                <a:solidFill>
                  <a:schemeClr val="folHlink"/>
                </a:solidFill>
                <a:latin typeface="华文中宋" charset="0"/>
                <a:ea typeface="华文中宋" charset="0"/>
                <a:cs typeface="华文中宋" charset="0"/>
              </a:rPr>
              <a:t>、</a:t>
            </a:r>
            <a:r>
              <a:rPr kumimoji="0" lang="en-US" altLang="zh-CN" sz="2800" b="1" dirty="0">
                <a:solidFill>
                  <a:schemeClr val="folHlink"/>
                </a:solidFill>
                <a:latin typeface="华文中宋" charset="0"/>
                <a:ea typeface="华文中宋" charset="0"/>
                <a:cs typeface="华文中宋" charset="0"/>
              </a:rPr>
              <a:t>OR</a:t>
            </a:r>
            <a:r>
              <a:rPr kumimoji="0" lang="zh-CN" altLang="en-US" sz="2800" b="1" dirty="0">
                <a:solidFill>
                  <a:schemeClr val="folHlink"/>
                </a:solidFill>
                <a:latin typeface="华文中宋" charset="0"/>
                <a:ea typeface="华文中宋" charset="0"/>
                <a:cs typeface="华文中宋" charset="0"/>
              </a:rPr>
              <a:t>和</a:t>
            </a:r>
            <a:r>
              <a:rPr kumimoji="0" lang="en-US" altLang="zh-CN" sz="2800" b="1" dirty="0">
                <a:solidFill>
                  <a:schemeClr val="folHlink"/>
                </a:solidFill>
                <a:latin typeface="华文中宋" charset="0"/>
                <a:ea typeface="华文中宋" charset="0"/>
                <a:cs typeface="华文中宋" charset="0"/>
              </a:rPr>
              <a:t>XOR</a:t>
            </a:r>
          </a:p>
        </p:txBody>
      </p:sp>
      <p:sp>
        <p:nvSpPr>
          <p:cNvPr id="267267" name="Text Box 3">
            <a:extLst>
              <a:ext uri="{FF2B5EF4-FFF2-40B4-BE49-F238E27FC236}">
                <a16:creationId xmlns:a16="http://schemas.microsoft.com/office/drawing/2014/main" id="{A7C56756-564B-A04D-BCFA-D6E50CB1CE69}"/>
              </a:ext>
            </a:extLst>
          </p:cNvPr>
          <p:cNvSpPr txBox="1">
            <a:spLocks noChangeArrowheads="1"/>
          </p:cNvSpPr>
          <p:nvPr/>
        </p:nvSpPr>
        <p:spPr bwMode="auto">
          <a:xfrm>
            <a:off x="838200" y="1320800"/>
            <a:ext cx="7573963" cy="520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1</a:t>
            </a:r>
            <a:r>
              <a:rPr lang="zh-CN" altLang="en-US" sz="2400" dirty="0">
                <a:latin typeface="华文中宋" panose="02010600040101010101" pitchFamily="2" charset="-122"/>
                <a:ea typeface="华文中宋" panose="02010600040101010101" pitchFamily="2" charset="-122"/>
              </a:rPr>
              <a:t>）格式：	</a:t>
            </a:r>
            <a:r>
              <a:rPr lang="en-US" altLang="zh-CN" sz="2400" dirty="0">
                <a:latin typeface="华文中宋" panose="02010600040101010101" pitchFamily="2" charset="-122"/>
                <a:ea typeface="华文中宋" panose="02010600040101010101" pitchFamily="2" charset="-122"/>
              </a:rPr>
              <a:t>AND/OR/XOR 	DST</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SRC</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2</a:t>
            </a:r>
            <a:r>
              <a:rPr lang="zh-CN" altLang="en-US" sz="2400" dirty="0">
                <a:latin typeface="华文中宋" panose="02010600040101010101" pitchFamily="2" charset="-122"/>
                <a:ea typeface="华文中宋" panose="02010600040101010101" pitchFamily="2" charset="-122"/>
              </a:rPr>
              <a:t>）执行：	</a:t>
            </a:r>
            <a:r>
              <a:rPr lang="en-US" altLang="zh-CN" sz="2400" dirty="0">
                <a:latin typeface="华文中宋" panose="02010600040101010101" pitchFamily="2" charset="-122"/>
                <a:ea typeface="华文中宋" panose="02010600040101010101" pitchFamily="2" charset="-122"/>
              </a:rPr>
              <a:t>DST=DST &amp; SRC</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DST=DST | SRC</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DST=DST ^ SRC</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a:t>
            </a:r>
            <a:r>
              <a:rPr lang="zh-CN" altLang="en-US" sz="2400" dirty="0">
                <a:latin typeface="华文中宋" panose="02010600040101010101" pitchFamily="2" charset="-122"/>
                <a:ea typeface="华文中宋" panose="02010600040101010101" pitchFamily="2" charset="-122"/>
              </a:rPr>
              <a:t>）操作数</a:t>
            </a:r>
          </a:p>
          <a:p>
            <a:pPr eaLnBrk="1" hangingPunct="1">
              <a:spcBef>
                <a:spcPct val="0"/>
              </a:spcBef>
              <a:buClrTx/>
              <a:buSzTx/>
              <a:buFontTx/>
              <a:buNone/>
            </a:pPr>
            <a:endParaRPr lang="zh-CN" altLang="en-US" sz="24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4</a:t>
            </a:r>
            <a:r>
              <a:rPr lang="zh-CN" altLang="en-US" sz="2400" dirty="0">
                <a:latin typeface="华文中宋" panose="02010600040101010101" pitchFamily="2" charset="-122"/>
                <a:ea typeface="华文中宋" panose="02010600040101010101" pitchFamily="2" charset="-122"/>
              </a:rPr>
              <a:t>）影响</a:t>
            </a:r>
            <a:r>
              <a:rPr lang="en-US" altLang="zh-CN" sz="2400" dirty="0">
                <a:latin typeface="华文中宋" panose="02010600040101010101" pitchFamily="2" charset="-122"/>
                <a:ea typeface="华文中宋" panose="02010600040101010101" pitchFamily="2" charset="-122"/>
              </a:rPr>
              <a:t>S</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Z</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P</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O=C=0</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a:t>
            </a:r>
            <a:r>
              <a:rPr lang="zh-CN" altLang="en-US" sz="2400" dirty="0">
                <a:latin typeface="华文中宋" panose="02010600040101010101" pitchFamily="2" charset="-122"/>
                <a:ea typeface="华文中宋" panose="02010600040101010101" pitchFamily="2" charset="-122"/>
              </a:rPr>
              <a:t>未定义。 </a:t>
            </a:r>
          </a:p>
        </p:txBody>
      </p:sp>
      <p:graphicFrame>
        <p:nvGraphicFramePr>
          <p:cNvPr id="267268" name="Object 4">
            <a:extLst>
              <a:ext uri="{FF2B5EF4-FFF2-40B4-BE49-F238E27FC236}">
                <a16:creationId xmlns:a16="http://schemas.microsoft.com/office/drawing/2014/main" id="{9485C9E8-75C6-5846-BE8F-E3EF0061A483}"/>
              </a:ext>
            </a:extLst>
          </p:cNvPr>
          <p:cNvGraphicFramePr>
            <a:graphicFrameLocks noChangeAspect="1"/>
          </p:cNvGraphicFramePr>
          <p:nvPr/>
        </p:nvGraphicFramePr>
        <p:xfrm>
          <a:off x="2819400" y="2921000"/>
          <a:ext cx="5029200" cy="3243263"/>
        </p:xfrm>
        <a:graphic>
          <a:graphicData uri="http://schemas.openxmlformats.org/presentationml/2006/ole">
            <mc:AlternateContent xmlns:mc="http://schemas.openxmlformats.org/markup-compatibility/2006">
              <mc:Choice xmlns:v="urn:schemas-microsoft-com:vml" Requires="v">
                <p:oleObj spid="_x0000_s267297" name="Picture2" r:id="rId4" imgW="2279650" imgH="1676400" progId="Word.Picture.8">
                  <p:embed/>
                </p:oleObj>
              </mc:Choice>
              <mc:Fallback>
                <p:oleObj name="Picture2" r:id="rId4" imgW="2279650" imgH="1676400" progId="Word.Picture.8">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19400" y="2921000"/>
                        <a:ext cx="5029200" cy="32432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267270" name="幻灯片编号占位符 2">
            <a:extLst>
              <a:ext uri="{FF2B5EF4-FFF2-40B4-BE49-F238E27FC236}">
                <a16:creationId xmlns:a16="http://schemas.microsoft.com/office/drawing/2014/main" id="{C56F0AF4-E9E8-4946-917E-81BA472C628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279DE24-BA48-4243-8D3F-E8BDCE473F47}" type="slidenum">
              <a:rPr kumimoji="0" lang="en-US" altLang="zh-CN" sz="1400" smtClean="0"/>
              <a:pPr>
                <a:spcBef>
                  <a:spcPct val="0"/>
                </a:spcBef>
                <a:buClrTx/>
                <a:buSzTx/>
                <a:buFontTx/>
                <a:buNone/>
              </a:pPr>
              <a:t>126</a:t>
            </a:fld>
            <a:r>
              <a:rPr kumimoji="0" lang="en-US" altLang="zh-CN" sz="1400"/>
              <a:t>/201</a:t>
            </a:r>
          </a:p>
        </p:txBody>
      </p:sp>
      <p:sp>
        <p:nvSpPr>
          <p:cNvPr id="8" name="Text Box 4">
            <a:extLst>
              <a:ext uri="{FF2B5EF4-FFF2-40B4-BE49-F238E27FC236}">
                <a16:creationId xmlns:a16="http://schemas.microsoft.com/office/drawing/2014/main" id="{C21BAFFA-0CF5-314C-9589-520F384AB432}"/>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3" name="日期占位符 1">
            <a:extLst>
              <a:ext uri="{FF2B5EF4-FFF2-40B4-BE49-F238E27FC236}">
                <a16:creationId xmlns:a16="http://schemas.microsoft.com/office/drawing/2014/main" id="{19E6E7D2-B943-B44D-9503-4AC0AE0A437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69DEDA2-A5C6-5946-9004-8BD5B63512D3}" type="datetime12">
              <a:rPr kumimoji="0" lang="zh-CN" altLang="en-US" sz="1400" smtClean="0"/>
              <a:pPr>
                <a:spcBef>
                  <a:spcPct val="0"/>
                </a:spcBef>
                <a:buClrTx/>
                <a:buSzTx/>
                <a:buFontTx/>
                <a:buNone/>
              </a:pPr>
              <a:t>下午8时26分</a:t>
            </a:fld>
            <a:endParaRPr kumimoji="0" lang="en-US" altLang="zh-CN" sz="1400"/>
          </a:p>
        </p:txBody>
      </p:sp>
      <p:sp>
        <p:nvSpPr>
          <p:cNvPr id="269314" name="Text Box 2">
            <a:extLst>
              <a:ext uri="{FF2B5EF4-FFF2-40B4-BE49-F238E27FC236}">
                <a16:creationId xmlns:a16="http://schemas.microsoft.com/office/drawing/2014/main" id="{4D4D680D-E9A1-3345-95B5-969F2DCCAE29}"/>
              </a:ext>
            </a:extLst>
          </p:cNvPr>
          <p:cNvSpPr txBox="1">
            <a:spLocks noChangeArrowheads="1"/>
          </p:cNvSpPr>
          <p:nvPr/>
        </p:nvSpPr>
        <p:spPr bwMode="auto">
          <a:xfrm>
            <a:off x="179388" y="808038"/>
            <a:ext cx="8661400" cy="600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例</a:t>
            </a:r>
            <a:r>
              <a:rPr lang="en-US" altLang="zh-CN" sz="2400" dirty="0">
                <a:latin typeface="华文中宋" panose="02010600040101010101" pitchFamily="2" charset="-122"/>
                <a:ea typeface="华文中宋" panose="02010600040101010101" pitchFamily="2" charset="-122"/>
              </a:rPr>
              <a:t>1</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AND</a:t>
            </a:r>
            <a:r>
              <a:rPr lang="zh-CN" altLang="en-US" sz="2400" dirty="0">
                <a:latin typeface="华文中宋" panose="02010600040101010101" pitchFamily="2" charset="-122"/>
                <a:ea typeface="华文中宋" panose="02010600040101010101" pitchFamily="2" charset="-122"/>
              </a:rPr>
              <a:t>屏蔽位	</a:t>
            </a:r>
            <a:r>
              <a:rPr lang="en-US" altLang="zh-CN" sz="2400" dirty="0">
                <a:latin typeface="华文中宋" panose="02010600040101010101" pitchFamily="2" charset="-122"/>
                <a:ea typeface="华文中宋" panose="02010600040101010101" pitchFamily="2" charset="-122"/>
              </a:rPr>
              <a:t>AND	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11111101B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BIT1=0</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例</a:t>
            </a:r>
            <a:r>
              <a:rPr lang="en-US" altLang="zh-CN" sz="2400" dirty="0">
                <a:latin typeface="华文中宋" panose="02010600040101010101" pitchFamily="2" charset="-122"/>
                <a:ea typeface="华文中宋" panose="02010600040101010101" pitchFamily="2" charset="-122"/>
              </a:rPr>
              <a:t>2</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OR</a:t>
            </a:r>
            <a:r>
              <a:rPr lang="zh-CN" altLang="en-US" sz="2400" dirty="0">
                <a:latin typeface="华文中宋" panose="02010600040101010101" pitchFamily="2" charset="-122"/>
                <a:ea typeface="华文中宋" panose="02010600040101010101" pitchFamily="2" charset="-122"/>
              </a:rPr>
              <a:t>置位	</a:t>
            </a:r>
            <a:r>
              <a:rPr lang="en-US" altLang="zh-CN" sz="2400" dirty="0">
                <a:latin typeface="华文中宋" panose="02010600040101010101" pitchFamily="2" charset="-122"/>
                <a:ea typeface="华文中宋" panose="02010600040101010101" pitchFamily="2" charset="-122"/>
              </a:rPr>
              <a:t>OR	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00000010B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BIT1=1</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例</a:t>
            </a:r>
            <a:r>
              <a:rPr lang="en-US" altLang="zh-CN" sz="2400" dirty="0">
                <a:latin typeface="华文中宋" panose="02010600040101010101" pitchFamily="2" charset="-122"/>
                <a:ea typeface="华文中宋" panose="02010600040101010101" pitchFamily="2" charset="-122"/>
              </a:rPr>
              <a:t>3</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XOR</a:t>
            </a:r>
            <a:r>
              <a:rPr lang="zh-CN" altLang="en-US" sz="2400" dirty="0">
                <a:latin typeface="华文中宋" panose="02010600040101010101" pitchFamily="2" charset="-122"/>
                <a:ea typeface="华文中宋" panose="02010600040101010101" pitchFamily="2" charset="-122"/>
              </a:rPr>
              <a:t>位取反	</a:t>
            </a:r>
            <a:r>
              <a:rPr lang="en-US" altLang="zh-CN" sz="2400" dirty="0">
                <a:latin typeface="华文中宋" panose="02010600040101010101" pitchFamily="2" charset="-122"/>
                <a:ea typeface="华文中宋" panose="02010600040101010101" pitchFamily="2" charset="-122"/>
              </a:rPr>
              <a:t>XOR	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00000010B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BIT1=!BIT1</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例</a:t>
            </a:r>
            <a:r>
              <a:rPr lang="en-US" altLang="zh-CN" sz="2400" dirty="0">
                <a:latin typeface="华文中宋" panose="02010600040101010101" pitchFamily="2" charset="-122"/>
                <a:ea typeface="华文中宋" panose="02010600040101010101" pitchFamily="2" charset="-122"/>
              </a:rPr>
              <a:t>4</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XOR</a:t>
            </a:r>
            <a:r>
              <a:rPr lang="zh-CN" altLang="en-US" sz="2400" dirty="0">
                <a:latin typeface="华文中宋" panose="02010600040101010101" pitchFamily="2" charset="-122"/>
                <a:ea typeface="华文中宋" panose="02010600040101010101" pitchFamily="2" charset="-122"/>
              </a:rPr>
              <a:t>清</a:t>
            </a:r>
            <a:r>
              <a:rPr lang="en-US" altLang="zh-CN" sz="2400" dirty="0">
                <a:latin typeface="华文中宋" panose="02010600040101010101" pitchFamily="2" charset="-122"/>
                <a:ea typeface="华文中宋" panose="02010600040101010101" pitchFamily="2" charset="-122"/>
              </a:rPr>
              <a:t>0	XOR	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AL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AL=0</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例</a:t>
            </a:r>
            <a:r>
              <a:rPr lang="en-US" altLang="zh-CN" sz="2400" dirty="0">
                <a:latin typeface="华文中宋" panose="02010600040101010101" pitchFamily="2" charset="-122"/>
                <a:ea typeface="华文中宋" panose="02010600040101010101" pitchFamily="2" charset="-122"/>
              </a:rPr>
              <a:t>5</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AND</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ASCII</a:t>
            </a:r>
            <a:r>
              <a:rPr lang="en-US" altLang="zh-CN" sz="2400" dirty="0">
                <a:latin typeface="华文中宋" panose="02010600040101010101" pitchFamily="2" charset="-122"/>
                <a:ea typeface="华文中宋" panose="02010600040101010101" pitchFamily="2" charset="-122"/>
                <a:sym typeface="Wingdings" pitchFamily="2" charset="2"/>
              </a:rPr>
              <a:t></a:t>
            </a:r>
            <a:r>
              <a:rPr lang="zh-CN" altLang="en-US" sz="2400" dirty="0">
                <a:latin typeface="华文中宋" panose="02010600040101010101" pitchFamily="2" charset="-122"/>
                <a:ea typeface="华文中宋" panose="02010600040101010101" pitchFamily="2" charset="-122"/>
              </a:rPr>
              <a:t>二进制	</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AND	AX</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0FH</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例</a:t>
            </a:r>
            <a:r>
              <a:rPr lang="en-US" altLang="zh-CN" sz="2400" dirty="0">
                <a:latin typeface="华文中宋" panose="02010600040101010101" pitchFamily="2" charset="-122"/>
                <a:ea typeface="华文中宋" panose="02010600040101010101" pitchFamily="2" charset="-122"/>
              </a:rPr>
              <a:t>6</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OR</a:t>
            </a:r>
            <a:r>
              <a:rPr lang="zh-CN" altLang="en-US" sz="2400" dirty="0">
                <a:latin typeface="华文中宋" panose="02010600040101010101" pitchFamily="2" charset="-122"/>
                <a:ea typeface="华文中宋" panose="02010600040101010101" pitchFamily="2" charset="-122"/>
              </a:rPr>
              <a:t>，二进制</a:t>
            </a:r>
            <a:r>
              <a:rPr lang="zh-CN" altLang="en-US" sz="2400" dirty="0">
                <a:latin typeface="华文中宋" panose="02010600040101010101" pitchFamily="2" charset="-122"/>
                <a:ea typeface="华文中宋" panose="02010600040101010101" pitchFamily="2" charset="-122"/>
                <a:sym typeface="Wingdings" pitchFamily="2" charset="2"/>
              </a:rPr>
              <a:t></a:t>
            </a:r>
            <a:r>
              <a:rPr lang="en-US" altLang="zh-CN" sz="2400" dirty="0">
                <a:latin typeface="华文中宋" panose="02010600040101010101" pitchFamily="2" charset="-122"/>
                <a:ea typeface="华文中宋" panose="02010600040101010101" pitchFamily="2" charset="-122"/>
              </a:rPr>
              <a:t>ASCII		</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OR	AX</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30H</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例</a:t>
            </a:r>
            <a:r>
              <a:rPr lang="en-US" altLang="zh-CN" sz="2400" dirty="0">
                <a:latin typeface="华文中宋" panose="02010600040101010101" pitchFamily="2" charset="-122"/>
                <a:ea typeface="华文中宋" panose="02010600040101010101" pitchFamily="2" charset="-122"/>
              </a:rPr>
              <a:t>7</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XOR</a:t>
            </a:r>
            <a:r>
              <a:rPr lang="zh-CN" altLang="en-US" sz="2400" dirty="0">
                <a:latin typeface="华文中宋" panose="02010600040101010101" pitchFamily="2" charset="-122"/>
                <a:ea typeface="华文中宋" panose="02010600040101010101" pitchFamily="2" charset="-122"/>
              </a:rPr>
              <a:t>比较相等	</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XOR	AX</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42EH	</a:t>
            </a:r>
            <a:r>
              <a:rPr lang="zh-CN" altLang="en-US" sz="2400" dirty="0">
                <a:latin typeface="华文中宋" panose="02010600040101010101" pitchFamily="2" charset="-122"/>
                <a:ea typeface="华文中宋" panose="02010600040101010101" pitchFamily="2" charset="-122"/>
              </a:rPr>
              <a:t>；等效于</a:t>
            </a:r>
            <a:r>
              <a:rPr lang="en-US" altLang="zh-CN" sz="2400" dirty="0">
                <a:latin typeface="华文中宋" panose="02010600040101010101" pitchFamily="2" charset="-122"/>
                <a:ea typeface="华文中宋" panose="02010600040101010101" pitchFamily="2" charset="-122"/>
              </a:rPr>
              <a:t>CMP</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JZ	MATCH</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例</a:t>
            </a:r>
            <a:r>
              <a:rPr lang="en-US" altLang="zh-CN" sz="2400" dirty="0">
                <a:latin typeface="华文中宋" panose="02010600040101010101" pitchFamily="2" charset="-122"/>
                <a:ea typeface="华文中宋" panose="02010600040101010101" pitchFamily="2" charset="-122"/>
              </a:rPr>
              <a:t>8</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AND</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OR</a:t>
            </a:r>
            <a:r>
              <a:rPr lang="zh-CN" altLang="en-US" sz="2400" dirty="0">
                <a:latin typeface="华文中宋" panose="02010600040101010101" pitchFamily="2" charset="-122"/>
                <a:ea typeface="华文中宋" panose="02010600040101010101" pitchFamily="2" charset="-122"/>
              </a:rPr>
              <a:t>，设置奇校验位，例：奇校验</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AND	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7FH</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JNP	NEXT</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OR	AL,   80H</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NEXT:   ……</a:t>
            </a:r>
          </a:p>
        </p:txBody>
      </p:sp>
      <p:sp>
        <p:nvSpPr>
          <p:cNvPr id="269315" name="Text Box 6">
            <a:extLst>
              <a:ext uri="{FF2B5EF4-FFF2-40B4-BE49-F238E27FC236}">
                <a16:creationId xmlns:a16="http://schemas.microsoft.com/office/drawing/2014/main" id="{A690CB68-7047-EE4C-946E-BF03542AE452}"/>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69316" name="幻灯片编号占位符 2">
            <a:extLst>
              <a:ext uri="{FF2B5EF4-FFF2-40B4-BE49-F238E27FC236}">
                <a16:creationId xmlns:a16="http://schemas.microsoft.com/office/drawing/2014/main" id="{2C567DFB-FD6C-2D4D-8891-1BDD029A3DF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10395DE-B0E6-294E-AC4A-FF459C8E6C48}" type="slidenum">
              <a:rPr kumimoji="0" lang="en-US" altLang="zh-CN" sz="1400" smtClean="0"/>
              <a:pPr>
                <a:spcBef>
                  <a:spcPct val="0"/>
                </a:spcBef>
                <a:buClrTx/>
                <a:buSzTx/>
                <a:buFontTx/>
                <a:buNone/>
              </a:pPr>
              <a:t>127</a:t>
            </a:fld>
            <a:r>
              <a:rPr kumimoji="0" lang="en-US" altLang="zh-CN" sz="1400"/>
              <a:t>/201</a:t>
            </a: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1" name="日期占位符 3">
            <a:extLst>
              <a:ext uri="{FF2B5EF4-FFF2-40B4-BE49-F238E27FC236}">
                <a16:creationId xmlns:a16="http://schemas.microsoft.com/office/drawing/2014/main" id="{FEB396EA-D3C0-1043-AC71-9DF796825CB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07D8A1B-60A7-304E-8D55-970CDFB119E8}" type="datetime12">
              <a:rPr kumimoji="0" lang="zh-CN" altLang="en-US" sz="1400" smtClean="0"/>
              <a:pPr>
                <a:spcBef>
                  <a:spcPct val="0"/>
                </a:spcBef>
                <a:buClrTx/>
                <a:buSzTx/>
                <a:buFontTx/>
                <a:buNone/>
              </a:pPr>
              <a:t>下午8时26分</a:t>
            </a:fld>
            <a:endParaRPr kumimoji="0" lang="en-US" altLang="zh-CN" sz="1400"/>
          </a:p>
        </p:txBody>
      </p:sp>
      <p:sp>
        <p:nvSpPr>
          <p:cNvPr id="63493" name="Rectangle 2">
            <a:extLst>
              <a:ext uri="{FF2B5EF4-FFF2-40B4-BE49-F238E27FC236}">
                <a16:creationId xmlns:a16="http://schemas.microsoft.com/office/drawing/2014/main" id="{204676B2-6832-C847-A7D1-9BA5B3CAEFB0}"/>
              </a:ext>
            </a:extLst>
          </p:cNvPr>
          <p:cNvSpPr>
            <a:spLocks noGrp="1" noChangeArrowheads="1"/>
          </p:cNvSpPr>
          <p:nvPr>
            <p:ph type="title"/>
          </p:nvPr>
        </p:nvSpPr>
        <p:spPr>
          <a:xfrm>
            <a:off x="323850" y="822325"/>
            <a:ext cx="2743200" cy="519113"/>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2</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TEST</a:t>
            </a:r>
          </a:p>
        </p:txBody>
      </p:sp>
      <p:sp>
        <p:nvSpPr>
          <p:cNvPr id="271363" name="Text Box 3">
            <a:extLst>
              <a:ext uri="{FF2B5EF4-FFF2-40B4-BE49-F238E27FC236}">
                <a16:creationId xmlns:a16="http://schemas.microsoft.com/office/drawing/2014/main" id="{F3048258-984F-3D43-95E2-99D47C7AC5AC}"/>
              </a:ext>
            </a:extLst>
          </p:cNvPr>
          <p:cNvSpPr txBox="1">
            <a:spLocks noChangeArrowheads="1"/>
          </p:cNvSpPr>
          <p:nvPr/>
        </p:nvSpPr>
        <p:spPr bwMode="auto">
          <a:xfrm>
            <a:off x="684213" y="1304925"/>
            <a:ext cx="6575425"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TEST	OPR1</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OPR2</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r>
              <a:rPr lang="en-US" altLang="zh-CN" sz="2400">
                <a:latin typeface="华文中宋" panose="02010600040101010101" pitchFamily="2" charset="-122"/>
                <a:ea typeface="华文中宋" panose="02010600040101010101" pitchFamily="2" charset="-122"/>
              </a:rPr>
              <a:t>OPR1 &amp; OPR2</a:t>
            </a:r>
            <a:r>
              <a:rPr lang="zh-CN" altLang="en-US" sz="2400">
                <a:latin typeface="华文中宋" panose="02010600040101010101" pitchFamily="2" charset="-122"/>
                <a:ea typeface="华文中宋" panose="02010600040101010101" pitchFamily="2" charset="-122"/>
              </a:rPr>
              <a:t>，结果仅影响标志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	</a:t>
            </a:r>
          </a:p>
        </p:txBody>
      </p:sp>
      <p:graphicFrame>
        <p:nvGraphicFramePr>
          <p:cNvPr id="271364" name="Object 4">
            <a:extLst>
              <a:ext uri="{FF2B5EF4-FFF2-40B4-BE49-F238E27FC236}">
                <a16:creationId xmlns:a16="http://schemas.microsoft.com/office/drawing/2014/main" id="{17081065-C882-C342-8BF9-D3D9AC7BB60F}"/>
              </a:ext>
            </a:extLst>
          </p:cNvPr>
          <p:cNvGraphicFramePr>
            <a:graphicFrameLocks noChangeAspect="1"/>
          </p:cNvGraphicFramePr>
          <p:nvPr/>
        </p:nvGraphicFramePr>
        <p:xfrm>
          <a:off x="2208213" y="2300288"/>
          <a:ext cx="4876800" cy="3144837"/>
        </p:xfrm>
        <a:graphic>
          <a:graphicData uri="http://schemas.openxmlformats.org/presentationml/2006/ole">
            <mc:AlternateContent xmlns:mc="http://schemas.openxmlformats.org/markup-compatibility/2006">
              <mc:Choice xmlns:v="urn:schemas-microsoft-com:vml" Requires="v">
                <p:oleObj spid="_x0000_s271394" name="Picture2" r:id="rId4" imgW="2279650" imgH="1676400" progId="Word.Picture.8">
                  <p:embed/>
                </p:oleObj>
              </mc:Choice>
              <mc:Fallback>
                <p:oleObj name="Picture2" r:id="rId4" imgW="2279650" imgH="1676400" progId="Word.Picture.8">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08213" y="2300288"/>
                        <a:ext cx="4876800" cy="31448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759813" name="Rectangle 5">
            <a:extLst>
              <a:ext uri="{FF2B5EF4-FFF2-40B4-BE49-F238E27FC236}">
                <a16:creationId xmlns:a16="http://schemas.microsoft.com/office/drawing/2014/main" id="{C87692E8-8EF6-FA46-AF77-91181963C255}"/>
              </a:ext>
            </a:extLst>
          </p:cNvPr>
          <p:cNvSpPr>
            <a:spLocks noChangeArrowheads="1"/>
          </p:cNvSpPr>
          <p:nvPr/>
        </p:nvSpPr>
        <p:spPr bwMode="auto">
          <a:xfrm>
            <a:off x="912813" y="5445125"/>
            <a:ext cx="7010400" cy="1223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70000"/>
              </a:lnSpc>
              <a:spcBef>
                <a:spcPct val="50000"/>
              </a:spcBef>
              <a:buClrTx/>
              <a:buSzTx/>
              <a:buFontTx/>
              <a:buNone/>
            </a:pPr>
            <a:r>
              <a:rPr lang="en-US" altLang="zh-CN" sz="2400">
                <a:latin typeface="华文中宋" panose="02010600040101010101" pitchFamily="2" charset="-122"/>
                <a:ea typeface="华文中宋" panose="02010600040101010101" pitchFamily="2" charset="-122"/>
              </a:rPr>
              <a:t>	TEST	AL,00000010B</a:t>
            </a:r>
          </a:p>
          <a:p>
            <a:pPr eaLnBrk="1" hangingPunct="1">
              <a:lnSpc>
                <a:spcPct val="70000"/>
              </a:lnSpc>
              <a:spcBef>
                <a:spcPct val="50000"/>
              </a:spcBef>
              <a:buClrTx/>
              <a:buSzTx/>
              <a:buFontTx/>
              <a:buNone/>
            </a:pPr>
            <a:r>
              <a:rPr lang="en-US" altLang="zh-CN" sz="2400">
                <a:latin typeface="华文中宋" panose="02010600040101010101" pitchFamily="2" charset="-122"/>
                <a:ea typeface="华文中宋" panose="02010600040101010101" pitchFamily="2" charset="-122"/>
              </a:rPr>
              <a:t>	JZ	ZERO1</a:t>
            </a:r>
          </a:p>
          <a:p>
            <a:pPr eaLnBrk="1" hangingPunct="1">
              <a:lnSpc>
                <a:spcPct val="70000"/>
              </a:lnSpc>
              <a:spcBef>
                <a:spcPct val="5000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）影响</a:t>
            </a:r>
            <a:r>
              <a:rPr lang="en-US" altLang="zh-CN" sz="2400">
                <a:latin typeface="华文中宋" panose="02010600040101010101" pitchFamily="2" charset="-122"/>
                <a:ea typeface="华文中宋" panose="02010600040101010101" pitchFamily="2" charset="-122"/>
              </a:rPr>
              <a:t>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Z</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P</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O=C=0</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a:t>
            </a:r>
            <a:r>
              <a:rPr lang="zh-CN" altLang="en-US" sz="2400">
                <a:latin typeface="华文中宋" panose="02010600040101010101" pitchFamily="2" charset="-122"/>
                <a:ea typeface="华文中宋" panose="02010600040101010101" pitchFamily="2" charset="-122"/>
              </a:rPr>
              <a:t>未定义。 </a:t>
            </a:r>
          </a:p>
        </p:txBody>
      </p:sp>
      <p:sp>
        <p:nvSpPr>
          <p:cNvPr id="271366" name="Text Box 6">
            <a:extLst>
              <a:ext uri="{FF2B5EF4-FFF2-40B4-BE49-F238E27FC236}">
                <a16:creationId xmlns:a16="http://schemas.microsoft.com/office/drawing/2014/main" id="{8095D750-288D-304A-9B26-D0EFF10AD522}"/>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71367" name="幻灯片编号占位符 2">
            <a:extLst>
              <a:ext uri="{FF2B5EF4-FFF2-40B4-BE49-F238E27FC236}">
                <a16:creationId xmlns:a16="http://schemas.microsoft.com/office/drawing/2014/main" id="{DD4FF9F5-6E62-4D45-BD44-2C1FE4DB538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C493935-3E5D-C247-B6FF-00C53E8801F6}" type="slidenum">
              <a:rPr kumimoji="0" lang="en-US" altLang="zh-CN" sz="1400" smtClean="0"/>
              <a:pPr>
                <a:spcBef>
                  <a:spcPct val="0"/>
                </a:spcBef>
                <a:buClrTx/>
                <a:buSzTx/>
                <a:buFontTx/>
                <a:buNone/>
              </a:pPr>
              <a:t>128</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598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9813" grpId="0" autoUpdateAnimBg="0"/>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09" name="日期占位符 3">
            <a:extLst>
              <a:ext uri="{FF2B5EF4-FFF2-40B4-BE49-F238E27FC236}">
                <a16:creationId xmlns:a16="http://schemas.microsoft.com/office/drawing/2014/main" id="{4EC4D9F5-B460-DB4E-91CC-90E63684A6E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DF5ED55-1B7C-1E4A-AD20-191C378420AE}" type="datetime12">
              <a:rPr kumimoji="0" lang="zh-CN" altLang="en-US" sz="1400" smtClean="0"/>
              <a:pPr>
                <a:spcBef>
                  <a:spcPct val="0"/>
                </a:spcBef>
                <a:buClrTx/>
                <a:buSzTx/>
                <a:buFontTx/>
                <a:buNone/>
              </a:pPr>
              <a:t>下午8时26分</a:t>
            </a:fld>
            <a:endParaRPr kumimoji="0" lang="en-US" altLang="zh-CN" sz="1400"/>
          </a:p>
        </p:txBody>
      </p:sp>
      <p:sp>
        <p:nvSpPr>
          <p:cNvPr id="144388" name="Rectangle 2">
            <a:extLst>
              <a:ext uri="{FF2B5EF4-FFF2-40B4-BE49-F238E27FC236}">
                <a16:creationId xmlns:a16="http://schemas.microsoft.com/office/drawing/2014/main" id="{FA3F06D2-4D93-DE40-8EE8-780511243B0F}"/>
              </a:ext>
            </a:extLst>
          </p:cNvPr>
          <p:cNvSpPr>
            <a:spLocks noGrp="1" noChangeArrowheads="1"/>
          </p:cNvSpPr>
          <p:nvPr>
            <p:ph type="title"/>
          </p:nvPr>
        </p:nvSpPr>
        <p:spPr>
          <a:xfrm>
            <a:off x="539750" y="877888"/>
            <a:ext cx="2592388"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3</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NOT</a:t>
            </a:r>
          </a:p>
        </p:txBody>
      </p:sp>
      <p:sp>
        <p:nvSpPr>
          <p:cNvPr id="273411" name="Text Box 3">
            <a:extLst>
              <a:ext uri="{FF2B5EF4-FFF2-40B4-BE49-F238E27FC236}">
                <a16:creationId xmlns:a16="http://schemas.microsoft.com/office/drawing/2014/main" id="{D5F2BA68-C564-4F41-A9C7-D5D089B5B23F}"/>
              </a:ext>
            </a:extLst>
          </p:cNvPr>
          <p:cNvSpPr txBox="1">
            <a:spLocks noChangeArrowheads="1"/>
          </p:cNvSpPr>
          <p:nvPr/>
        </p:nvSpPr>
        <p:spPr bwMode="auto">
          <a:xfrm>
            <a:off x="1403350" y="1628775"/>
            <a:ext cx="6697663" cy="184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NOT	OPR</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r>
              <a:rPr lang="en-US" altLang="zh-CN" sz="2400">
                <a:latin typeface="华文中宋" panose="02010600040101010101" pitchFamily="2" charset="-122"/>
                <a:ea typeface="华文中宋" panose="02010600040101010101" pitchFamily="2" charset="-122"/>
              </a:rPr>
              <a:t>OPR=</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OPR</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）操作数：通用寄存器，存储器</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）不影响标志</a:t>
            </a:r>
          </a:p>
        </p:txBody>
      </p:sp>
      <p:sp>
        <p:nvSpPr>
          <p:cNvPr id="273412" name="Text Box 6">
            <a:extLst>
              <a:ext uri="{FF2B5EF4-FFF2-40B4-BE49-F238E27FC236}">
                <a16:creationId xmlns:a16="http://schemas.microsoft.com/office/drawing/2014/main" id="{C2E2E7F8-04B8-6D43-9725-3CF0F70A9B4B}"/>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73413" name="幻灯片编号占位符 2">
            <a:extLst>
              <a:ext uri="{FF2B5EF4-FFF2-40B4-BE49-F238E27FC236}">
                <a16:creationId xmlns:a16="http://schemas.microsoft.com/office/drawing/2014/main" id="{FD22085A-362E-E343-8548-78754A9B3CB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EA50A05-3440-3E46-AAD5-BDD638C4A5B8}" type="slidenum">
              <a:rPr kumimoji="0" lang="en-US" altLang="zh-CN" sz="1400" smtClean="0"/>
              <a:pPr>
                <a:spcBef>
                  <a:spcPct val="0"/>
                </a:spcBef>
                <a:buClrTx/>
                <a:buSzTx/>
                <a:buFontTx/>
                <a:buNone/>
              </a:pPr>
              <a:t>129</a:t>
            </a:fld>
            <a:r>
              <a:rPr kumimoji="0" lang="en-US" altLang="zh-CN" sz="1400"/>
              <a:t>/201</a:t>
            </a:r>
          </a:p>
        </p:txBody>
      </p:sp>
      <p:sp>
        <p:nvSpPr>
          <p:cNvPr id="7" name="Rectangle 5">
            <a:extLst>
              <a:ext uri="{FF2B5EF4-FFF2-40B4-BE49-F238E27FC236}">
                <a16:creationId xmlns:a16="http://schemas.microsoft.com/office/drawing/2014/main" id="{C9EC08EA-D7F9-3F44-A7A7-B048E2A5E42F}"/>
              </a:ext>
            </a:extLst>
          </p:cNvPr>
          <p:cNvSpPr>
            <a:spLocks noChangeArrowheads="1"/>
          </p:cNvSpPr>
          <p:nvPr/>
        </p:nvSpPr>
        <p:spPr bwMode="auto">
          <a:xfrm>
            <a:off x="912813" y="4005263"/>
            <a:ext cx="7010400"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70000"/>
              </a:lnSpc>
              <a:spcBef>
                <a:spcPct val="50000"/>
              </a:spcBef>
              <a:buClrTx/>
              <a:buSzTx/>
              <a:buFontTx/>
              <a:buNone/>
            </a:pPr>
            <a:r>
              <a:rPr lang="en-US" altLang="zh-CN" sz="2400">
                <a:latin typeface="华文中宋" panose="02010600040101010101" pitchFamily="2" charset="-122"/>
                <a:ea typeface="华文中宋" panose="02010600040101010101" pitchFamily="2" charset="-122"/>
              </a:rPr>
              <a:t>	NOT</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AH</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8</a:t>
            </a:r>
            <a:r>
              <a:rPr lang="zh-CN" altLang="en-US" sz="2400">
                <a:latin typeface="华文中宋" panose="02010600040101010101" pitchFamily="2" charset="-122"/>
                <a:ea typeface="华文中宋" panose="02010600040101010101" pitchFamily="2" charset="-122"/>
              </a:rPr>
              <a:t>位寄存器数取反</a:t>
            </a:r>
            <a:endParaRPr lang="en-US" altLang="zh-CN" sz="2400">
              <a:latin typeface="华文中宋" panose="02010600040101010101" pitchFamily="2" charset="-122"/>
              <a:ea typeface="华文中宋" panose="02010600040101010101" pitchFamily="2" charset="-122"/>
            </a:endParaRPr>
          </a:p>
          <a:p>
            <a:pPr eaLnBrk="1" hangingPunct="1">
              <a:lnSpc>
                <a:spcPct val="70000"/>
              </a:lnSpc>
              <a:spcBef>
                <a:spcPct val="50000"/>
              </a:spcBef>
              <a:buClrTx/>
              <a:buSzTx/>
              <a:buFontTx/>
              <a:buNone/>
            </a:pPr>
            <a:r>
              <a:rPr lang="en-US" altLang="zh-CN" sz="2400">
                <a:latin typeface="华文中宋" panose="02010600040101010101" pitchFamily="2" charset="-122"/>
                <a:ea typeface="华文中宋" panose="02010600040101010101" pitchFamily="2" charset="-122"/>
              </a:rPr>
              <a:t>	NOT</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CX</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a:t>
            </a:r>
            <a:r>
              <a:rPr lang="zh-CN" altLang="zh-CN" sz="2400">
                <a:latin typeface="华文中宋" panose="02010600040101010101" pitchFamily="2" charset="-122"/>
                <a:ea typeface="华文中宋" panose="02010600040101010101" pitchFamily="2" charset="-122"/>
              </a:rPr>
              <a:t>1</a:t>
            </a:r>
            <a:r>
              <a:rPr lang="en-US" altLang="zh-CN" sz="2400">
                <a:latin typeface="华文中宋" panose="02010600040101010101" pitchFamily="2" charset="-122"/>
                <a:ea typeface="华文中宋" panose="02010600040101010101" pitchFamily="2" charset="-122"/>
              </a:rPr>
              <a:t>6</a:t>
            </a:r>
            <a:r>
              <a:rPr lang="zh-CN" altLang="en-US" sz="2400">
                <a:latin typeface="华文中宋" panose="02010600040101010101" pitchFamily="2" charset="-122"/>
                <a:ea typeface="华文中宋" panose="02010600040101010101" pitchFamily="2" charset="-122"/>
              </a:rPr>
              <a:t>位寄存器数取反</a:t>
            </a:r>
            <a:endParaRPr lang="en-US" altLang="zh-CN" sz="2400">
              <a:latin typeface="华文中宋" panose="02010600040101010101" pitchFamily="2" charset="-122"/>
              <a:ea typeface="华文中宋" panose="0201060004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日期占位符 1">
            <a:extLst>
              <a:ext uri="{FF2B5EF4-FFF2-40B4-BE49-F238E27FC236}">
                <a16:creationId xmlns:a16="http://schemas.microsoft.com/office/drawing/2014/main" id="{7651E1D9-41E6-AE4B-BC82-55F2D0EE47D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E9C0300-3EBB-DF4B-98D8-10ACF7986701}" type="datetime12">
              <a:rPr kumimoji="0" lang="zh-CN" altLang="en-US" sz="1400" smtClean="0"/>
              <a:pPr>
                <a:spcBef>
                  <a:spcPct val="0"/>
                </a:spcBef>
                <a:buClrTx/>
                <a:buSzTx/>
                <a:buFontTx/>
                <a:buNone/>
              </a:pPr>
              <a:t>下午8时26分</a:t>
            </a:fld>
            <a:endParaRPr kumimoji="0" lang="en-US" altLang="zh-CN" sz="1400"/>
          </a:p>
        </p:txBody>
      </p:sp>
      <p:sp>
        <p:nvSpPr>
          <p:cNvPr id="35842" name="Rectangle 2">
            <a:extLst>
              <a:ext uri="{FF2B5EF4-FFF2-40B4-BE49-F238E27FC236}">
                <a16:creationId xmlns:a16="http://schemas.microsoft.com/office/drawing/2014/main" id="{B8EEE973-FC90-5945-BC22-C52E28A684DF}"/>
              </a:ext>
            </a:extLst>
          </p:cNvPr>
          <p:cNvSpPr>
            <a:spLocks noChangeArrowheads="1"/>
          </p:cNvSpPr>
          <p:nvPr/>
        </p:nvSpPr>
        <p:spPr bwMode="auto">
          <a:xfrm>
            <a:off x="323850" y="1628775"/>
            <a:ext cx="8497888"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kumimoji="0" lang="en-US" altLang="zh-CN" sz="2800">
                <a:solidFill>
                  <a:schemeClr val="tx2"/>
                </a:solidFill>
                <a:latin typeface="华文中宋" panose="02010600040101010101" pitchFamily="2" charset="-122"/>
                <a:ea typeface="华文中宋" panose="02010600040101010101" pitchFamily="2" charset="-122"/>
              </a:rPr>
              <a:t>(1) </a:t>
            </a:r>
            <a:r>
              <a:rPr kumimoji="0" lang="zh-CN" altLang="en-US" sz="2800">
                <a:solidFill>
                  <a:srgbClr val="000000"/>
                </a:solidFill>
                <a:latin typeface="华文中宋" panose="02010600040101010101" pitchFamily="2" charset="-122"/>
                <a:ea typeface="华文中宋" panose="02010600040101010101" pitchFamily="2" charset="-122"/>
              </a:rPr>
              <a:t>条件标志</a:t>
            </a:r>
            <a:r>
              <a:rPr kumimoji="0" lang="en-US" altLang="zh-CN" sz="2800">
                <a:solidFill>
                  <a:srgbClr val="000000"/>
                </a:solidFill>
                <a:latin typeface="华文中宋" panose="02010600040101010101" pitchFamily="2" charset="-122"/>
                <a:ea typeface="华文中宋" panose="02010600040101010101" pitchFamily="2" charset="-122"/>
              </a:rPr>
              <a:t>(6</a:t>
            </a:r>
            <a:r>
              <a:rPr kumimoji="0" lang="zh-CN" altLang="en-US" sz="2800">
                <a:solidFill>
                  <a:srgbClr val="000000"/>
                </a:solidFill>
                <a:latin typeface="华文中宋" panose="02010600040101010101" pitchFamily="2" charset="-122"/>
                <a:ea typeface="华文中宋" panose="02010600040101010101" pitchFamily="2" charset="-122"/>
              </a:rPr>
              <a:t>个</a:t>
            </a:r>
            <a:r>
              <a:rPr kumimoji="0" lang="en-US" altLang="zh-CN" sz="2800">
                <a:solidFill>
                  <a:srgbClr val="000000"/>
                </a:solidFill>
                <a:latin typeface="华文中宋" panose="02010600040101010101" pitchFamily="2" charset="-122"/>
                <a:ea typeface="华文中宋" panose="02010600040101010101" pitchFamily="2" charset="-122"/>
              </a:rPr>
              <a:t>)</a:t>
            </a:r>
            <a:r>
              <a:rPr kumimoji="0" lang="zh-CN" altLang="en-US" sz="2800">
                <a:solidFill>
                  <a:srgbClr val="000000"/>
                </a:solidFill>
                <a:latin typeface="华文中宋" panose="02010600040101010101" pitchFamily="2" charset="-122"/>
                <a:ea typeface="华文中宋" panose="02010600040101010101" pitchFamily="2" charset="-122"/>
              </a:rPr>
              <a:t>：</a:t>
            </a:r>
            <a:r>
              <a:rPr kumimoji="0" lang="zh-CN" altLang="en-US" sz="2800">
                <a:solidFill>
                  <a:srgbClr val="6600FF"/>
                </a:solidFill>
                <a:latin typeface="华文中宋" panose="02010600040101010101" pitchFamily="2" charset="-122"/>
                <a:ea typeface="华文中宋" panose="02010600040101010101" pitchFamily="2" charset="-122"/>
              </a:rPr>
              <a:t>反映指令执行后运算结果特征</a:t>
            </a:r>
            <a:r>
              <a:rPr kumimoji="0" lang="en-US" altLang="zh-CN" sz="2800">
                <a:solidFill>
                  <a:srgbClr val="6600FF"/>
                </a:solidFill>
                <a:latin typeface="华文中宋" panose="02010600040101010101" pitchFamily="2" charset="-122"/>
                <a:ea typeface="华文中宋" panose="02010600040101010101" pitchFamily="2" charset="-122"/>
              </a:rPr>
              <a:t>.</a:t>
            </a:r>
          </a:p>
        </p:txBody>
      </p:sp>
      <p:sp>
        <p:nvSpPr>
          <p:cNvPr id="497667" name="Rectangle 3">
            <a:extLst>
              <a:ext uri="{FF2B5EF4-FFF2-40B4-BE49-F238E27FC236}">
                <a16:creationId xmlns:a16="http://schemas.microsoft.com/office/drawing/2014/main" id="{DB62E6D7-335C-9A4B-B648-6B00EED57233}"/>
              </a:ext>
            </a:extLst>
          </p:cNvPr>
          <p:cNvSpPr>
            <a:spLocks noChangeArrowheads="1"/>
          </p:cNvSpPr>
          <p:nvPr/>
        </p:nvSpPr>
        <p:spPr bwMode="auto">
          <a:xfrm>
            <a:off x="250825" y="2420938"/>
            <a:ext cx="8839200" cy="165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r>
              <a:rPr kumimoji="0" lang="en-US" altLang="zh-CN" sz="2400">
                <a:solidFill>
                  <a:srgbClr val="FF3300"/>
                </a:solidFill>
                <a:latin typeface="华文中宋" panose="02010600040101010101" pitchFamily="2" charset="-122"/>
                <a:ea typeface="华文中宋" panose="02010600040101010101" pitchFamily="2" charset="-122"/>
              </a:rPr>
              <a:t>CF(</a:t>
            </a:r>
            <a:r>
              <a:rPr kumimoji="0" lang="zh-CN" altLang="en-US" sz="2400">
                <a:solidFill>
                  <a:srgbClr val="FF3300"/>
                </a:solidFill>
                <a:latin typeface="华文中宋" panose="02010600040101010101" pitchFamily="2" charset="-122"/>
                <a:ea typeface="华文中宋" panose="02010600040101010101" pitchFamily="2" charset="-122"/>
              </a:rPr>
              <a:t>进位标志</a:t>
            </a:r>
            <a:r>
              <a:rPr kumimoji="0" lang="en-US" altLang="zh-CN" sz="2400">
                <a:solidFill>
                  <a:srgbClr val="FF3300"/>
                </a:solidFill>
                <a:latin typeface="华文中宋" panose="02010600040101010101" pitchFamily="2" charset="-122"/>
                <a:ea typeface="华文中宋" panose="02010600040101010101" pitchFamily="2" charset="-122"/>
              </a:rPr>
              <a:t>): CF=D</a:t>
            </a:r>
            <a:r>
              <a:rPr kumimoji="0" lang="en-US" altLang="zh-CN" sz="2400" baseline="-30000">
                <a:solidFill>
                  <a:srgbClr val="FF3300"/>
                </a:solidFill>
                <a:latin typeface="华文中宋" panose="02010600040101010101" pitchFamily="2" charset="-122"/>
                <a:ea typeface="华文中宋" panose="02010600040101010101" pitchFamily="2" charset="-122"/>
              </a:rPr>
              <a:t>7CY</a:t>
            </a:r>
            <a:r>
              <a:rPr kumimoji="0" lang="zh-CN" altLang="en-US" sz="2400">
                <a:solidFill>
                  <a:srgbClr val="FF3300"/>
                </a:solidFill>
                <a:latin typeface="华文中宋" panose="02010600040101010101" pitchFamily="2" charset="-122"/>
                <a:ea typeface="华文中宋" panose="02010600040101010101" pitchFamily="2" charset="-122"/>
              </a:rPr>
              <a:t>或</a:t>
            </a:r>
            <a:r>
              <a:rPr kumimoji="0" lang="en-US" altLang="zh-CN" sz="2400">
                <a:solidFill>
                  <a:srgbClr val="FF3300"/>
                </a:solidFill>
                <a:latin typeface="华文中宋" panose="02010600040101010101" pitchFamily="2" charset="-122"/>
                <a:ea typeface="华文中宋" panose="02010600040101010101" pitchFamily="2" charset="-122"/>
              </a:rPr>
              <a:t>D</a:t>
            </a:r>
            <a:r>
              <a:rPr kumimoji="0" lang="en-US" altLang="zh-CN" sz="2400" baseline="-30000">
                <a:solidFill>
                  <a:srgbClr val="FF3300"/>
                </a:solidFill>
                <a:latin typeface="华文中宋" panose="02010600040101010101" pitchFamily="2" charset="-122"/>
                <a:ea typeface="华文中宋" panose="02010600040101010101" pitchFamily="2" charset="-122"/>
              </a:rPr>
              <a:t>15CY</a:t>
            </a:r>
          </a:p>
          <a:p>
            <a:pPr eaLnBrk="1" hangingPunct="1">
              <a:buFont typeface="Wingdings" pitchFamily="2" charset="2"/>
              <a:buNone/>
            </a:pPr>
            <a:r>
              <a:rPr kumimoji="0" lang="en-US" altLang="zh-CN" sz="2400">
                <a:latin typeface="华文中宋" panose="02010600040101010101" pitchFamily="2" charset="-122"/>
                <a:ea typeface="华文中宋" panose="02010600040101010101" pitchFamily="2" charset="-122"/>
              </a:rPr>
              <a:t>    </a:t>
            </a:r>
            <a:r>
              <a:rPr kumimoji="0" lang="zh-CN" altLang="en-US" sz="2400">
                <a:solidFill>
                  <a:srgbClr val="000000"/>
                </a:solidFill>
                <a:latin typeface="华文中宋" panose="02010600040101010101" pitchFamily="2" charset="-122"/>
                <a:ea typeface="华文中宋" panose="02010600040101010101" pitchFamily="2" charset="-122"/>
              </a:rPr>
              <a:t>执行算术运算指令后，结果的最高位</a:t>
            </a:r>
            <a:r>
              <a:rPr kumimoji="0" lang="en-US" altLang="zh-CN" sz="2400">
                <a:solidFill>
                  <a:srgbClr val="000000"/>
                </a:solidFill>
                <a:latin typeface="华文中宋" panose="02010600040101010101" pitchFamily="2" charset="-122"/>
                <a:ea typeface="华文中宋" panose="02010600040101010101" pitchFamily="2" charset="-122"/>
              </a:rPr>
              <a:t>(</a:t>
            </a:r>
            <a:r>
              <a:rPr kumimoji="0" lang="zh-CN" altLang="en-US" sz="2400">
                <a:solidFill>
                  <a:srgbClr val="000000"/>
                </a:solidFill>
                <a:latin typeface="华文中宋" panose="02010600040101010101" pitchFamily="2" charset="-122"/>
                <a:ea typeface="华文中宋" panose="02010600040101010101" pitchFamily="2" charset="-122"/>
              </a:rPr>
              <a:t>字节时为</a:t>
            </a:r>
            <a:r>
              <a:rPr kumimoji="0" lang="en-US" altLang="zh-CN" sz="2400">
                <a:solidFill>
                  <a:srgbClr val="000000"/>
                </a:solidFill>
                <a:latin typeface="华文中宋" panose="02010600040101010101" pitchFamily="2" charset="-122"/>
                <a:ea typeface="华文中宋" panose="02010600040101010101" pitchFamily="2" charset="-122"/>
              </a:rPr>
              <a:t>D</a:t>
            </a:r>
            <a:r>
              <a:rPr kumimoji="0" lang="en-US" altLang="zh-CN" sz="2400" baseline="-30000">
                <a:solidFill>
                  <a:srgbClr val="000000"/>
                </a:solidFill>
                <a:latin typeface="华文中宋" panose="02010600040101010101" pitchFamily="2" charset="-122"/>
                <a:ea typeface="华文中宋" panose="02010600040101010101" pitchFamily="2" charset="-122"/>
              </a:rPr>
              <a:t>7CY</a:t>
            </a:r>
            <a:r>
              <a:rPr kumimoji="0" lang="zh-CN" altLang="en-US" sz="2400">
                <a:solidFill>
                  <a:srgbClr val="000000"/>
                </a:solidFill>
                <a:latin typeface="华文中宋" panose="02010600040101010101" pitchFamily="2" charset="-122"/>
                <a:ea typeface="华文中宋" panose="02010600040101010101" pitchFamily="2" charset="-122"/>
              </a:rPr>
              <a:t>或字为</a:t>
            </a:r>
            <a:r>
              <a:rPr kumimoji="0" lang="en-US" altLang="zh-CN" sz="2400">
                <a:solidFill>
                  <a:srgbClr val="000000"/>
                </a:solidFill>
                <a:latin typeface="华文中宋" panose="02010600040101010101" pitchFamily="2" charset="-122"/>
                <a:ea typeface="华文中宋" panose="02010600040101010101" pitchFamily="2" charset="-122"/>
              </a:rPr>
              <a:t>D</a:t>
            </a:r>
            <a:r>
              <a:rPr kumimoji="0" lang="en-US" altLang="zh-CN" sz="2400" baseline="-30000">
                <a:solidFill>
                  <a:srgbClr val="000000"/>
                </a:solidFill>
                <a:latin typeface="华文中宋" panose="02010600040101010101" pitchFamily="2" charset="-122"/>
                <a:ea typeface="华文中宋" panose="02010600040101010101" pitchFamily="2" charset="-122"/>
              </a:rPr>
              <a:t>15CY</a:t>
            </a:r>
            <a:r>
              <a:rPr kumimoji="0" lang="en-US" altLang="zh-CN" sz="2400">
                <a:solidFill>
                  <a:srgbClr val="000000"/>
                </a:solidFill>
                <a:latin typeface="华文中宋" panose="02010600040101010101" pitchFamily="2" charset="-122"/>
                <a:ea typeface="华文中宋" panose="02010600040101010101" pitchFamily="2" charset="-122"/>
              </a:rPr>
              <a:t>)</a:t>
            </a:r>
            <a:r>
              <a:rPr kumimoji="0" lang="zh-CN" altLang="en-US" sz="2400">
                <a:solidFill>
                  <a:srgbClr val="000000"/>
                </a:solidFill>
                <a:latin typeface="华文中宋" panose="02010600040101010101" pitchFamily="2" charset="-122"/>
                <a:ea typeface="华文中宋" panose="02010600040101010101" pitchFamily="2" charset="-122"/>
              </a:rPr>
              <a:t>向更高位产生进位</a:t>
            </a:r>
            <a:r>
              <a:rPr kumimoji="0" lang="en-US" altLang="zh-CN" sz="2400">
                <a:solidFill>
                  <a:srgbClr val="000000"/>
                </a:solidFill>
                <a:latin typeface="华文中宋" panose="02010600040101010101" pitchFamily="2" charset="-122"/>
                <a:ea typeface="华文中宋" panose="02010600040101010101" pitchFamily="2" charset="-122"/>
              </a:rPr>
              <a:t>/</a:t>
            </a:r>
            <a:r>
              <a:rPr kumimoji="0" lang="zh-CN" altLang="en-US" sz="2400">
                <a:solidFill>
                  <a:srgbClr val="000000"/>
                </a:solidFill>
                <a:latin typeface="华文中宋" panose="02010600040101010101" pitchFamily="2" charset="-122"/>
                <a:ea typeface="华文中宋" panose="02010600040101010101" pitchFamily="2" charset="-122"/>
              </a:rPr>
              <a:t>借位，则</a:t>
            </a:r>
            <a:r>
              <a:rPr kumimoji="0" lang="en-US" altLang="zh-CN" sz="2400">
                <a:solidFill>
                  <a:srgbClr val="000000"/>
                </a:solidFill>
                <a:latin typeface="华文中宋" panose="02010600040101010101" pitchFamily="2" charset="-122"/>
                <a:ea typeface="华文中宋" panose="02010600040101010101" pitchFamily="2" charset="-122"/>
              </a:rPr>
              <a:t>CF=1</a:t>
            </a:r>
            <a:r>
              <a:rPr kumimoji="0" lang="zh-CN" altLang="en-US" sz="2400">
                <a:solidFill>
                  <a:srgbClr val="000000"/>
                </a:solidFill>
                <a:latin typeface="华文中宋" panose="02010600040101010101" pitchFamily="2" charset="-122"/>
                <a:ea typeface="华文中宋" panose="02010600040101010101" pitchFamily="2" charset="-122"/>
              </a:rPr>
              <a:t>，否则</a:t>
            </a:r>
            <a:r>
              <a:rPr kumimoji="0" lang="en-US" altLang="zh-CN" sz="2400">
                <a:solidFill>
                  <a:srgbClr val="000000"/>
                </a:solidFill>
                <a:latin typeface="华文中宋" panose="02010600040101010101" pitchFamily="2" charset="-122"/>
                <a:ea typeface="华文中宋" panose="02010600040101010101" pitchFamily="2" charset="-122"/>
              </a:rPr>
              <a:t>CF=0</a:t>
            </a:r>
            <a:r>
              <a:rPr kumimoji="0" lang="zh-CN" altLang="en-US" sz="2400">
                <a:solidFill>
                  <a:srgbClr val="000000"/>
                </a:solidFill>
                <a:latin typeface="华文中宋" panose="02010600040101010101" pitchFamily="2" charset="-122"/>
                <a:ea typeface="华文中宋" panose="02010600040101010101" pitchFamily="2" charset="-122"/>
              </a:rPr>
              <a:t>。该标志主要用于多字节加、减运算。</a:t>
            </a:r>
            <a:endParaRPr kumimoji="0" lang="zh-CN" altLang="en-US" sz="1800">
              <a:solidFill>
                <a:srgbClr val="000000"/>
              </a:solidFill>
              <a:latin typeface="华文中宋" panose="02010600040101010101" pitchFamily="2" charset="-122"/>
              <a:ea typeface="华文中宋" panose="02010600040101010101" pitchFamily="2" charset="-122"/>
              <a:sym typeface="Wingdings" pitchFamily="2" charset="2"/>
            </a:endParaRPr>
          </a:p>
        </p:txBody>
      </p:sp>
      <p:graphicFrame>
        <p:nvGraphicFramePr>
          <p:cNvPr id="35844" name="Object 4">
            <a:extLst>
              <a:ext uri="{FF2B5EF4-FFF2-40B4-BE49-F238E27FC236}">
                <a16:creationId xmlns:a16="http://schemas.microsoft.com/office/drawing/2014/main" id="{6C8C7922-E150-9C4A-B76C-43736AD27919}"/>
              </a:ext>
            </a:extLst>
          </p:cNvPr>
          <p:cNvGraphicFramePr>
            <a:graphicFrameLocks noChangeAspect="1"/>
          </p:cNvGraphicFramePr>
          <p:nvPr/>
        </p:nvGraphicFramePr>
        <p:xfrm>
          <a:off x="4500563" y="836613"/>
          <a:ext cx="4392612" cy="830262"/>
        </p:xfrm>
        <a:graphic>
          <a:graphicData uri="http://schemas.openxmlformats.org/presentationml/2006/ole">
            <mc:AlternateContent xmlns:mc="http://schemas.openxmlformats.org/markup-compatibility/2006">
              <mc:Choice xmlns:v="urn:schemas-microsoft-com:vml" Requires="v">
                <p:oleObj spid="_x0000_s35877" name="Visio" r:id="rId4" imgW="1320800" imgH="254000" progId="Visio.Drawing.11">
                  <p:embed/>
                </p:oleObj>
              </mc:Choice>
              <mc:Fallback>
                <p:oleObj name="Visio" r:id="rId4" imgW="1320800" imgH="25400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00563" y="836613"/>
                        <a:ext cx="4392612" cy="830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497669" name="Line 5">
            <a:extLst>
              <a:ext uri="{FF2B5EF4-FFF2-40B4-BE49-F238E27FC236}">
                <a16:creationId xmlns:a16="http://schemas.microsoft.com/office/drawing/2014/main" id="{F9DE032E-DFC0-8447-AA51-074B33116394}"/>
              </a:ext>
            </a:extLst>
          </p:cNvPr>
          <p:cNvSpPr>
            <a:spLocks noChangeShapeType="1"/>
          </p:cNvSpPr>
          <p:nvPr/>
        </p:nvSpPr>
        <p:spPr bwMode="auto">
          <a:xfrm>
            <a:off x="682625" y="5373688"/>
            <a:ext cx="2951163"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97670" name="Line 6">
            <a:extLst>
              <a:ext uri="{FF2B5EF4-FFF2-40B4-BE49-F238E27FC236}">
                <a16:creationId xmlns:a16="http://schemas.microsoft.com/office/drawing/2014/main" id="{5A939559-AA80-C648-A701-5618E493B043}"/>
              </a:ext>
            </a:extLst>
          </p:cNvPr>
          <p:cNvSpPr>
            <a:spLocks noChangeShapeType="1"/>
          </p:cNvSpPr>
          <p:nvPr/>
        </p:nvSpPr>
        <p:spPr bwMode="auto">
          <a:xfrm>
            <a:off x="4427538" y="5373688"/>
            <a:ext cx="279876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97671" name="Rectangle 7">
            <a:extLst>
              <a:ext uri="{FF2B5EF4-FFF2-40B4-BE49-F238E27FC236}">
                <a16:creationId xmlns:a16="http://schemas.microsoft.com/office/drawing/2014/main" id="{78E80E0A-8B5D-E14D-987A-5F207B0647ED}"/>
              </a:ext>
            </a:extLst>
          </p:cNvPr>
          <p:cNvSpPr>
            <a:spLocks noChangeArrowheads="1"/>
          </p:cNvSpPr>
          <p:nvPr/>
        </p:nvSpPr>
        <p:spPr bwMode="auto">
          <a:xfrm>
            <a:off x="179388" y="4076700"/>
            <a:ext cx="8839200" cy="1827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r>
              <a:rPr kumimoji="0" lang="zh-CN" altLang="en-US" sz="2400">
                <a:solidFill>
                  <a:srgbClr val="00CC00"/>
                </a:solidFill>
                <a:latin typeface="华文中宋" panose="02010600040101010101" pitchFamily="2" charset="-122"/>
                <a:ea typeface="华文中宋" panose="02010600040101010101" pitchFamily="2" charset="-122"/>
              </a:rPr>
              <a:t>例</a:t>
            </a:r>
            <a:r>
              <a:rPr kumimoji="0" lang="en-US" altLang="zh-CN" sz="2400">
                <a:latin typeface="华文中宋" panose="02010600040101010101" pitchFamily="2" charset="-122"/>
                <a:ea typeface="华文中宋" panose="02010600040101010101" pitchFamily="2" charset="-122"/>
              </a:rPr>
              <a:t>:      3FH+0B4H                  0BFH+0B4H</a:t>
            </a:r>
          </a:p>
          <a:p>
            <a:pPr eaLnBrk="1" hangingPunct="1">
              <a:buFont typeface="Wingdings" pitchFamily="2" charset="2"/>
              <a:buNone/>
            </a:pPr>
            <a:r>
              <a:rPr kumimoji="0" lang="en-US" altLang="zh-CN" sz="2400">
                <a:latin typeface="华文中宋" panose="02010600040101010101" pitchFamily="2" charset="-122"/>
                <a:ea typeface="华文中宋" panose="02010600040101010101" pitchFamily="2" charset="-122"/>
              </a:rPr>
              <a:t>            0011 1111                      1011 1111</a:t>
            </a:r>
          </a:p>
          <a:p>
            <a:pPr eaLnBrk="1" hangingPunct="1">
              <a:buFont typeface="Wingdings" pitchFamily="2" charset="2"/>
              <a:buNone/>
            </a:pPr>
            <a:r>
              <a:rPr kumimoji="0" lang="en-US" altLang="zh-CN" sz="2400">
                <a:latin typeface="华文中宋" panose="02010600040101010101" pitchFamily="2" charset="-122"/>
                <a:ea typeface="华文中宋" panose="02010600040101010101" pitchFamily="2" charset="-122"/>
              </a:rPr>
              <a:t>     +     1011 0100                +    1011 0100  </a:t>
            </a:r>
          </a:p>
          <a:p>
            <a:pPr eaLnBrk="1" hangingPunct="1">
              <a:buFont typeface="Wingdings" pitchFamily="2" charset="2"/>
              <a:buNone/>
            </a:pPr>
            <a:r>
              <a:rPr kumimoji="0" lang="en-US" altLang="zh-CN" sz="2400">
                <a:latin typeface="华文中宋" panose="02010600040101010101" pitchFamily="2" charset="-122"/>
                <a:ea typeface="华文中宋" panose="02010600040101010101" pitchFamily="2" charset="-122"/>
              </a:rPr>
              <a:t>            1111 0011;CF=0         1  0111 0011;CF=1</a:t>
            </a:r>
            <a:endParaRPr kumimoji="0" lang="en-US" altLang="zh-CN" sz="1800">
              <a:solidFill>
                <a:srgbClr val="000000"/>
              </a:solidFill>
              <a:latin typeface="华文中宋" panose="02010600040101010101" pitchFamily="2" charset="-122"/>
              <a:ea typeface="华文中宋" panose="02010600040101010101" pitchFamily="2" charset="-122"/>
              <a:sym typeface="Wingdings" pitchFamily="2" charset="2"/>
            </a:endParaRPr>
          </a:p>
        </p:txBody>
      </p:sp>
      <p:sp>
        <p:nvSpPr>
          <p:cNvPr id="497672" name="Rectangle 8">
            <a:extLst>
              <a:ext uri="{FF2B5EF4-FFF2-40B4-BE49-F238E27FC236}">
                <a16:creationId xmlns:a16="http://schemas.microsoft.com/office/drawing/2014/main" id="{C8C05DE1-2CF0-A448-9581-1024C2ADA0D9}"/>
              </a:ext>
            </a:extLst>
          </p:cNvPr>
          <p:cNvSpPr>
            <a:spLocks noChangeArrowheads="1"/>
          </p:cNvSpPr>
          <p:nvPr/>
        </p:nvSpPr>
        <p:spPr bwMode="auto">
          <a:xfrm>
            <a:off x="179388" y="6021388"/>
            <a:ext cx="88392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Font typeface="Wingdings" pitchFamily="2" charset="2"/>
              <a:buNone/>
            </a:pPr>
            <a:r>
              <a:rPr kumimoji="0" lang="zh-CN" altLang="en-US" sz="1800">
                <a:latin typeface="华文中宋" panose="02010600040101010101" pitchFamily="2" charset="-122"/>
                <a:ea typeface="华文中宋" panose="02010600040101010101" pitchFamily="2" charset="-122"/>
              </a:rPr>
              <a:t>注</a:t>
            </a:r>
            <a:r>
              <a:rPr kumimoji="0" lang="en-US" altLang="zh-CN" sz="1800">
                <a:latin typeface="华文中宋" panose="02010600040101010101" pitchFamily="2" charset="-122"/>
                <a:ea typeface="华文中宋" panose="02010600040101010101" pitchFamily="2" charset="-122"/>
              </a:rPr>
              <a:t>:</a:t>
            </a:r>
            <a:r>
              <a:rPr kumimoji="0" lang="zh-CN" altLang="en-US" sz="1800">
                <a:solidFill>
                  <a:srgbClr val="000000"/>
                </a:solidFill>
                <a:latin typeface="华文中宋" panose="02010600040101010101" pitchFamily="2" charset="-122"/>
                <a:ea typeface="华文中宋" panose="02010600040101010101" pitchFamily="2" charset="-122"/>
              </a:rPr>
              <a:t>对</a:t>
            </a:r>
            <a:r>
              <a:rPr kumimoji="0" lang="en-US" altLang="zh-CN" sz="1800">
                <a:solidFill>
                  <a:srgbClr val="000000"/>
                </a:solidFill>
                <a:latin typeface="华文中宋" panose="02010600040101010101" pitchFamily="2" charset="-122"/>
                <a:ea typeface="华文中宋" panose="02010600040101010101" pitchFamily="2" charset="-122"/>
              </a:rPr>
              <a:t>CF</a:t>
            </a:r>
            <a:r>
              <a:rPr kumimoji="0" lang="zh-CN" altLang="en-US" sz="1800">
                <a:solidFill>
                  <a:srgbClr val="000000"/>
                </a:solidFill>
                <a:latin typeface="华文中宋" panose="02010600040101010101" pitchFamily="2" charset="-122"/>
                <a:ea typeface="华文中宋" panose="02010600040101010101" pitchFamily="2" charset="-122"/>
              </a:rPr>
              <a:t>操作有三条专用指令</a:t>
            </a:r>
            <a:r>
              <a:rPr kumimoji="0" lang="en-US" altLang="zh-CN" sz="1800">
                <a:solidFill>
                  <a:srgbClr val="000000"/>
                </a:solidFill>
                <a:latin typeface="华文中宋" panose="02010600040101010101" pitchFamily="2" charset="-122"/>
                <a:ea typeface="华文中宋" panose="02010600040101010101" pitchFamily="2" charset="-122"/>
              </a:rPr>
              <a:t>:</a:t>
            </a:r>
            <a:r>
              <a:rPr kumimoji="0" lang="en-US" altLang="zh-CN" sz="1800">
                <a:solidFill>
                  <a:srgbClr val="FF3300"/>
                </a:solidFill>
                <a:latin typeface="华文中宋" panose="02010600040101010101" pitchFamily="2" charset="-122"/>
                <a:ea typeface="华文中宋" panose="02010600040101010101" pitchFamily="2" charset="-122"/>
              </a:rPr>
              <a:t> STC</a:t>
            </a:r>
            <a:r>
              <a:rPr kumimoji="0" lang="en-US" altLang="zh-CN" sz="1800">
                <a:solidFill>
                  <a:srgbClr val="000000"/>
                </a:solidFill>
                <a:latin typeface="华文中宋" panose="02010600040101010101" pitchFamily="2" charset="-122"/>
                <a:ea typeface="华文中宋" panose="02010600040101010101" pitchFamily="2" charset="-122"/>
                <a:sym typeface="Wingdings" pitchFamily="2" charset="2"/>
              </a:rPr>
              <a:t>CF=1;       </a:t>
            </a:r>
            <a:r>
              <a:rPr kumimoji="0" lang="en-US" altLang="zh-CN" sz="1800">
                <a:solidFill>
                  <a:srgbClr val="FF3300"/>
                </a:solidFill>
                <a:latin typeface="华文中宋" panose="02010600040101010101" pitchFamily="2" charset="-122"/>
                <a:ea typeface="华文中宋" panose="02010600040101010101" pitchFamily="2" charset="-122"/>
                <a:sym typeface="Wingdings" pitchFamily="2" charset="2"/>
              </a:rPr>
              <a:t>CLC</a:t>
            </a:r>
            <a:r>
              <a:rPr kumimoji="0" lang="en-US" altLang="zh-CN" sz="1800">
                <a:solidFill>
                  <a:srgbClr val="000000"/>
                </a:solidFill>
                <a:latin typeface="华文中宋" panose="02010600040101010101" pitchFamily="2" charset="-122"/>
                <a:ea typeface="华文中宋" panose="02010600040101010101" pitchFamily="2" charset="-122"/>
                <a:sym typeface="Wingdings" pitchFamily="2" charset="2"/>
              </a:rPr>
              <a:t>CF=0;       </a:t>
            </a:r>
            <a:r>
              <a:rPr kumimoji="0" lang="en-US" altLang="zh-CN" sz="1800">
                <a:solidFill>
                  <a:srgbClr val="FF3300"/>
                </a:solidFill>
                <a:latin typeface="华文中宋" panose="02010600040101010101" pitchFamily="2" charset="-122"/>
                <a:ea typeface="华文中宋" panose="02010600040101010101" pitchFamily="2" charset="-122"/>
                <a:sym typeface="Wingdings" pitchFamily="2" charset="2"/>
              </a:rPr>
              <a:t>CMC</a:t>
            </a:r>
            <a:r>
              <a:rPr kumimoji="0" lang="en-US" altLang="zh-CN" sz="1800">
                <a:solidFill>
                  <a:srgbClr val="000000"/>
                </a:solidFill>
                <a:latin typeface="华文中宋" panose="02010600040101010101" pitchFamily="2" charset="-122"/>
                <a:ea typeface="华文中宋" panose="02010600040101010101" pitchFamily="2" charset="-122"/>
                <a:sym typeface="Wingdings" pitchFamily="2" charset="2"/>
              </a:rPr>
              <a:t>CF=~CF</a:t>
            </a:r>
          </a:p>
        </p:txBody>
      </p:sp>
      <p:sp>
        <p:nvSpPr>
          <p:cNvPr id="35849" name="Text Box 9">
            <a:extLst>
              <a:ext uri="{FF2B5EF4-FFF2-40B4-BE49-F238E27FC236}">
                <a16:creationId xmlns:a16="http://schemas.microsoft.com/office/drawing/2014/main" id="{7003AF22-B3CF-A94A-AA6A-55EF2B999B6E}"/>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35850" name="幻灯片编号占位符 2">
            <a:extLst>
              <a:ext uri="{FF2B5EF4-FFF2-40B4-BE49-F238E27FC236}">
                <a16:creationId xmlns:a16="http://schemas.microsoft.com/office/drawing/2014/main" id="{F08535E4-BB4F-C84E-B28B-ACB9E2184A6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7ADC110-5A03-804A-A2E9-29FA33CDBFCD}" type="slidenum">
              <a:rPr kumimoji="0" lang="en-US" altLang="zh-CN" sz="1400" smtClean="0"/>
              <a:pPr>
                <a:spcBef>
                  <a:spcPct val="0"/>
                </a:spcBef>
                <a:buClrTx/>
                <a:buSzTx/>
                <a:buFontTx/>
                <a:buNone/>
              </a:pPr>
              <a:t>13</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97667"/>
                                        </p:tgtEl>
                                        <p:attrNameLst>
                                          <p:attrName>style.visibility</p:attrName>
                                        </p:attrNameLst>
                                      </p:cBhvr>
                                      <p:to>
                                        <p:strVal val="visible"/>
                                      </p:to>
                                    </p:set>
                                    <p:animEffect transition="in" filter="blinds(horizontal)">
                                      <p:cBhvr>
                                        <p:cTn id="7" dur="500"/>
                                        <p:tgtEl>
                                          <p:spTgt spid="49766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497669"/>
                                        </p:tgtEl>
                                        <p:attrNameLst>
                                          <p:attrName>style.visibility</p:attrName>
                                        </p:attrNameLst>
                                      </p:cBhvr>
                                      <p:to>
                                        <p:strVal val="visible"/>
                                      </p:to>
                                    </p:set>
                                    <p:animEffect transition="in" filter="blinds(horizontal)">
                                      <p:cBhvr>
                                        <p:cTn id="12" dur="500"/>
                                        <p:tgtEl>
                                          <p:spTgt spid="497669"/>
                                        </p:tgtEl>
                                      </p:cBhvr>
                                    </p:animEffect>
                                  </p:childTnLst>
                                </p:cTn>
                              </p:par>
                              <p:par>
                                <p:cTn id="13" presetID="3" presetClass="entr" presetSubtype="10" fill="hold" nodeType="withEffect">
                                  <p:stCondLst>
                                    <p:cond delay="0"/>
                                  </p:stCondLst>
                                  <p:childTnLst>
                                    <p:set>
                                      <p:cBhvr>
                                        <p:cTn id="14" dur="1" fill="hold">
                                          <p:stCondLst>
                                            <p:cond delay="0"/>
                                          </p:stCondLst>
                                        </p:cTn>
                                        <p:tgtEl>
                                          <p:spTgt spid="497670"/>
                                        </p:tgtEl>
                                        <p:attrNameLst>
                                          <p:attrName>style.visibility</p:attrName>
                                        </p:attrNameLst>
                                      </p:cBhvr>
                                      <p:to>
                                        <p:strVal val="visible"/>
                                      </p:to>
                                    </p:set>
                                    <p:animEffect transition="in" filter="blinds(horizontal)">
                                      <p:cBhvr>
                                        <p:cTn id="15" dur="500"/>
                                        <p:tgtEl>
                                          <p:spTgt spid="497670"/>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497671"/>
                                        </p:tgtEl>
                                        <p:attrNameLst>
                                          <p:attrName>style.visibility</p:attrName>
                                        </p:attrNameLst>
                                      </p:cBhvr>
                                      <p:to>
                                        <p:strVal val="visible"/>
                                      </p:to>
                                    </p:set>
                                    <p:animEffect transition="in" filter="blinds(horizontal)">
                                      <p:cBhvr>
                                        <p:cTn id="18" dur="500"/>
                                        <p:tgtEl>
                                          <p:spTgt spid="497671"/>
                                        </p:tgtEl>
                                      </p:cBhvr>
                                    </p:animEffect>
                                  </p:childTnLst>
                                </p:cTn>
                              </p:par>
                              <p:par>
                                <p:cTn id="19" presetID="3" presetClass="entr" presetSubtype="10" fill="hold" grpId="0" nodeType="withEffect">
                                  <p:stCondLst>
                                    <p:cond delay="3000"/>
                                  </p:stCondLst>
                                  <p:childTnLst>
                                    <p:set>
                                      <p:cBhvr>
                                        <p:cTn id="20" dur="1" fill="hold">
                                          <p:stCondLst>
                                            <p:cond delay="0"/>
                                          </p:stCondLst>
                                        </p:cTn>
                                        <p:tgtEl>
                                          <p:spTgt spid="497672"/>
                                        </p:tgtEl>
                                        <p:attrNameLst>
                                          <p:attrName>style.visibility</p:attrName>
                                        </p:attrNameLst>
                                      </p:cBhvr>
                                      <p:to>
                                        <p:strVal val="visible"/>
                                      </p:to>
                                    </p:set>
                                    <p:animEffect transition="in" filter="blinds(horizontal)">
                                      <p:cBhvr>
                                        <p:cTn id="21" dur="500"/>
                                        <p:tgtEl>
                                          <p:spTgt spid="4976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7667" grpId="0"/>
      <p:bldP spid="497671" grpId="0"/>
      <p:bldP spid="497672" grpId="0"/>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7" name="日期占位符 3">
            <a:extLst>
              <a:ext uri="{FF2B5EF4-FFF2-40B4-BE49-F238E27FC236}">
                <a16:creationId xmlns:a16="http://schemas.microsoft.com/office/drawing/2014/main" id="{B0D00650-E86F-4A41-B610-65B3F665BFC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D55AE4E-B06C-744C-8EF2-04498AEB1110}" type="datetime12">
              <a:rPr kumimoji="0" lang="zh-CN" altLang="en-US" sz="1400" smtClean="0"/>
              <a:pPr>
                <a:spcBef>
                  <a:spcPct val="0"/>
                </a:spcBef>
                <a:buClrTx/>
                <a:buSzTx/>
                <a:buFontTx/>
                <a:buNone/>
              </a:pPr>
              <a:t>下午8时26分</a:t>
            </a:fld>
            <a:endParaRPr kumimoji="0" lang="en-US" altLang="zh-CN" sz="1400"/>
          </a:p>
        </p:txBody>
      </p:sp>
      <p:sp>
        <p:nvSpPr>
          <p:cNvPr id="275458" name="Rectangle 2">
            <a:extLst>
              <a:ext uri="{FF2B5EF4-FFF2-40B4-BE49-F238E27FC236}">
                <a16:creationId xmlns:a16="http://schemas.microsoft.com/office/drawing/2014/main" id="{65B1785E-7ADB-4B41-8C1D-5BBD4EFF2D71}"/>
              </a:ext>
            </a:extLst>
          </p:cNvPr>
          <p:cNvSpPr>
            <a:spLocks noGrp="1" noChangeArrowheads="1"/>
          </p:cNvSpPr>
          <p:nvPr>
            <p:ph type="title"/>
          </p:nvPr>
        </p:nvSpPr>
        <p:spPr>
          <a:xfrm>
            <a:off x="250825" y="911225"/>
            <a:ext cx="8569325" cy="457200"/>
          </a:xfrm>
        </p:spPr>
        <p:txBody>
          <a:bodyPr anchor="ctr">
            <a:spAutoFit/>
          </a:bodyPr>
          <a:lstStyle/>
          <a:p>
            <a:pPr eaLnBrk="1" hangingPunct="1"/>
            <a:r>
              <a:rPr kumimoji="0" lang="en-US" altLang="zh-CN" sz="2400" b="1">
                <a:solidFill>
                  <a:schemeClr val="folHlink"/>
                </a:solidFill>
                <a:latin typeface="华文中宋" panose="02010600040101010101" pitchFamily="2" charset="-122"/>
                <a:ea typeface="华文中宋" panose="02010600040101010101" pitchFamily="2" charset="-122"/>
              </a:rPr>
              <a:t>4</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SAL</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SAR</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SHL</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SHR</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ROL</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ROR</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RCL</a:t>
            </a:r>
            <a:r>
              <a:rPr kumimoji="0" lang="zh-CN" altLang="en-US" sz="2400" b="1">
                <a:solidFill>
                  <a:schemeClr val="folHlink"/>
                </a:solidFill>
                <a:latin typeface="华文中宋" panose="02010600040101010101" pitchFamily="2" charset="-122"/>
                <a:ea typeface="华文中宋" panose="02010600040101010101" pitchFamily="2" charset="-122"/>
              </a:rPr>
              <a:t>和</a:t>
            </a:r>
            <a:r>
              <a:rPr kumimoji="0" lang="en-US" altLang="zh-CN" sz="2400" b="1">
                <a:solidFill>
                  <a:schemeClr val="folHlink"/>
                </a:solidFill>
                <a:latin typeface="华文中宋" panose="02010600040101010101" pitchFamily="2" charset="-122"/>
                <a:ea typeface="华文中宋" panose="02010600040101010101" pitchFamily="2" charset="-122"/>
              </a:rPr>
              <a:t>RCR</a:t>
            </a:r>
          </a:p>
        </p:txBody>
      </p:sp>
      <p:sp>
        <p:nvSpPr>
          <p:cNvPr id="275459" name="Text Box 3">
            <a:extLst>
              <a:ext uri="{FF2B5EF4-FFF2-40B4-BE49-F238E27FC236}">
                <a16:creationId xmlns:a16="http://schemas.microsoft.com/office/drawing/2014/main" id="{54D6D4C9-65EE-FF4A-B21B-FA60DBE65833}"/>
              </a:ext>
            </a:extLst>
          </p:cNvPr>
          <p:cNvSpPr txBox="1">
            <a:spLocks noChangeArrowheads="1"/>
          </p:cNvSpPr>
          <p:nvPr/>
        </p:nvSpPr>
        <p:spPr bwMode="auto">
          <a:xfrm>
            <a:off x="571500" y="1465263"/>
            <a:ext cx="8024813" cy="520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助记符	</a:t>
            </a:r>
            <a:r>
              <a:rPr lang="en-US" altLang="zh-CN" sz="2400">
                <a:latin typeface="华文中宋" panose="02010600040101010101" pitchFamily="2" charset="-122"/>
                <a:ea typeface="华文中宋" panose="02010600040101010101" pitchFamily="2" charset="-122"/>
              </a:rPr>
              <a:t>OPR</a:t>
            </a:r>
            <a:r>
              <a:rPr lang="zh-CN" altLang="en-US" sz="2400">
                <a:latin typeface="华文中宋" panose="02010600040101010101" pitchFamily="2" charset="-122"/>
                <a:ea typeface="华文中宋" panose="02010600040101010101" pitchFamily="2" charset="-122"/>
              </a:rPr>
              <a:t>（字</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字节），</a:t>
            </a:r>
            <a:r>
              <a:rPr lang="en-US" altLang="zh-CN" sz="2400">
                <a:latin typeface="华文中宋" panose="02010600040101010101" pitchFamily="2" charset="-122"/>
                <a:ea typeface="华文中宋" panose="02010600040101010101" pitchFamily="2" charset="-122"/>
              </a:rPr>
              <a:t>1/CL</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）操作数：</a:t>
            </a:r>
            <a:r>
              <a:rPr lang="en-US" altLang="zh-CN" sz="2400">
                <a:latin typeface="华文中宋" panose="02010600040101010101" pitchFamily="2" charset="-122"/>
                <a:ea typeface="华文中宋" panose="02010600040101010101" pitchFamily="2" charset="-122"/>
              </a:rPr>
              <a:t>8/16</a:t>
            </a:r>
            <a:r>
              <a:rPr lang="zh-CN" altLang="en-US" sz="2400">
                <a:latin typeface="华文中宋" panose="02010600040101010101" pitchFamily="2" charset="-122"/>
                <a:ea typeface="华文中宋" panose="02010600040101010101" pitchFamily="2" charset="-122"/>
              </a:rPr>
              <a:t>位通用寄存器，存储器</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）执行：</a:t>
            </a:r>
          </a:p>
          <a:p>
            <a:pPr eaLnBrk="1" hangingPunct="1">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b="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b="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b="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b="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b="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b="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b="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b="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）前</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个影响</a:t>
            </a:r>
            <a:r>
              <a:rPr lang="en-US" altLang="zh-CN" sz="2400">
                <a:latin typeface="华文中宋" panose="02010600040101010101" pitchFamily="2" charset="-122"/>
                <a:ea typeface="华文中宋" panose="02010600040101010101" pitchFamily="2" charset="-122"/>
              </a:rPr>
              <a:t>C</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O</a:t>
            </a:r>
            <a:r>
              <a:rPr lang="zh-CN" altLang="en-US" sz="2400">
                <a:latin typeface="华文中宋" panose="02010600040101010101" pitchFamily="2" charset="-122"/>
                <a:ea typeface="华文中宋" panose="02010600040101010101" pitchFamily="2" charset="-122"/>
              </a:rPr>
              <a:t>（最高位变化，</a:t>
            </a:r>
            <a:r>
              <a:rPr lang="en-US" altLang="zh-CN" sz="2400">
                <a:latin typeface="华文中宋" panose="02010600040101010101" pitchFamily="2" charset="-122"/>
                <a:ea typeface="华文中宋" panose="02010600040101010101" pitchFamily="2" charset="-122"/>
              </a:rPr>
              <a:t>O=1</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Z</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P</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后</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个影响</a:t>
            </a:r>
            <a:r>
              <a:rPr lang="en-US" altLang="zh-CN" sz="2400">
                <a:latin typeface="华文中宋" panose="02010600040101010101" pitchFamily="2" charset="-122"/>
                <a:ea typeface="华文中宋" panose="02010600040101010101" pitchFamily="2" charset="-122"/>
              </a:rPr>
              <a:t>C</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O</a:t>
            </a:r>
            <a:r>
              <a:rPr lang="zh-CN" altLang="en-US" sz="2400">
                <a:latin typeface="华文中宋" panose="02010600040101010101" pitchFamily="2" charset="-122"/>
                <a:ea typeface="华文中宋" panose="02010600040101010101" pitchFamily="2" charset="-122"/>
              </a:rPr>
              <a:t>（最高位变化，</a:t>
            </a:r>
            <a:r>
              <a:rPr lang="en-US" altLang="zh-CN" sz="2400">
                <a:latin typeface="华文中宋" panose="02010600040101010101" pitchFamily="2" charset="-122"/>
                <a:ea typeface="华文中宋" panose="02010600040101010101" pitchFamily="2" charset="-122"/>
              </a:rPr>
              <a:t>O=1</a:t>
            </a:r>
            <a:r>
              <a:rPr lang="zh-CN" altLang="en-US" sz="2400">
                <a:latin typeface="华文中宋" panose="02010600040101010101" pitchFamily="2" charset="-122"/>
                <a:ea typeface="华文中宋" panose="02010600040101010101" pitchFamily="2" charset="-122"/>
              </a:rPr>
              <a:t>） </a:t>
            </a:r>
          </a:p>
        </p:txBody>
      </p:sp>
      <p:graphicFrame>
        <p:nvGraphicFramePr>
          <p:cNvPr id="275460" name="Object 4">
            <a:extLst>
              <a:ext uri="{FF2B5EF4-FFF2-40B4-BE49-F238E27FC236}">
                <a16:creationId xmlns:a16="http://schemas.microsoft.com/office/drawing/2014/main" id="{17D609E3-5553-DA47-86E2-F6308DF63752}"/>
              </a:ext>
            </a:extLst>
          </p:cNvPr>
          <p:cNvGraphicFramePr>
            <a:graphicFrameLocks noChangeAspect="1"/>
          </p:cNvGraphicFramePr>
          <p:nvPr/>
        </p:nvGraphicFramePr>
        <p:xfrm>
          <a:off x="2263775" y="2622550"/>
          <a:ext cx="5764213" cy="3111500"/>
        </p:xfrm>
        <a:graphic>
          <a:graphicData uri="http://schemas.openxmlformats.org/presentationml/2006/ole">
            <mc:AlternateContent xmlns:mc="http://schemas.openxmlformats.org/markup-compatibility/2006">
              <mc:Choice xmlns:v="urn:schemas-microsoft-com:vml" Requires="v">
                <p:oleObj spid="_x0000_s275489" name="Visio" r:id="rId4" imgW="2025650" imgH="1098550" progId="Visio.Drawing.11">
                  <p:embed/>
                </p:oleObj>
              </mc:Choice>
              <mc:Fallback>
                <p:oleObj name="Visio" r:id="rId4" imgW="2025650" imgH="10985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63775" y="2622550"/>
                        <a:ext cx="5764213" cy="311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75461" name="Text Box 6">
            <a:extLst>
              <a:ext uri="{FF2B5EF4-FFF2-40B4-BE49-F238E27FC236}">
                <a16:creationId xmlns:a16="http://schemas.microsoft.com/office/drawing/2014/main" id="{3E5103DB-F216-7D4E-A02F-D74C3285CAB8}"/>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75462" name="幻灯片编号占位符 2">
            <a:extLst>
              <a:ext uri="{FF2B5EF4-FFF2-40B4-BE49-F238E27FC236}">
                <a16:creationId xmlns:a16="http://schemas.microsoft.com/office/drawing/2014/main" id="{362D0CBD-5A54-1E4D-986D-865C6A9D3D5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54E36AF-8B1A-CB43-BE6D-DE9ABF837A6D}" type="slidenum">
              <a:rPr kumimoji="0" lang="en-US" altLang="zh-CN" sz="1400" smtClean="0"/>
              <a:pPr>
                <a:spcBef>
                  <a:spcPct val="0"/>
                </a:spcBef>
                <a:buClrTx/>
                <a:buSzTx/>
                <a:buFontTx/>
                <a:buNone/>
              </a:pPr>
              <a:t>130</a:t>
            </a:fld>
            <a:r>
              <a:rPr kumimoji="0" lang="en-US" altLang="zh-CN" sz="1400"/>
              <a:t>/201</a:t>
            </a: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5" name="日期占位符 3">
            <a:extLst>
              <a:ext uri="{FF2B5EF4-FFF2-40B4-BE49-F238E27FC236}">
                <a16:creationId xmlns:a16="http://schemas.microsoft.com/office/drawing/2014/main" id="{11ED0943-2AAE-4948-A624-B9A851B2BDB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E37EFFF-9DAD-7B4E-B270-CA0FBDAC19BD}" type="datetime12">
              <a:rPr kumimoji="0" lang="zh-CN" altLang="en-US" sz="1400" smtClean="0"/>
              <a:pPr>
                <a:spcBef>
                  <a:spcPct val="0"/>
                </a:spcBef>
                <a:buClrTx/>
                <a:buSzTx/>
                <a:buFontTx/>
                <a:buNone/>
              </a:pPr>
              <a:t>下午8时26分</a:t>
            </a:fld>
            <a:endParaRPr kumimoji="0" lang="en-US" altLang="zh-CN" sz="1400"/>
          </a:p>
        </p:txBody>
      </p:sp>
      <p:sp>
        <p:nvSpPr>
          <p:cNvPr id="145412" name="Rectangle 2">
            <a:extLst>
              <a:ext uri="{FF2B5EF4-FFF2-40B4-BE49-F238E27FC236}">
                <a16:creationId xmlns:a16="http://schemas.microsoft.com/office/drawing/2014/main" id="{B66CCB09-543F-D341-8DB6-63A8F7328D3E}"/>
              </a:ext>
            </a:extLst>
          </p:cNvPr>
          <p:cNvSpPr>
            <a:spLocks noGrp="1" noChangeArrowheads="1"/>
          </p:cNvSpPr>
          <p:nvPr>
            <p:ph type="title"/>
          </p:nvPr>
        </p:nvSpPr>
        <p:spPr>
          <a:xfrm>
            <a:off x="468313" y="822325"/>
            <a:ext cx="3167062" cy="519113"/>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4</a:t>
            </a:r>
            <a:r>
              <a:rPr kumimoji="0" lang="zh-CN" altLang="en-US" sz="2800" b="1">
                <a:solidFill>
                  <a:schemeClr val="folHlink"/>
                </a:solidFill>
                <a:latin typeface="华文中宋" charset="0"/>
                <a:ea typeface="华文中宋" charset="0"/>
                <a:cs typeface="华文中宋" charset="0"/>
              </a:rPr>
              <a:t>、串操作指令</a:t>
            </a:r>
          </a:p>
        </p:txBody>
      </p:sp>
      <p:sp>
        <p:nvSpPr>
          <p:cNvPr id="277507" name="Text Box 3">
            <a:extLst>
              <a:ext uri="{FF2B5EF4-FFF2-40B4-BE49-F238E27FC236}">
                <a16:creationId xmlns:a16="http://schemas.microsoft.com/office/drawing/2014/main" id="{07E9906F-8CB5-F445-BB25-21416F968773}"/>
              </a:ext>
            </a:extLst>
          </p:cNvPr>
          <p:cNvSpPr txBox="1">
            <a:spLocks noChangeArrowheads="1"/>
          </p:cNvSpPr>
          <p:nvPr/>
        </p:nvSpPr>
        <p:spPr bwMode="auto">
          <a:xfrm>
            <a:off x="449263" y="1349375"/>
            <a:ext cx="8515350"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200">
                <a:latin typeface="华文中宋" panose="02010600040101010101" pitchFamily="2" charset="-122"/>
                <a:ea typeface="华文中宋" panose="02010600040101010101" pitchFamily="2" charset="-122"/>
              </a:rPr>
              <a:t>MOVS </a:t>
            </a:r>
            <a:r>
              <a:rPr lang="zh-CN" altLang="en-US" sz="2200">
                <a:latin typeface="华文中宋" panose="02010600040101010101" pitchFamily="2" charset="-122"/>
                <a:ea typeface="华文中宋" panose="02010600040101010101" pitchFamily="2" charset="-122"/>
              </a:rPr>
              <a:t>（</a:t>
            </a:r>
            <a:r>
              <a:rPr lang="en-US" altLang="zh-CN" sz="2200">
                <a:latin typeface="华文中宋" panose="02010600040101010101" pitchFamily="2" charset="-122"/>
                <a:ea typeface="华文中宋" panose="02010600040101010101" pitchFamily="2" charset="-122"/>
              </a:rPr>
              <a:t>MOVSB  MOVSW</a:t>
            </a:r>
            <a:r>
              <a:rPr lang="zh-CN" altLang="en-US" sz="2200">
                <a:latin typeface="华文中宋" panose="02010600040101010101" pitchFamily="2" charset="-122"/>
                <a:ea typeface="华文中宋" panose="02010600040101010101" pitchFamily="2" charset="-122"/>
              </a:rPr>
              <a:t>）、 </a:t>
            </a:r>
            <a:r>
              <a:rPr lang="en-US" altLang="zh-CN" sz="2200">
                <a:latin typeface="华文中宋" panose="02010600040101010101" pitchFamily="2" charset="-122"/>
                <a:ea typeface="华文中宋" panose="02010600040101010101" pitchFamily="2" charset="-122"/>
              </a:rPr>
              <a:t>CMPS</a:t>
            </a:r>
            <a:r>
              <a:rPr lang="zh-CN" altLang="en-US" sz="2200">
                <a:latin typeface="华文中宋" panose="02010600040101010101" pitchFamily="2" charset="-122"/>
                <a:ea typeface="华文中宋" panose="02010600040101010101" pitchFamily="2" charset="-122"/>
              </a:rPr>
              <a:t>（</a:t>
            </a:r>
            <a:r>
              <a:rPr lang="en-US" altLang="zh-CN" sz="2200">
                <a:latin typeface="华文中宋" panose="02010600040101010101" pitchFamily="2" charset="-122"/>
                <a:ea typeface="华文中宋" panose="02010600040101010101" pitchFamily="2" charset="-122"/>
              </a:rPr>
              <a:t>CMPSB  CMPSW</a:t>
            </a:r>
            <a:r>
              <a:rPr lang="zh-CN" altLang="en-US" sz="22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en-US" altLang="zh-CN" sz="2200">
                <a:latin typeface="华文中宋" panose="02010600040101010101" pitchFamily="2" charset="-122"/>
                <a:ea typeface="华文中宋" panose="02010600040101010101" pitchFamily="2" charset="-122"/>
              </a:rPr>
              <a:t>LODS</a:t>
            </a:r>
            <a:r>
              <a:rPr lang="zh-CN" altLang="en-US" sz="2200">
                <a:latin typeface="华文中宋" panose="02010600040101010101" pitchFamily="2" charset="-122"/>
                <a:ea typeface="华文中宋" panose="02010600040101010101" pitchFamily="2" charset="-122"/>
              </a:rPr>
              <a:t>（</a:t>
            </a:r>
            <a:r>
              <a:rPr lang="en-US" altLang="zh-CN" sz="2200">
                <a:latin typeface="华文中宋" panose="02010600040101010101" pitchFamily="2" charset="-122"/>
                <a:ea typeface="华文中宋" panose="02010600040101010101" pitchFamily="2" charset="-122"/>
              </a:rPr>
              <a:t>LODSB LODSW</a:t>
            </a:r>
            <a:r>
              <a:rPr lang="zh-CN" altLang="en-US" sz="2200">
                <a:latin typeface="华文中宋" panose="02010600040101010101" pitchFamily="2" charset="-122"/>
                <a:ea typeface="华文中宋" panose="02010600040101010101" pitchFamily="2" charset="-122"/>
              </a:rPr>
              <a:t>）、</a:t>
            </a:r>
            <a:r>
              <a:rPr lang="en-US" altLang="zh-CN" sz="2200">
                <a:latin typeface="华文中宋" panose="02010600040101010101" pitchFamily="2" charset="-122"/>
                <a:ea typeface="华文中宋" panose="02010600040101010101" pitchFamily="2" charset="-122"/>
              </a:rPr>
              <a:t>STOS</a:t>
            </a:r>
            <a:r>
              <a:rPr lang="zh-CN" altLang="en-US" sz="2200">
                <a:latin typeface="华文中宋" panose="02010600040101010101" pitchFamily="2" charset="-122"/>
                <a:ea typeface="华文中宋" panose="02010600040101010101" pitchFamily="2" charset="-122"/>
              </a:rPr>
              <a:t>（ </a:t>
            </a:r>
            <a:r>
              <a:rPr lang="en-US" altLang="zh-CN" sz="2200">
                <a:latin typeface="华文中宋" panose="02010600040101010101" pitchFamily="2" charset="-122"/>
                <a:ea typeface="华文中宋" panose="02010600040101010101" pitchFamily="2" charset="-122"/>
              </a:rPr>
              <a:t>STOSB  STOS W</a:t>
            </a:r>
            <a:r>
              <a:rPr lang="zh-CN" altLang="en-US" sz="2200">
                <a:latin typeface="华文中宋" panose="02010600040101010101" pitchFamily="2" charset="-122"/>
                <a:ea typeface="华文中宋" panose="02010600040101010101" pitchFamily="2" charset="-122"/>
              </a:rPr>
              <a:t>）、</a:t>
            </a:r>
            <a:r>
              <a:rPr lang="en-US" altLang="zh-CN" sz="2200">
                <a:latin typeface="华文中宋" panose="02010600040101010101" pitchFamily="2" charset="-122"/>
                <a:ea typeface="华文中宋" panose="02010600040101010101" pitchFamily="2" charset="-122"/>
              </a:rPr>
              <a:t>SCAS</a:t>
            </a:r>
            <a:r>
              <a:rPr lang="zh-CN" altLang="en-US" sz="2200">
                <a:latin typeface="华文中宋" panose="02010600040101010101" pitchFamily="2" charset="-122"/>
                <a:ea typeface="华文中宋" panose="02010600040101010101" pitchFamily="2" charset="-122"/>
              </a:rPr>
              <a:t>（ </a:t>
            </a:r>
            <a:r>
              <a:rPr lang="en-US" altLang="zh-CN" sz="2200">
                <a:latin typeface="华文中宋" panose="02010600040101010101" pitchFamily="2" charset="-122"/>
                <a:ea typeface="华文中宋" panose="02010600040101010101" pitchFamily="2" charset="-122"/>
              </a:rPr>
              <a:t>SCASB</a:t>
            </a:r>
            <a:r>
              <a:rPr lang="zh-CN" altLang="en-US" sz="2200">
                <a:latin typeface="华文中宋" panose="02010600040101010101" pitchFamily="2" charset="-122"/>
                <a:ea typeface="华文中宋" panose="02010600040101010101" pitchFamily="2" charset="-122"/>
              </a:rPr>
              <a:t>、 </a:t>
            </a:r>
            <a:r>
              <a:rPr lang="en-US" altLang="zh-CN" sz="2200">
                <a:latin typeface="华文中宋" panose="02010600040101010101" pitchFamily="2" charset="-122"/>
                <a:ea typeface="华文中宋" panose="02010600040101010101" pitchFamily="2" charset="-122"/>
              </a:rPr>
              <a:t>SCASW</a:t>
            </a:r>
            <a:r>
              <a:rPr lang="zh-CN" altLang="en-US" sz="22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200">
                <a:latin typeface="华文中宋" panose="02010600040101010101" pitchFamily="2" charset="-122"/>
                <a:ea typeface="华文中宋" panose="02010600040101010101" pitchFamily="2" charset="-122"/>
              </a:rPr>
              <a:t> 前缀	 </a:t>
            </a:r>
            <a:r>
              <a:rPr lang="en-US" altLang="zh-CN" sz="2200">
                <a:latin typeface="华文中宋" panose="02010600040101010101" pitchFamily="2" charset="-122"/>
                <a:ea typeface="华文中宋" panose="02010600040101010101" pitchFamily="2" charset="-122"/>
              </a:rPr>
              <a:t>REP  REPZ/REPE  REPNZ/REPNE</a:t>
            </a:r>
          </a:p>
        </p:txBody>
      </p:sp>
      <p:sp>
        <p:nvSpPr>
          <p:cNvPr id="277508" name="Text Box 4">
            <a:extLst>
              <a:ext uri="{FF2B5EF4-FFF2-40B4-BE49-F238E27FC236}">
                <a16:creationId xmlns:a16="http://schemas.microsoft.com/office/drawing/2014/main" id="{51B59D5D-0CD0-254A-9B1D-19F30CF49AC2}"/>
              </a:ext>
            </a:extLst>
          </p:cNvPr>
          <p:cNvSpPr txBox="1">
            <a:spLocks noChangeArrowheads="1"/>
          </p:cNvSpPr>
          <p:nvPr/>
        </p:nvSpPr>
        <p:spPr bwMode="auto">
          <a:xfrm>
            <a:off x="304800" y="2852738"/>
            <a:ext cx="8443913"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cs typeface="Times New Roman" panose="02020603050405020304" pitchFamily="18" charset="0"/>
              </a:rPr>
              <a:t>    </a:t>
            </a:r>
            <a:r>
              <a:rPr lang="en-US" altLang="zh-CN" sz="2400">
                <a:latin typeface="华文中宋" panose="02010600040101010101" pitchFamily="2" charset="-122"/>
                <a:ea typeface="华文中宋" panose="02010600040101010101" pitchFamily="2" charset="-122"/>
                <a:cs typeface="Times New Roman" panose="02020603050405020304" pitchFamily="18" charset="0"/>
              </a:rPr>
              <a:t>SRC</a:t>
            </a:r>
            <a:r>
              <a:rPr lang="zh-CN" altLang="en-US" sz="2400">
                <a:latin typeface="华文中宋" panose="02010600040101010101" pitchFamily="2" charset="-122"/>
                <a:ea typeface="华文中宋" panose="02010600040101010101" pitchFamily="2" charset="-122"/>
              </a:rPr>
              <a:t>的缺省地址：</a:t>
            </a:r>
            <a:r>
              <a:rPr lang="en-US" altLang="zh-CN" sz="2400">
                <a:latin typeface="华文中宋" panose="02010600040101010101" pitchFamily="2" charset="-122"/>
                <a:ea typeface="华文中宋" panose="02010600040101010101" pitchFamily="2" charset="-122"/>
              </a:rPr>
              <a:t>DS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SI</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DST</a:t>
            </a:r>
            <a:r>
              <a:rPr lang="zh-CN" altLang="en-US" sz="2400">
                <a:latin typeface="华文中宋" panose="02010600040101010101" pitchFamily="2" charset="-122"/>
                <a:ea typeface="华文中宋" panose="02010600040101010101" pitchFamily="2" charset="-122"/>
              </a:rPr>
              <a:t>的缺省地址：</a:t>
            </a:r>
            <a:r>
              <a:rPr lang="en-US" altLang="zh-CN" sz="2400">
                <a:latin typeface="华文中宋" panose="02010600040101010101" pitchFamily="2" charset="-122"/>
                <a:ea typeface="华文中宋" panose="02010600040101010101" pitchFamily="2" charset="-122"/>
              </a:rPr>
              <a:t>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SI</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自动增（若</a:t>
            </a:r>
            <a:r>
              <a:rPr lang="en-US" altLang="zh-CN" sz="2400">
                <a:latin typeface="华文中宋" panose="02010600040101010101" pitchFamily="2" charset="-122"/>
                <a:ea typeface="华文中宋" panose="02010600040101010101" pitchFamily="2" charset="-122"/>
              </a:rPr>
              <a:t>DF=0</a:t>
            </a:r>
            <a:r>
              <a:rPr lang="zh-CN" altLang="en-US" sz="2400">
                <a:latin typeface="华文中宋" panose="02010600040101010101" pitchFamily="2" charset="-122"/>
                <a:ea typeface="华文中宋" panose="02010600040101010101" pitchFamily="2" charset="-122"/>
              </a:rPr>
              <a:t>）或减（若</a:t>
            </a:r>
            <a:r>
              <a:rPr lang="en-US" altLang="zh-CN" sz="2400">
                <a:latin typeface="华文中宋" panose="02010600040101010101" pitchFamily="2" charset="-122"/>
                <a:ea typeface="华文中宋" panose="02010600040101010101" pitchFamily="2" charset="-122"/>
              </a:rPr>
              <a:t>DF=1</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（若字节操作）或</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（若字操作）</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   可在前面加重复操作前缀 </a:t>
            </a:r>
          </a:p>
        </p:txBody>
      </p:sp>
      <p:sp>
        <p:nvSpPr>
          <p:cNvPr id="277509" name="Text Box 5">
            <a:extLst>
              <a:ext uri="{FF2B5EF4-FFF2-40B4-BE49-F238E27FC236}">
                <a16:creationId xmlns:a16="http://schemas.microsoft.com/office/drawing/2014/main" id="{49C2DFCE-2C17-884D-AF7D-B1DE65891C04}"/>
              </a:ext>
            </a:extLst>
          </p:cNvPr>
          <p:cNvSpPr txBox="1">
            <a:spLocks noChangeArrowheads="1"/>
          </p:cNvSpPr>
          <p:nvPr/>
        </p:nvSpPr>
        <p:spPr bwMode="auto">
          <a:xfrm>
            <a:off x="381000" y="4845050"/>
            <a:ext cx="6378575"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传送或比较前准备工作：</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）源串首址</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DS</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SI</a:t>
            </a:r>
            <a:r>
              <a:rPr lang="zh-CN" altLang="en-US" sz="2400">
                <a:latin typeface="华文中宋" panose="02010600040101010101" pitchFamily="2" charset="-122"/>
                <a:ea typeface="华文中宋" panose="02010600040101010101" pitchFamily="2" charset="-122"/>
              </a:rPr>
              <a:t>，或源内容</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sym typeface="Wingdings" pitchFamily="2" charset="2"/>
              </a:rPr>
              <a:t>AL/AX</a:t>
            </a: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）目的串首址</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）串长</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CX</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）设置</a:t>
            </a:r>
            <a:r>
              <a:rPr lang="en-US" altLang="zh-CN" sz="2400">
                <a:latin typeface="华文中宋" panose="02010600040101010101" pitchFamily="2" charset="-122"/>
                <a:ea typeface="华文中宋" panose="02010600040101010101" pitchFamily="2" charset="-122"/>
              </a:rPr>
              <a:t>DF</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CLD</a:t>
            </a:r>
            <a:r>
              <a:rPr lang="zh-CN" altLang="en-US" sz="2400">
                <a:latin typeface="华文中宋" panose="02010600040101010101" pitchFamily="2" charset="-122"/>
                <a:ea typeface="华文中宋" panose="02010600040101010101" pitchFamily="2" charset="-122"/>
              </a:rPr>
              <a:t>或</a:t>
            </a:r>
            <a:r>
              <a:rPr lang="en-US" altLang="zh-CN" sz="2400">
                <a:latin typeface="华文中宋" panose="02010600040101010101" pitchFamily="2" charset="-122"/>
                <a:ea typeface="华文中宋" panose="02010600040101010101" pitchFamily="2" charset="-122"/>
              </a:rPr>
              <a:t>STD</a:t>
            </a:r>
            <a:r>
              <a:rPr lang="zh-CN" altLang="en-US" sz="2400">
                <a:latin typeface="华文中宋" panose="02010600040101010101" pitchFamily="2" charset="-122"/>
                <a:ea typeface="华文中宋" panose="02010600040101010101" pitchFamily="2" charset="-122"/>
              </a:rPr>
              <a:t>指令）</a:t>
            </a:r>
          </a:p>
        </p:txBody>
      </p:sp>
      <p:sp>
        <p:nvSpPr>
          <p:cNvPr id="277510" name="Text Box 6">
            <a:extLst>
              <a:ext uri="{FF2B5EF4-FFF2-40B4-BE49-F238E27FC236}">
                <a16:creationId xmlns:a16="http://schemas.microsoft.com/office/drawing/2014/main" id="{82414866-D79D-5046-9359-35E442080ED6}"/>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77511" name="幻灯片编号占位符 2">
            <a:extLst>
              <a:ext uri="{FF2B5EF4-FFF2-40B4-BE49-F238E27FC236}">
                <a16:creationId xmlns:a16="http://schemas.microsoft.com/office/drawing/2014/main" id="{32E2B146-DC03-9C45-9E6A-07730C71760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8D0B820-E6C6-1F4A-BB95-6360B07A9A18}" type="slidenum">
              <a:rPr kumimoji="0" lang="en-US" altLang="zh-CN" sz="1400" smtClean="0"/>
              <a:pPr>
                <a:spcBef>
                  <a:spcPct val="0"/>
                </a:spcBef>
                <a:buClrTx/>
                <a:buSzTx/>
                <a:buFontTx/>
                <a:buNone/>
              </a:pPr>
              <a:t>131</a:t>
            </a:fld>
            <a:r>
              <a:rPr kumimoji="0" lang="en-US" altLang="zh-CN" sz="1400"/>
              <a:t>/201</a:t>
            </a: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3" name="日期占位符 3">
            <a:extLst>
              <a:ext uri="{FF2B5EF4-FFF2-40B4-BE49-F238E27FC236}">
                <a16:creationId xmlns:a16="http://schemas.microsoft.com/office/drawing/2014/main" id="{A0900FD4-3969-B749-AB92-97E3E4F362B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C4623D9-CECB-A941-BF4D-974FEE05C77F}" type="datetime12">
              <a:rPr kumimoji="0" lang="zh-CN" altLang="en-US" sz="1400" smtClean="0"/>
              <a:pPr>
                <a:spcBef>
                  <a:spcPct val="0"/>
                </a:spcBef>
                <a:buClrTx/>
                <a:buSzTx/>
                <a:buFontTx/>
                <a:buNone/>
              </a:pPr>
              <a:t>下午8时26分</a:t>
            </a:fld>
            <a:endParaRPr kumimoji="0" lang="en-US" altLang="zh-CN" sz="1400"/>
          </a:p>
        </p:txBody>
      </p:sp>
      <p:sp>
        <p:nvSpPr>
          <p:cNvPr id="279554" name="Rectangle 2">
            <a:extLst>
              <a:ext uri="{FF2B5EF4-FFF2-40B4-BE49-F238E27FC236}">
                <a16:creationId xmlns:a16="http://schemas.microsoft.com/office/drawing/2014/main" id="{15036A8C-EC64-FF48-A34F-43F68B5AB6C6}"/>
              </a:ext>
            </a:extLst>
          </p:cNvPr>
          <p:cNvSpPr>
            <a:spLocks noGrp="1" noChangeArrowheads="1"/>
          </p:cNvSpPr>
          <p:nvPr>
            <p:ph type="title"/>
          </p:nvPr>
        </p:nvSpPr>
        <p:spPr>
          <a:xfrm>
            <a:off x="395288" y="882650"/>
            <a:ext cx="2952750" cy="519113"/>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1</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MOVS</a:t>
            </a:r>
          </a:p>
        </p:txBody>
      </p:sp>
      <p:sp>
        <p:nvSpPr>
          <p:cNvPr id="279555" name="Text Box 3">
            <a:extLst>
              <a:ext uri="{FF2B5EF4-FFF2-40B4-BE49-F238E27FC236}">
                <a16:creationId xmlns:a16="http://schemas.microsoft.com/office/drawing/2014/main" id="{82EDA12E-B567-FD4F-9636-65FE91316DF0}"/>
              </a:ext>
            </a:extLst>
          </p:cNvPr>
          <p:cNvSpPr txBox="1">
            <a:spLocks noChangeArrowheads="1"/>
          </p:cNvSpPr>
          <p:nvPr/>
        </p:nvSpPr>
        <p:spPr bwMode="auto">
          <a:xfrm>
            <a:off x="395288" y="1412875"/>
            <a:ext cx="8291512" cy="483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MOVS	DST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SRC	</a:t>
            </a:r>
            <a:r>
              <a:rPr lang="zh-CN" altLang="en-US" sz="2400">
                <a:latin typeface="华文中宋" panose="02010600040101010101" pitchFamily="2" charset="-122"/>
                <a:ea typeface="华文中宋" panose="02010600040101010101" pitchFamily="2" charset="-122"/>
              </a:rPr>
              <a:t>（字</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[REP]		MOVSB	</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MOVSW	</a:t>
            </a:r>
            <a:r>
              <a:rPr lang="zh-CN" altLang="en-US" sz="2400">
                <a:latin typeface="华文中宋" panose="02010600040101010101" pitchFamily="2" charset="-122"/>
                <a:ea typeface="华文中宋" panose="02010600040101010101" pitchFamily="2" charset="-122"/>
              </a:rPr>
              <a:t>（字）</a:t>
            </a:r>
          </a:p>
          <a:p>
            <a:pPr eaLnBrk="1" hangingPunct="1">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[IF CX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SI</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DI=DI±2/1</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SI=SI±2/1</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[CX=CX-1]</a:t>
            </a:r>
          </a:p>
          <a:p>
            <a:pPr eaLnBrk="1" hangingPunct="1">
              <a:spcBef>
                <a:spcPct val="0"/>
              </a:spcBef>
              <a:buClrTx/>
              <a:buSzTx/>
              <a:buFontTx/>
              <a:buNone/>
            </a:pP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）不影响标志</a:t>
            </a:r>
          </a:p>
        </p:txBody>
      </p:sp>
      <p:sp>
        <p:nvSpPr>
          <p:cNvPr id="279556" name="Text Box 6">
            <a:extLst>
              <a:ext uri="{FF2B5EF4-FFF2-40B4-BE49-F238E27FC236}">
                <a16:creationId xmlns:a16="http://schemas.microsoft.com/office/drawing/2014/main" id="{DA448870-6BC0-314F-959F-8109569559A6}"/>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79557" name="幻灯片编号占位符 2">
            <a:extLst>
              <a:ext uri="{FF2B5EF4-FFF2-40B4-BE49-F238E27FC236}">
                <a16:creationId xmlns:a16="http://schemas.microsoft.com/office/drawing/2014/main" id="{5B0AD0C6-988A-1648-8D5C-908390F52B5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15D334D-B882-3444-B889-1CD4B1C407BD}" type="slidenum">
              <a:rPr kumimoji="0" lang="en-US" altLang="zh-CN" sz="1400" smtClean="0"/>
              <a:pPr>
                <a:spcBef>
                  <a:spcPct val="0"/>
                </a:spcBef>
                <a:buClrTx/>
                <a:buSzTx/>
                <a:buFontTx/>
                <a:buNone/>
              </a:pPr>
              <a:t>132</a:t>
            </a:fld>
            <a:r>
              <a:rPr kumimoji="0" lang="en-US" altLang="zh-CN" sz="1400"/>
              <a:t>/201</a:t>
            </a: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1" name="日期占位符 1">
            <a:extLst>
              <a:ext uri="{FF2B5EF4-FFF2-40B4-BE49-F238E27FC236}">
                <a16:creationId xmlns:a16="http://schemas.microsoft.com/office/drawing/2014/main" id="{366B3E2C-15EE-2546-ACEB-E7F4BFF540F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B8E9E02-74A5-5C4D-A8ED-5192A17DD0A8}" type="datetime12">
              <a:rPr kumimoji="0" lang="zh-CN" altLang="en-US" sz="1400" smtClean="0"/>
              <a:pPr>
                <a:spcBef>
                  <a:spcPct val="0"/>
                </a:spcBef>
                <a:buClrTx/>
                <a:buSzTx/>
                <a:buFontTx/>
                <a:buNone/>
              </a:pPr>
              <a:t>下午8时26分</a:t>
            </a:fld>
            <a:endParaRPr kumimoji="0" lang="en-US" altLang="zh-CN" sz="1400"/>
          </a:p>
        </p:txBody>
      </p:sp>
      <p:sp>
        <p:nvSpPr>
          <p:cNvPr id="281602" name="Text Box 2">
            <a:extLst>
              <a:ext uri="{FF2B5EF4-FFF2-40B4-BE49-F238E27FC236}">
                <a16:creationId xmlns:a16="http://schemas.microsoft.com/office/drawing/2014/main" id="{9DD44AE3-284B-584A-A57C-77D820E276E0}"/>
              </a:ext>
            </a:extLst>
          </p:cNvPr>
          <p:cNvSpPr txBox="1">
            <a:spLocks noChangeArrowheads="1"/>
          </p:cNvSpPr>
          <p:nvPr/>
        </p:nvSpPr>
        <p:spPr bwMode="auto">
          <a:xfrm>
            <a:off x="250825" y="1125538"/>
            <a:ext cx="8728075" cy="337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例：字节串</a:t>
            </a:r>
            <a:r>
              <a:rPr lang="en-US" altLang="zh-CN" sz="2400">
                <a:latin typeface="华文中宋" panose="02010600040101010101" pitchFamily="2" charset="-122"/>
                <a:ea typeface="华文中宋" panose="02010600040101010101" pitchFamily="2" charset="-122"/>
              </a:rPr>
              <a:t>STR1</a:t>
            </a:r>
            <a:r>
              <a:rPr lang="zh-CN" altLang="en-US" sz="2400">
                <a:latin typeface="华文中宋" panose="02010600040101010101" pitchFamily="2" charset="-122"/>
                <a:ea typeface="华文中宋" panose="02010600040101010101" pitchFamily="2" charset="-122"/>
              </a:rPr>
              <a:t>在数据段，</a:t>
            </a:r>
            <a:r>
              <a:rPr lang="en-US" altLang="zh-CN" sz="2400">
                <a:latin typeface="华文中宋" panose="02010600040101010101" pitchFamily="2" charset="-122"/>
                <a:ea typeface="华文中宋" panose="02010600040101010101" pitchFamily="2" charset="-122"/>
              </a:rPr>
              <a:t>STR2</a:t>
            </a:r>
            <a:r>
              <a:rPr lang="zh-CN" altLang="en-US" sz="2400">
                <a:latin typeface="华文中宋" panose="02010600040101010101" pitchFamily="2" charset="-122"/>
                <a:ea typeface="华文中宋" panose="02010600040101010101" pitchFamily="2" charset="-122"/>
              </a:rPr>
              <a:t>也在数据段，</a:t>
            </a:r>
            <a:r>
              <a:rPr lang="en-US" altLang="zh-CN" sz="2400">
                <a:latin typeface="华文中宋" panose="02010600040101010101" pitchFamily="2" charset="-122"/>
                <a:ea typeface="华文中宋" panose="02010600040101010101" pitchFamily="2" charset="-122"/>
              </a:rPr>
              <a:t>100</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传送</a:t>
            </a:r>
            <a:r>
              <a:rPr lang="en-US" altLang="zh-CN" sz="2400">
                <a:latin typeface="华文中宋" panose="02010600040101010101" pitchFamily="2" charset="-122"/>
                <a:ea typeface="华文中宋" panose="02010600040101010101" pitchFamily="2" charset="-122"/>
              </a:rPr>
              <a:t>STR1</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 STR2</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 DS</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ES,  AX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LEA	SI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STR1</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LEA	DI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STR2</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CX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100</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CLD</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REP	MOVSB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REP MOVS STR2</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STR1</a:t>
            </a:r>
          </a:p>
        </p:txBody>
      </p:sp>
      <p:sp>
        <p:nvSpPr>
          <p:cNvPr id="281603" name="Text Box 6">
            <a:extLst>
              <a:ext uri="{FF2B5EF4-FFF2-40B4-BE49-F238E27FC236}">
                <a16:creationId xmlns:a16="http://schemas.microsoft.com/office/drawing/2014/main" id="{20FC8DF3-224B-684B-A296-7AC41485BF51}"/>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81604" name="幻灯片编号占位符 2">
            <a:extLst>
              <a:ext uri="{FF2B5EF4-FFF2-40B4-BE49-F238E27FC236}">
                <a16:creationId xmlns:a16="http://schemas.microsoft.com/office/drawing/2014/main" id="{D7BEB5CE-DA3D-3E4E-A0BB-A7003FAB633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0EF76A5-D70E-6C46-92F7-109451919BD2}" type="slidenum">
              <a:rPr kumimoji="0" lang="en-US" altLang="zh-CN" sz="1400" smtClean="0"/>
              <a:pPr>
                <a:spcBef>
                  <a:spcPct val="0"/>
                </a:spcBef>
                <a:buClrTx/>
                <a:buSzTx/>
                <a:buFontTx/>
                <a:buNone/>
              </a:pPr>
              <a:t>133</a:t>
            </a:fld>
            <a:r>
              <a:rPr kumimoji="0" lang="en-US" altLang="zh-CN" sz="1400"/>
              <a:t>/201</a:t>
            </a: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49" name="日期占位符 3">
            <a:extLst>
              <a:ext uri="{FF2B5EF4-FFF2-40B4-BE49-F238E27FC236}">
                <a16:creationId xmlns:a16="http://schemas.microsoft.com/office/drawing/2014/main" id="{76FBD7A4-6CCD-EB4E-8717-A1B9B18E98C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6BAE80F-98AF-484B-AAA2-F776464C60A9}" type="datetime12">
              <a:rPr kumimoji="0" lang="zh-CN" altLang="en-US" sz="1400" smtClean="0"/>
              <a:pPr>
                <a:spcBef>
                  <a:spcPct val="0"/>
                </a:spcBef>
                <a:buClrTx/>
                <a:buSzTx/>
                <a:buFontTx/>
                <a:buNone/>
              </a:pPr>
              <a:t>下午8时26分</a:t>
            </a:fld>
            <a:endParaRPr kumimoji="0" lang="en-US" altLang="zh-CN" sz="1400"/>
          </a:p>
        </p:txBody>
      </p:sp>
      <p:sp>
        <p:nvSpPr>
          <p:cNvPr id="148484" name="Rectangle 2">
            <a:extLst>
              <a:ext uri="{FF2B5EF4-FFF2-40B4-BE49-F238E27FC236}">
                <a16:creationId xmlns:a16="http://schemas.microsoft.com/office/drawing/2014/main" id="{B86AF451-854E-6D4F-B8B4-0073E5AE3D2F}"/>
              </a:ext>
            </a:extLst>
          </p:cNvPr>
          <p:cNvSpPr>
            <a:spLocks noGrp="1" noChangeArrowheads="1"/>
          </p:cNvSpPr>
          <p:nvPr>
            <p:ph type="title"/>
          </p:nvPr>
        </p:nvSpPr>
        <p:spPr>
          <a:xfrm>
            <a:off x="395288" y="893763"/>
            <a:ext cx="2667000"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2</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CMPS</a:t>
            </a:r>
          </a:p>
        </p:txBody>
      </p:sp>
      <p:sp>
        <p:nvSpPr>
          <p:cNvPr id="283651" name="Text Box 3">
            <a:extLst>
              <a:ext uri="{FF2B5EF4-FFF2-40B4-BE49-F238E27FC236}">
                <a16:creationId xmlns:a16="http://schemas.microsoft.com/office/drawing/2014/main" id="{CB725392-AE04-8F45-829E-50D03ADCAF33}"/>
              </a:ext>
            </a:extLst>
          </p:cNvPr>
          <p:cNvSpPr txBox="1">
            <a:spLocks noChangeArrowheads="1"/>
          </p:cNvSpPr>
          <p:nvPr/>
        </p:nvSpPr>
        <p:spPr bwMode="auto">
          <a:xfrm>
            <a:off x="323850" y="1403350"/>
            <a:ext cx="8534400" cy="447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b="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1</a:t>
            </a:r>
            <a:r>
              <a:rPr lang="zh-CN" altLang="en-US" sz="2400" dirty="0">
                <a:latin typeface="华文中宋" panose="02010600040101010101" pitchFamily="2" charset="-122"/>
                <a:ea typeface="华文中宋" panose="02010600040101010101" pitchFamily="2" charset="-122"/>
              </a:rPr>
              <a:t>）格式：</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CMPS	  SRC</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DST</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[REPZ/REPE/REPNZ/REPNE]	CMPSB</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CMPSW</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2</a:t>
            </a:r>
            <a:r>
              <a:rPr lang="zh-CN" altLang="en-US" sz="2400" dirty="0">
                <a:latin typeface="华文中宋" panose="02010600040101010101" pitchFamily="2" charset="-122"/>
                <a:ea typeface="华文中宋" panose="02010600040101010101" pitchFamily="2" charset="-122"/>
              </a:rPr>
              <a:t>）执行：</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[IF CX</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=0</a:t>
            </a:r>
            <a:r>
              <a:rPr lang="zh-CN" altLang="en-US" sz="2400" dirty="0">
                <a:latin typeface="华文中宋" panose="02010600040101010101" pitchFamily="2" charset="-122"/>
                <a:ea typeface="华文中宋" panose="02010600040101010101" pitchFamily="2" charset="-122"/>
              </a:rPr>
              <a:t>且</a:t>
            </a:r>
            <a:r>
              <a:rPr lang="en-US" altLang="zh-CN" sz="2400" dirty="0">
                <a:latin typeface="华文中宋" panose="02010600040101010101" pitchFamily="2" charset="-122"/>
                <a:ea typeface="华文中宋" panose="02010600040101010101" pitchFamily="2" charset="-122"/>
              </a:rPr>
              <a:t>ZF=1/0]	</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DS</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SI</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ES</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DI</a:t>
            </a:r>
            <a:r>
              <a:rPr lang="zh-CN" altLang="en-US"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sym typeface="Wingdings" pitchFamily="2" charset="2"/>
              </a:rPr>
              <a:t></a:t>
            </a:r>
            <a:r>
              <a:rPr lang="zh-CN" altLang="en-US" sz="2400" dirty="0">
                <a:latin typeface="华文中宋" panose="02010600040101010101" pitchFamily="2" charset="-122"/>
                <a:ea typeface="华文中宋" panose="02010600040101010101" pitchFamily="2" charset="-122"/>
              </a:rPr>
              <a:t>标志</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DI=DI±2/1</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SI=SI±2/1</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[CX=CX-1]</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第一次循环不检测</a:t>
            </a:r>
            <a:r>
              <a:rPr lang="en-US" altLang="zh-CN" sz="2400" dirty="0">
                <a:latin typeface="华文中宋" panose="02010600040101010101" pitchFamily="2" charset="-122"/>
                <a:ea typeface="华文中宋" panose="02010600040101010101" pitchFamily="2" charset="-122"/>
              </a:rPr>
              <a:t>ZF</a:t>
            </a:r>
            <a:r>
              <a:rPr lang="zh-CN" altLang="en-US" sz="2400" dirty="0">
                <a:latin typeface="华文中宋" panose="02010600040101010101" pitchFamily="2" charset="-122"/>
                <a:ea typeface="华文中宋" panose="02010600040101010101" pitchFamily="2" charset="-122"/>
              </a:rPr>
              <a:t>，所以无须初始化</a:t>
            </a:r>
            <a:r>
              <a:rPr lang="en-US" altLang="zh-CN" sz="2400" dirty="0">
                <a:latin typeface="华文中宋" panose="02010600040101010101" pitchFamily="2" charset="-122"/>
                <a:ea typeface="华文中宋" panose="02010600040101010101" pitchFamily="2" charset="-122"/>
              </a:rPr>
              <a:t>ZF</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a:t>
            </a:r>
            <a:r>
              <a:rPr lang="zh-CN" altLang="en-US" sz="2400" dirty="0">
                <a:latin typeface="华文中宋" panose="02010600040101010101" pitchFamily="2" charset="-122"/>
                <a:ea typeface="华文中宋" panose="02010600040101010101" pitchFamily="2" charset="-122"/>
              </a:rPr>
              <a:t>）</a:t>
            </a:r>
            <a:r>
              <a:rPr lang="zh-CN" altLang="en-US" sz="2400" dirty="0">
                <a:latin typeface="华文中宋" panose="02010600040101010101" pitchFamily="2" charset="-122"/>
                <a:ea typeface="华文中宋" panose="02010600040101010101" pitchFamily="2" charset="-122"/>
                <a:cs typeface="Times New Roman" panose="02020603050405020304" pitchFamily="18" charset="0"/>
              </a:rPr>
              <a:t> </a:t>
            </a:r>
            <a:r>
              <a:rPr lang="zh-CN" altLang="en-US" sz="2400" dirty="0">
                <a:latin typeface="华文中宋" panose="02010600040101010101" pitchFamily="2" charset="-122"/>
                <a:ea typeface="华文中宋" panose="02010600040101010101" pitchFamily="2" charset="-122"/>
              </a:rPr>
              <a:t>影响标志</a:t>
            </a:r>
          </a:p>
        </p:txBody>
      </p:sp>
      <p:sp>
        <p:nvSpPr>
          <p:cNvPr id="283653" name="幻灯片编号占位符 2">
            <a:extLst>
              <a:ext uri="{FF2B5EF4-FFF2-40B4-BE49-F238E27FC236}">
                <a16:creationId xmlns:a16="http://schemas.microsoft.com/office/drawing/2014/main" id="{D1B02E2C-72B2-264D-A7D7-E46C61F8502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C148C18-F12C-4444-90BD-F5D699491205}" type="slidenum">
              <a:rPr kumimoji="0" lang="en-US" altLang="zh-CN" sz="1400" smtClean="0"/>
              <a:pPr>
                <a:spcBef>
                  <a:spcPct val="0"/>
                </a:spcBef>
                <a:buClrTx/>
                <a:buSzTx/>
                <a:buFontTx/>
                <a:buNone/>
              </a:pPr>
              <a:t>134</a:t>
            </a:fld>
            <a:r>
              <a:rPr kumimoji="0" lang="en-US" altLang="zh-CN" sz="1400"/>
              <a:t>/201</a:t>
            </a:r>
          </a:p>
        </p:txBody>
      </p:sp>
      <p:sp>
        <p:nvSpPr>
          <p:cNvPr id="7" name="Text Box 4">
            <a:extLst>
              <a:ext uri="{FF2B5EF4-FFF2-40B4-BE49-F238E27FC236}">
                <a16:creationId xmlns:a16="http://schemas.microsoft.com/office/drawing/2014/main" id="{52D33DDE-ABCE-A34C-9A05-013FE516B63F}"/>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7" name="日期占位符 1">
            <a:extLst>
              <a:ext uri="{FF2B5EF4-FFF2-40B4-BE49-F238E27FC236}">
                <a16:creationId xmlns:a16="http://schemas.microsoft.com/office/drawing/2014/main" id="{1B3432A4-5786-7946-A2E3-52DB008B6EF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010AE7C-8299-1D4C-AF15-03833C956593}" type="datetime12">
              <a:rPr kumimoji="0" lang="zh-CN" altLang="en-US" sz="1400" smtClean="0"/>
              <a:pPr>
                <a:spcBef>
                  <a:spcPct val="0"/>
                </a:spcBef>
                <a:buClrTx/>
                <a:buSzTx/>
                <a:buFontTx/>
                <a:buNone/>
              </a:pPr>
              <a:t>下午8时26分</a:t>
            </a:fld>
            <a:endParaRPr kumimoji="0" lang="en-US" altLang="zh-CN" sz="1400"/>
          </a:p>
        </p:txBody>
      </p:sp>
      <p:sp>
        <p:nvSpPr>
          <p:cNvPr id="285698" name="Text Box 2">
            <a:extLst>
              <a:ext uri="{FF2B5EF4-FFF2-40B4-BE49-F238E27FC236}">
                <a16:creationId xmlns:a16="http://schemas.microsoft.com/office/drawing/2014/main" id="{7D72334C-265A-F449-8B4B-6254A3ED3918}"/>
              </a:ext>
            </a:extLst>
          </p:cNvPr>
          <p:cNvSpPr txBox="1">
            <a:spLocks noChangeArrowheads="1"/>
          </p:cNvSpPr>
          <p:nvPr/>
        </p:nvSpPr>
        <p:spPr bwMode="auto">
          <a:xfrm>
            <a:off x="395288" y="955675"/>
            <a:ext cx="8497887" cy="556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000" b="0">
                <a:latin typeface="华文中宋" panose="02010600040101010101" pitchFamily="2" charset="-122"/>
                <a:ea typeface="华文中宋" panose="02010600040101010101" pitchFamily="2" charset="-122"/>
              </a:rPr>
              <a:t>     </a:t>
            </a:r>
            <a:r>
              <a:rPr lang="en-US" altLang="zh-CN" sz="2000" b="0">
                <a:latin typeface="华文中宋" panose="02010600040101010101" pitchFamily="2" charset="-122"/>
                <a:ea typeface="华文中宋" panose="02010600040101010101" pitchFamily="2" charset="-122"/>
                <a:cs typeface="Times New Roman" panose="02020603050405020304" pitchFamily="18" charset="0"/>
              </a:rPr>
              <a:t> </a:t>
            </a:r>
            <a:r>
              <a:rPr lang="zh-CN" altLang="en-US" sz="2400">
                <a:latin typeface="华文中宋" panose="02010600040101010101" pitchFamily="2" charset="-122"/>
                <a:ea typeface="华文中宋" panose="02010600040101010101" pitchFamily="2" charset="-122"/>
              </a:rPr>
              <a:t>例：比较数据段的串</a:t>
            </a:r>
            <a:r>
              <a:rPr lang="en-US" altLang="zh-CN" sz="2400">
                <a:latin typeface="华文中宋" panose="02010600040101010101" pitchFamily="2" charset="-122"/>
                <a:ea typeface="华文中宋" panose="02010600040101010101" pitchFamily="2" charset="-122"/>
              </a:rPr>
              <a:t>STR1</a:t>
            </a:r>
            <a:r>
              <a:rPr lang="zh-CN" altLang="en-US" sz="2400">
                <a:latin typeface="华文中宋" panose="02010600040101010101" pitchFamily="2" charset="-122"/>
                <a:ea typeface="华文中宋" panose="02010600040101010101" pitchFamily="2" charset="-122"/>
              </a:rPr>
              <a:t>和串</a:t>
            </a:r>
            <a:r>
              <a:rPr lang="en-US" altLang="zh-CN" sz="2400">
                <a:latin typeface="华文中宋" panose="02010600040101010101" pitchFamily="2" charset="-122"/>
                <a:ea typeface="华文中宋" panose="02010600040101010101" pitchFamily="2" charset="-122"/>
              </a:rPr>
              <a:t>STR2</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100</a:t>
            </a:r>
            <a:r>
              <a:rPr lang="zh-CN" altLang="en-US" sz="2400">
                <a:latin typeface="华文中宋" panose="02010600040101010101" pitchFamily="2" charset="-122"/>
                <a:ea typeface="华文中宋" panose="02010600040101010101" pitchFamily="2" charset="-122"/>
              </a:rPr>
              <a:t>字节，相同则</a:t>
            </a:r>
            <a:r>
              <a:rPr lang="en-US" altLang="zh-CN" sz="2400">
                <a:latin typeface="华文中宋" panose="02010600040101010101" pitchFamily="2" charset="-122"/>
                <a:ea typeface="华文中宋" panose="02010600040101010101" pitchFamily="2" charset="-122"/>
              </a:rPr>
              <a:t>BX=FFFFH</a:t>
            </a:r>
            <a:r>
              <a:rPr lang="zh-CN" altLang="en-US" sz="2400">
                <a:latin typeface="华文中宋" panose="02010600040101010101" pitchFamily="2" charset="-122"/>
                <a:ea typeface="华文中宋" panose="02010600040101010101" pitchFamily="2" charset="-122"/>
              </a:rPr>
              <a:t>，否则不同处的偏移地址</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0FFFFH	</a:t>
            </a:r>
            <a:r>
              <a:rPr lang="zh-CN" altLang="en-US" sz="2400">
                <a:latin typeface="华文中宋" panose="02010600040101010101" pitchFamily="2" charset="-122"/>
                <a:ea typeface="华文中宋" panose="02010600040101010101" pitchFamily="2" charset="-122"/>
              </a:rPr>
              <a:t>；用初始化的方式减少分支</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CLD</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  DS</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ES,  AX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LEA	SI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STR1</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LEA	DI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STR2</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CX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100</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REPZ	CMPSB</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JZ	SAME		</a:t>
            </a:r>
            <a:r>
              <a:rPr lang="zh-CN" altLang="en-US" sz="2400">
                <a:latin typeface="华文中宋" panose="02010600040101010101" pitchFamily="2" charset="-122"/>
                <a:ea typeface="华文中宋" panose="02010600040101010101" pitchFamily="2" charset="-122"/>
              </a:rPr>
              <a:t>；或</a:t>
            </a:r>
            <a:r>
              <a:rPr lang="en-US" altLang="zh-CN" sz="2400">
                <a:latin typeface="华文中宋" panose="02010600040101010101" pitchFamily="2" charset="-122"/>
                <a:ea typeface="华文中宋" panose="02010600040101010101" pitchFamily="2" charset="-122"/>
              </a:rPr>
              <a:t>JCXZ	SAME</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ERROR</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DEC	SI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SAME</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t>
            </a:r>
          </a:p>
        </p:txBody>
      </p:sp>
      <p:sp>
        <p:nvSpPr>
          <p:cNvPr id="285699" name="Text Box 6">
            <a:extLst>
              <a:ext uri="{FF2B5EF4-FFF2-40B4-BE49-F238E27FC236}">
                <a16:creationId xmlns:a16="http://schemas.microsoft.com/office/drawing/2014/main" id="{D5D690A4-775D-5D48-B39E-049EA1EB5BA8}"/>
              </a:ext>
            </a:extLst>
          </p:cNvPr>
          <p:cNvSpPr txBox="1">
            <a:spLocks noChangeArrowheads="1"/>
          </p:cNvSpPr>
          <p:nvPr/>
        </p:nvSpPr>
        <p:spPr bwMode="auto">
          <a:xfrm>
            <a:off x="1042988" y="114300"/>
            <a:ext cx="7632700"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85700" name="幻灯片编号占位符 2">
            <a:extLst>
              <a:ext uri="{FF2B5EF4-FFF2-40B4-BE49-F238E27FC236}">
                <a16:creationId xmlns:a16="http://schemas.microsoft.com/office/drawing/2014/main" id="{CDA3AF68-2F46-3649-B37E-DB73628D44F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8334E9A-54CF-6C49-9B1A-1ADAED969373}" type="slidenum">
              <a:rPr kumimoji="0" lang="en-US" altLang="zh-CN" sz="1400" smtClean="0"/>
              <a:pPr>
                <a:spcBef>
                  <a:spcPct val="0"/>
                </a:spcBef>
                <a:buClrTx/>
                <a:buSzTx/>
                <a:buFontTx/>
                <a:buNone/>
              </a:pPr>
              <a:t>135</a:t>
            </a:fld>
            <a:r>
              <a:rPr kumimoji="0" lang="en-US" altLang="zh-CN" sz="1400"/>
              <a:t>/201</a:t>
            </a: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5" name="日期占位符 3">
            <a:extLst>
              <a:ext uri="{FF2B5EF4-FFF2-40B4-BE49-F238E27FC236}">
                <a16:creationId xmlns:a16="http://schemas.microsoft.com/office/drawing/2014/main" id="{A576B5A9-109F-6548-B545-E863AC3B77F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B7E7895-B7D8-E044-9D08-DA5DE7B8EF2C}" type="datetime12">
              <a:rPr kumimoji="0" lang="zh-CN" altLang="en-US" sz="1400" smtClean="0"/>
              <a:pPr>
                <a:spcBef>
                  <a:spcPct val="0"/>
                </a:spcBef>
                <a:buClrTx/>
                <a:buSzTx/>
                <a:buFontTx/>
                <a:buNone/>
              </a:pPr>
              <a:t>下午8时26分</a:t>
            </a:fld>
            <a:endParaRPr kumimoji="0" lang="en-US" altLang="zh-CN" sz="1400"/>
          </a:p>
        </p:txBody>
      </p:sp>
      <p:sp>
        <p:nvSpPr>
          <p:cNvPr id="150532" name="Rectangle 2">
            <a:extLst>
              <a:ext uri="{FF2B5EF4-FFF2-40B4-BE49-F238E27FC236}">
                <a16:creationId xmlns:a16="http://schemas.microsoft.com/office/drawing/2014/main" id="{D85C7FF2-3551-0A4A-9298-E77D2FDC79E1}"/>
              </a:ext>
            </a:extLst>
          </p:cNvPr>
          <p:cNvSpPr>
            <a:spLocks noGrp="1" noChangeArrowheads="1"/>
          </p:cNvSpPr>
          <p:nvPr>
            <p:ph type="title"/>
          </p:nvPr>
        </p:nvSpPr>
        <p:spPr>
          <a:xfrm>
            <a:off x="395288" y="925513"/>
            <a:ext cx="3514725"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3</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LODS</a:t>
            </a:r>
          </a:p>
        </p:txBody>
      </p:sp>
      <p:sp>
        <p:nvSpPr>
          <p:cNvPr id="287747" name="Text Box 3">
            <a:extLst>
              <a:ext uri="{FF2B5EF4-FFF2-40B4-BE49-F238E27FC236}">
                <a16:creationId xmlns:a16="http://schemas.microsoft.com/office/drawing/2014/main" id="{0F61C34D-B4D3-6148-99EA-2E260C96D1B5}"/>
              </a:ext>
            </a:extLst>
          </p:cNvPr>
          <p:cNvSpPr txBox="1">
            <a:spLocks noChangeArrowheads="1"/>
          </p:cNvSpPr>
          <p:nvPr/>
        </p:nvSpPr>
        <p:spPr bwMode="auto">
          <a:xfrm>
            <a:off x="395288" y="2005013"/>
            <a:ext cx="6567487" cy="264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LODS	  SRC	</a:t>
            </a:r>
            <a:r>
              <a:rPr lang="zh-CN" altLang="en-US" sz="2400">
                <a:latin typeface="华文中宋" panose="02010600040101010101" pitchFamily="2" charset="-122"/>
                <a:ea typeface="华文中宋" panose="02010600040101010101" pitchFamily="2" charset="-122"/>
              </a:rPr>
              <a:t>（字</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LODSB	</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LODSW	</a:t>
            </a:r>
            <a:r>
              <a:rPr lang="zh-CN" altLang="en-US" sz="2400">
                <a:latin typeface="华文中宋" panose="02010600040101010101" pitchFamily="2" charset="-122"/>
                <a:ea typeface="华文中宋" panose="02010600040101010101" pitchFamily="2" charset="-122"/>
              </a:rPr>
              <a:t>（字）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AX/AL</a:t>
            </a:r>
            <a:r>
              <a:rPr lang="zh-CN" altLang="en-US" sz="2400">
                <a:latin typeface="华文中宋" panose="02010600040101010101" pitchFamily="2" charset="-122"/>
                <a:ea typeface="华文中宋" panose="02010600040101010101" pitchFamily="2" charset="-122"/>
              </a:rPr>
              <a:t>（字</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字节）</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SI</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SI=SI±2/1</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）不影响标志</a:t>
            </a:r>
          </a:p>
        </p:txBody>
      </p:sp>
      <p:sp>
        <p:nvSpPr>
          <p:cNvPr id="287748" name="Text Box 6">
            <a:extLst>
              <a:ext uri="{FF2B5EF4-FFF2-40B4-BE49-F238E27FC236}">
                <a16:creationId xmlns:a16="http://schemas.microsoft.com/office/drawing/2014/main" id="{7EEFE682-2DEF-E54E-9858-5EBA9DD0F241}"/>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87749" name="幻灯片编号占位符 2">
            <a:extLst>
              <a:ext uri="{FF2B5EF4-FFF2-40B4-BE49-F238E27FC236}">
                <a16:creationId xmlns:a16="http://schemas.microsoft.com/office/drawing/2014/main" id="{3B95F4EE-D6AE-C348-9A5F-4E7FC094842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79C1A69-429D-8742-AF36-F2883BCFAD61}" type="slidenum">
              <a:rPr kumimoji="0" lang="en-US" altLang="zh-CN" sz="1400" smtClean="0"/>
              <a:pPr>
                <a:spcBef>
                  <a:spcPct val="0"/>
                </a:spcBef>
                <a:buClrTx/>
                <a:buSzTx/>
                <a:buFontTx/>
                <a:buNone/>
              </a:pPr>
              <a:t>136</a:t>
            </a:fld>
            <a:r>
              <a:rPr kumimoji="0" lang="en-US" altLang="zh-CN" sz="1400"/>
              <a:t>/201</a:t>
            </a: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3" name="日期占位符 3">
            <a:extLst>
              <a:ext uri="{FF2B5EF4-FFF2-40B4-BE49-F238E27FC236}">
                <a16:creationId xmlns:a16="http://schemas.microsoft.com/office/drawing/2014/main" id="{C25065E5-58F4-0045-B857-3C7B1A56D1E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5C702AC-116D-024A-A7EB-9FAB15F39BF0}" type="datetime12">
              <a:rPr kumimoji="0" lang="zh-CN" altLang="en-US" sz="1400" smtClean="0"/>
              <a:pPr>
                <a:spcBef>
                  <a:spcPct val="0"/>
                </a:spcBef>
                <a:buClrTx/>
                <a:buSzTx/>
                <a:buFontTx/>
                <a:buNone/>
              </a:pPr>
              <a:t>下午8时26分</a:t>
            </a:fld>
            <a:endParaRPr kumimoji="0" lang="en-US" altLang="zh-CN" sz="1400"/>
          </a:p>
        </p:txBody>
      </p:sp>
      <p:sp>
        <p:nvSpPr>
          <p:cNvPr id="151556" name="Rectangle 2">
            <a:extLst>
              <a:ext uri="{FF2B5EF4-FFF2-40B4-BE49-F238E27FC236}">
                <a16:creationId xmlns:a16="http://schemas.microsoft.com/office/drawing/2014/main" id="{476F76CA-B5DE-2644-8557-8643CA16A539}"/>
              </a:ext>
            </a:extLst>
          </p:cNvPr>
          <p:cNvSpPr>
            <a:spLocks noGrp="1" noChangeArrowheads="1"/>
          </p:cNvSpPr>
          <p:nvPr>
            <p:ph type="title"/>
          </p:nvPr>
        </p:nvSpPr>
        <p:spPr>
          <a:xfrm>
            <a:off x="468313" y="893763"/>
            <a:ext cx="3284537"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4</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STOS</a:t>
            </a:r>
          </a:p>
        </p:txBody>
      </p:sp>
      <p:sp>
        <p:nvSpPr>
          <p:cNvPr id="289795" name="Text Box 3">
            <a:extLst>
              <a:ext uri="{FF2B5EF4-FFF2-40B4-BE49-F238E27FC236}">
                <a16:creationId xmlns:a16="http://schemas.microsoft.com/office/drawing/2014/main" id="{E5E31C99-E6A7-B247-AFA1-A9693E605363}"/>
              </a:ext>
            </a:extLst>
          </p:cNvPr>
          <p:cNvSpPr txBox="1">
            <a:spLocks noChangeArrowheads="1"/>
          </p:cNvSpPr>
          <p:nvPr/>
        </p:nvSpPr>
        <p:spPr bwMode="auto">
          <a:xfrm>
            <a:off x="685800" y="1524000"/>
            <a:ext cx="7467600" cy="410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b="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STOS	DST 	</a:t>
            </a:r>
            <a:r>
              <a:rPr lang="zh-CN" altLang="en-US" sz="2400">
                <a:latin typeface="华文中宋" panose="02010600040101010101" pitchFamily="2" charset="-122"/>
                <a:ea typeface="华文中宋" panose="02010600040101010101" pitchFamily="2" charset="-122"/>
              </a:rPr>
              <a:t>（字</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[REP]		STOSB	</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STOSW	</a:t>
            </a:r>
            <a:r>
              <a:rPr lang="zh-CN" altLang="en-US" sz="2400">
                <a:latin typeface="华文中宋" panose="02010600040101010101" pitchFamily="2" charset="-122"/>
                <a:ea typeface="华文中宋" panose="02010600040101010101" pitchFamily="2" charset="-122"/>
              </a:rPr>
              <a:t>（字）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[IF CX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=AX/AL</a:t>
            </a:r>
            <a:r>
              <a:rPr lang="zh-CN" altLang="en-US" sz="2400">
                <a:latin typeface="华文中宋" panose="02010600040101010101" pitchFamily="2" charset="-122"/>
                <a:ea typeface="华文中宋" panose="02010600040101010101" pitchFamily="2" charset="-122"/>
              </a:rPr>
              <a:t>（字</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字节）</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DI=DI±2/1</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[CX=CX-1]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）不影响标志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）用于初始化内存区</a:t>
            </a:r>
          </a:p>
        </p:txBody>
      </p:sp>
      <p:sp>
        <p:nvSpPr>
          <p:cNvPr id="289796" name="Text Box 6">
            <a:extLst>
              <a:ext uri="{FF2B5EF4-FFF2-40B4-BE49-F238E27FC236}">
                <a16:creationId xmlns:a16="http://schemas.microsoft.com/office/drawing/2014/main" id="{293156FA-FB5C-0A43-B499-AC66AF215A9B}"/>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89797" name="幻灯片编号占位符 2">
            <a:extLst>
              <a:ext uri="{FF2B5EF4-FFF2-40B4-BE49-F238E27FC236}">
                <a16:creationId xmlns:a16="http://schemas.microsoft.com/office/drawing/2014/main" id="{A84EB4A4-CC51-B842-AD9D-E3C11FF2E74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7F32D77-3E9B-8A4B-B0AD-CF981D6B58F2}" type="slidenum">
              <a:rPr kumimoji="0" lang="en-US" altLang="zh-CN" sz="1400" smtClean="0"/>
              <a:pPr>
                <a:spcBef>
                  <a:spcPct val="0"/>
                </a:spcBef>
                <a:buClrTx/>
                <a:buSzTx/>
                <a:buFontTx/>
                <a:buNone/>
              </a:pPr>
              <a:t>137</a:t>
            </a:fld>
            <a:r>
              <a:rPr kumimoji="0" lang="en-US" altLang="zh-CN" sz="1400"/>
              <a:t>/201</a:t>
            </a: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1" name="日期占位符 3">
            <a:extLst>
              <a:ext uri="{FF2B5EF4-FFF2-40B4-BE49-F238E27FC236}">
                <a16:creationId xmlns:a16="http://schemas.microsoft.com/office/drawing/2014/main" id="{7223FC1E-619F-094B-8C19-D646FA173BD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DF87CA6-6301-7547-8C50-43121FA98583}" type="datetime12">
              <a:rPr kumimoji="0" lang="zh-CN" altLang="en-US" sz="1400" smtClean="0"/>
              <a:pPr>
                <a:spcBef>
                  <a:spcPct val="0"/>
                </a:spcBef>
                <a:buClrTx/>
                <a:buSzTx/>
                <a:buFontTx/>
                <a:buNone/>
              </a:pPr>
              <a:t>下午8时26分</a:t>
            </a:fld>
            <a:endParaRPr kumimoji="0" lang="en-US" altLang="zh-CN" sz="1400"/>
          </a:p>
        </p:txBody>
      </p:sp>
      <p:sp>
        <p:nvSpPr>
          <p:cNvPr id="152580" name="Rectangle 2">
            <a:extLst>
              <a:ext uri="{FF2B5EF4-FFF2-40B4-BE49-F238E27FC236}">
                <a16:creationId xmlns:a16="http://schemas.microsoft.com/office/drawing/2014/main" id="{8E86459E-87A6-0346-B938-5E36758AB6DF}"/>
              </a:ext>
            </a:extLst>
          </p:cNvPr>
          <p:cNvSpPr>
            <a:spLocks noGrp="1" noChangeArrowheads="1"/>
          </p:cNvSpPr>
          <p:nvPr>
            <p:ph type="title"/>
          </p:nvPr>
        </p:nvSpPr>
        <p:spPr>
          <a:xfrm>
            <a:off x="466725" y="893763"/>
            <a:ext cx="3025775"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5</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SCAS </a:t>
            </a:r>
          </a:p>
        </p:txBody>
      </p:sp>
      <p:sp>
        <p:nvSpPr>
          <p:cNvPr id="291843" name="Text Box 3">
            <a:extLst>
              <a:ext uri="{FF2B5EF4-FFF2-40B4-BE49-F238E27FC236}">
                <a16:creationId xmlns:a16="http://schemas.microsoft.com/office/drawing/2014/main" id="{4C22C86E-E8F6-4548-8C20-3BCD45C85C29}"/>
              </a:ext>
            </a:extLst>
          </p:cNvPr>
          <p:cNvSpPr txBox="1">
            <a:spLocks noChangeArrowheads="1"/>
          </p:cNvSpPr>
          <p:nvPr/>
        </p:nvSpPr>
        <p:spPr bwMode="auto">
          <a:xfrm>
            <a:off x="914400" y="1600200"/>
            <a:ext cx="7924800" cy="415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b="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SCAS	DST</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[REPZ/REPE/REPNZ/REPNE]	SCASB</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SCASW</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[IF CX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a:t>
            </a:r>
            <a:r>
              <a:rPr lang="zh-CN" altLang="en-US" sz="2400">
                <a:latin typeface="华文中宋" panose="02010600040101010101" pitchFamily="2" charset="-122"/>
                <a:ea typeface="华文中宋" panose="02010600040101010101" pitchFamily="2" charset="-122"/>
              </a:rPr>
              <a:t>且</a:t>
            </a:r>
            <a:r>
              <a:rPr lang="en-US" altLang="zh-CN" sz="2400">
                <a:latin typeface="华文中宋" panose="02010600040101010101" pitchFamily="2" charset="-122"/>
                <a:ea typeface="华文中宋" panose="02010600040101010101" pitchFamily="2" charset="-122"/>
              </a:rPr>
              <a:t>ZF=1/0]</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AX/AL-(ES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sym typeface="Wingdings" pitchFamily="2" charset="2"/>
              </a:rPr>
              <a:t></a:t>
            </a:r>
            <a:r>
              <a:rPr lang="zh-CN" altLang="en-US" sz="2400">
                <a:latin typeface="华文中宋" panose="02010600040101010101" pitchFamily="2" charset="-122"/>
                <a:ea typeface="华文中宋" panose="02010600040101010101" pitchFamily="2" charset="-122"/>
              </a:rPr>
              <a:t>标志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DI=DI±2/1</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[CX=CX-1]</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）影响标志</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）用于从串中查找需要的字符或字</a:t>
            </a:r>
          </a:p>
        </p:txBody>
      </p:sp>
      <p:sp>
        <p:nvSpPr>
          <p:cNvPr id="291844" name="Text Box 6">
            <a:extLst>
              <a:ext uri="{FF2B5EF4-FFF2-40B4-BE49-F238E27FC236}">
                <a16:creationId xmlns:a16="http://schemas.microsoft.com/office/drawing/2014/main" id="{FD3975AD-535A-064F-95C1-D2732BE03A10}"/>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91845" name="幻灯片编号占位符 2">
            <a:extLst>
              <a:ext uri="{FF2B5EF4-FFF2-40B4-BE49-F238E27FC236}">
                <a16:creationId xmlns:a16="http://schemas.microsoft.com/office/drawing/2014/main" id="{75AA29D6-ECB0-2E41-8E46-3FC038CCFB4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17F4301-BA10-7D4F-8132-E478BA687BD8}" type="slidenum">
              <a:rPr kumimoji="0" lang="en-US" altLang="zh-CN" sz="1400" smtClean="0"/>
              <a:pPr>
                <a:spcBef>
                  <a:spcPct val="0"/>
                </a:spcBef>
                <a:buClrTx/>
                <a:buSzTx/>
                <a:buFontTx/>
                <a:buNone/>
              </a:pPr>
              <a:t>138</a:t>
            </a:fld>
            <a:r>
              <a:rPr kumimoji="0" lang="en-US" altLang="zh-CN" sz="1400"/>
              <a:t>/201</a:t>
            </a: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89" name="日期占位符 1">
            <a:extLst>
              <a:ext uri="{FF2B5EF4-FFF2-40B4-BE49-F238E27FC236}">
                <a16:creationId xmlns:a16="http://schemas.microsoft.com/office/drawing/2014/main" id="{896E4941-2CCE-9940-AB76-8BADD443964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99327B3-2FA9-2F41-B7D7-3224EA5DC9DF}" type="datetime12">
              <a:rPr kumimoji="0" lang="zh-CN" altLang="en-US" sz="1400" smtClean="0"/>
              <a:pPr>
                <a:spcBef>
                  <a:spcPct val="0"/>
                </a:spcBef>
                <a:buClrTx/>
                <a:buSzTx/>
                <a:buFontTx/>
                <a:buNone/>
              </a:pPr>
              <a:t>下午8时26分</a:t>
            </a:fld>
            <a:endParaRPr kumimoji="0" lang="en-US" altLang="zh-CN" sz="1400"/>
          </a:p>
        </p:txBody>
      </p:sp>
      <p:sp>
        <p:nvSpPr>
          <p:cNvPr id="293890" name="Text Box 2">
            <a:extLst>
              <a:ext uri="{FF2B5EF4-FFF2-40B4-BE49-F238E27FC236}">
                <a16:creationId xmlns:a16="http://schemas.microsoft.com/office/drawing/2014/main" id="{21E16AF1-6B2E-F04A-80A6-2A13E2ECDC08}"/>
              </a:ext>
            </a:extLst>
          </p:cNvPr>
          <p:cNvSpPr txBox="1">
            <a:spLocks noChangeArrowheads="1"/>
          </p:cNvSpPr>
          <p:nvPr/>
        </p:nvSpPr>
        <p:spPr bwMode="auto">
          <a:xfrm>
            <a:off x="323850" y="1111250"/>
            <a:ext cx="8351838" cy="526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534988" indent="-53498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例：从</a:t>
            </a:r>
            <a:r>
              <a:rPr lang="en-US" altLang="zh-CN" sz="2400">
                <a:latin typeface="华文中宋" panose="02010600040101010101" pitchFamily="2" charset="-122"/>
                <a:ea typeface="华文中宋" panose="02010600040101010101" pitchFamily="2" charset="-122"/>
              </a:rPr>
              <a:t>0000</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2000H</a:t>
            </a:r>
            <a:r>
              <a:rPr lang="zh-CN" altLang="en-US" sz="2400">
                <a:latin typeface="华文中宋" panose="02010600040101010101" pitchFamily="2" charset="-122"/>
                <a:ea typeface="华文中宋" panose="02010600040101010101" pitchFamily="2" charset="-122"/>
              </a:rPr>
              <a:t>开始的</a:t>
            </a:r>
            <a:r>
              <a:rPr lang="en-US" altLang="zh-CN" sz="2400">
                <a:latin typeface="华文中宋" panose="02010600040101010101" pitchFamily="2" charset="-122"/>
                <a:ea typeface="华文中宋" panose="02010600040101010101" pitchFamily="2" charset="-122"/>
              </a:rPr>
              <a:t>100</a:t>
            </a:r>
            <a:r>
              <a:rPr lang="zh-CN" altLang="en-US" sz="2400">
                <a:latin typeface="华文中宋" panose="02010600040101010101" pitchFamily="2" charset="-122"/>
                <a:ea typeface="华文中宋" panose="02010600040101010101" pitchFamily="2" charset="-122"/>
              </a:rPr>
              <a:t>字节内查找‘</a:t>
            </a:r>
            <a:r>
              <a:rPr lang="en-US" altLang="zh-CN" sz="2400">
                <a:latin typeface="华文中宋" panose="02010600040101010101" pitchFamily="2" charset="-122"/>
                <a:ea typeface="华文中宋" panose="02010600040101010101" pitchFamily="2" charset="-122"/>
              </a:rPr>
              <a:t>A’</a:t>
            </a:r>
            <a:r>
              <a:rPr lang="zh-CN" altLang="en-US" sz="2400">
                <a:latin typeface="华文中宋" panose="02010600040101010101" pitchFamily="2" charset="-122"/>
                <a:ea typeface="华文中宋" panose="02010600040101010101" pitchFamily="2" charset="-122"/>
              </a:rPr>
              <a:t>，偏移地址</a:t>
            </a:r>
            <a:r>
              <a:rPr lang="zh-CN" altLang="en-US"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DX</a:t>
            </a:r>
          </a:p>
          <a:p>
            <a:pPr eaLnBrk="1" hangingPunct="1">
              <a:spcBef>
                <a:spcPct val="0"/>
              </a:spcBef>
              <a:buClrTx/>
              <a:buSzTx/>
              <a:buFontTx/>
              <a:buNone/>
            </a:pP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CLD</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 赋附加段基址</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MOV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2000H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偏移地址</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MOV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100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CX=</a:t>
            </a:r>
            <a:r>
              <a:rPr lang="zh-CN" altLang="en-US" sz="2400">
                <a:latin typeface="华文中宋" panose="02010600040101010101" pitchFamily="2" charset="-122"/>
                <a:ea typeface="华文中宋" panose="02010600040101010101" pitchFamily="2" charset="-122"/>
              </a:rPr>
              <a:t>字符串长度</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MOV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REPNZ	SCASB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CX≠0</a:t>
            </a:r>
            <a:r>
              <a:rPr lang="zh-CN" altLang="en-US" sz="2400">
                <a:latin typeface="华文中宋" panose="02010600040101010101" pitchFamily="2" charset="-122"/>
                <a:ea typeface="华文中宋" panose="02010600040101010101" pitchFamily="2" charset="-122"/>
              </a:rPr>
              <a:t>且</a:t>
            </a:r>
            <a:r>
              <a:rPr lang="en-US" altLang="zh-CN" sz="2400">
                <a:latin typeface="华文中宋" panose="02010600040101010101" pitchFamily="2" charset="-122"/>
                <a:ea typeface="华文中宋" panose="02010600040101010101" pitchFamily="2" charset="-122"/>
              </a:rPr>
              <a:t>ZF</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a:t>
            </a:r>
            <a:r>
              <a:rPr lang="zh-CN" altLang="en-US" sz="2400">
                <a:latin typeface="华文中宋" panose="02010600040101010101" pitchFamily="2" charset="-122"/>
                <a:ea typeface="华文中宋" panose="02010600040101010101" pitchFamily="2" charset="-122"/>
              </a:rPr>
              <a:t>重复</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JNZ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NOFOUND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DEC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DX   </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NOFOUND</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t>
            </a:r>
          </a:p>
        </p:txBody>
      </p:sp>
      <p:sp>
        <p:nvSpPr>
          <p:cNvPr id="293891" name="Text Box 6">
            <a:extLst>
              <a:ext uri="{FF2B5EF4-FFF2-40B4-BE49-F238E27FC236}">
                <a16:creationId xmlns:a16="http://schemas.microsoft.com/office/drawing/2014/main" id="{400EDA42-2D0F-AC4F-A241-5D717F5BA80F}"/>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93892" name="幻灯片编号占位符 2">
            <a:extLst>
              <a:ext uri="{FF2B5EF4-FFF2-40B4-BE49-F238E27FC236}">
                <a16:creationId xmlns:a16="http://schemas.microsoft.com/office/drawing/2014/main" id="{7E72F7AE-348C-EA49-8B0D-B53EE1EB0C7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813FDD8-77C7-9F4E-8BE3-F428C878E179}" type="slidenum">
              <a:rPr kumimoji="0" lang="en-US" altLang="zh-CN" sz="1400" smtClean="0"/>
              <a:pPr>
                <a:spcBef>
                  <a:spcPct val="0"/>
                </a:spcBef>
                <a:buClrTx/>
                <a:buSzTx/>
                <a:buFontTx/>
                <a:buNone/>
              </a:pPr>
              <a:t>139</a:t>
            </a:fld>
            <a:r>
              <a:rPr kumimoji="0" lang="en-US" altLang="zh-CN" sz="1400"/>
              <a:t>/201</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日期占位符 1">
            <a:extLst>
              <a:ext uri="{FF2B5EF4-FFF2-40B4-BE49-F238E27FC236}">
                <a16:creationId xmlns:a16="http://schemas.microsoft.com/office/drawing/2014/main" id="{DE5984F3-2165-E440-85CC-A099549C388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2D649B9-98F7-4048-9FE5-BF226415AEBD}" type="datetime12">
              <a:rPr kumimoji="0" lang="zh-CN" altLang="en-US" sz="1400" smtClean="0"/>
              <a:pPr>
                <a:spcBef>
                  <a:spcPct val="0"/>
                </a:spcBef>
                <a:buClrTx/>
                <a:buSzTx/>
                <a:buFontTx/>
                <a:buNone/>
              </a:pPr>
              <a:t>下午8时26分</a:t>
            </a:fld>
            <a:endParaRPr kumimoji="0" lang="en-US" altLang="zh-CN" sz="1400"/>
          </a:p>
        </p:txBody>
      </p:sp>
      <p:sp>
        <p:nvSpPr>
          <p:cNvPr id="37890" name="Line 2">
            <a:extLst>
              <a:ext uri="{FF2B5EF4-FFF2-40B4-BE49-F238E27FC236}">
                <a16:creationId xmlns:a16="http://schemas.microsoft.com/office/drawing/2014/main" id="{C5540A74-D18D-264B-8BE7-A1A7778C2534}"/>
              </a:ext>
            </a:extLst>
          </p:cNvPr>
          <p:cNvSpPr>
            <a:spLocks noChangeShapeType="1"/>
          </p:cNvSpPr>
          <p:nvPr/>
        </p:nvSpPr>
        <p:spPr bwMode="auto">
          <a:xfrm>
            <a:off x="3635375" y="1844675"/>
            <a:ext cx="1584325" cy="0"/>
          </a:xfrm>
          <a:prstGeom prst="line">
            <a:avLst/>
          </a:prstGeom>
          <a:noFill/>
          <a:ln w="28575">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99715" name="Rectangle 3">
            <a:extLst>
              <a:ext uri="{FF2B5EF4-FFF2-40B4-BE49-F238E27FC236}">
                <a16:creationId xmlns:a16="http://schemas.microsoft.com/office/drawing/2014/main" id="{9DD9A631-7272-4A4D-B97E-3DA77B4B81D4}"/>
              </a:ext>
            </a:extLst>
          </p:cNvPr>
          <p:cNvSpPr>
            <a:spLocks noChangeArrowheads="1"/>
          </p:cNvSpPr>
          <p:nvPr/>
        </p:nvSpPr>
        <p:spPr bwMode="auto">
          <a:xfrm>
            <a:off x="503238" y="4581525"/>
            <a:ext cx="7453312"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kumimoji="0" lang="zh-CN" altLang="en-US" sz="2400">
                <a:solidFill>
                  <a:srgbClr val="000000"/>
                </a:solidFill>
                <a:latin typeface="华文中宋" panose="02010600040101010101" pitchFamily="2" charset="-122"/>
                <a:ea typeface="华文中宋" panose="02010600040101010101" pitchFamily="2" charset="-122"/>
              </a:rPr>
              <a:t>例</a:t>
            </a:r>
            <a:r>
              <a:rPr kumimoji="0" lang="en-US" altLang="zh-CN" sz="2400">
                <a:solidFill>
                  <a:srgbClr val="000000"/>
                </a:solidFill>
                <a:latin typeface="华文中宋" panose="02010600040101010101" pitchFamily="2" charset="-122"/>
                <a:ea typeface="华文中宋" panose="02010600040101010101" pitchFamily="2" charset="-122"/>
              </a:rPr>
              <a:t>:</a:t>
            </a:r>
            <a:r>
              <a:rPr kumimoji="0" lang="en-US" altLang="zh-CN" sz="2400">
                <a:solidFill>
                  <a:srgbClr val="00CC00"/>
                </a:solidFill>
                <a:latin typeface="华文中宋" panose="02010600040101010101" pitchFamily="2" charset="-122"/>
                <a:ea typeface="华文中宋" panose="02010600040101010101" pitchFamily="2" charset="-122"/>
              </a:rPr>
              <a:t>     </a:t>
            </a:r>
            <a:r>
              <a:rPr kumimoji="0" lang="en-US" altLang="zh-CN" sz="2400">
                <a:solidFill>
                  <a:srgbClr val="000000"/>
                </a:solidFill>
                <a:latin typeface="华文中宋" panose="02010600040101010101" pitchFamily="2" charset="-122"/>
                <a:ea typeface="华文中宋" panose="02010600040101010101" pitchFamily="2" charset="-122"/>
              </a:rPr>
              <a:t>38H+49H</a:t>
            </a:r>
            <a:br>
              <a:rPr kumimoji="0" lang="en-US" altLang="zh-CN" sz="2400">
                <a:solidFill>
                  <a:srgbClr val="000000"/>
                </a:solidFill>
                <a:latin typeface="华文中宋" panose="02010600040101010101" pitchFamily="2" charset="-122"/>
                <a:ea typeface="华文中宋" panose="02010600040101010101" pitchFamily="2" charset="-122"/>
              </a:rPr>
            </a:br>
            <a:r>
              <a:rPr kumimoji="0" lang="en-US" altLang="zh-CN" sz="2400">
                <a:solidFill>
                  <a:srgbClr val="000000"/>
                </a:solidFill>
                <a:latin typeface="华文中宋" panose="02010600040101010101" pitchFamily="2" charset="-122"/>
                <a:ea typeface="华文中宋" panose="02010600040101010101" pitchFamily="2" charset="-122"/>
              </a:rPr>
              <a:t>     0011 1000</a:t>
            </a:r>
            <a:br>
              <a:rPr kumimoji="0" lang="en-US" altLang="zh-CN" sz="2400">
                <a:solidFill>
                  <a:srgbClr val="000000"/>
                </a:solidFill>
                <a:latin typeface="华文中宋" panose="02010600040101010101" pitchFamily="2" charset="-122"/>
                <a:ea typeface="华文中宋" panose="02010600040101010101" pitchFamily="2" charset="-122"/>
              </a:rPr>
            </a:br>
            <a:r>
              <a:rPr kumimoji="0" lang="en-US" altLang="zh-CN" sz="2400">
                <a:solidFill>
                  <a:srgbClr val="000000"/>
                </a:solidFill>
                <a:latin typeface="华文中宋" panose="02010600040101010101" pitchFamily="2" charset="-122"/>
                <a:ea typeface="华文中宋" panose="02010600040101010101" pitchFamily="2" charset="-122"/>
              </a:rPr>
              <a:t> +  0100 1001</a:t>
            </a:r>
            <a:br>
              <a:rPr kumimoji="0" lang="en-US" altLang="zh-CN" sz="2400">
                <a:solidFill>
                  <a:srgbClr val="000000"/>
                </a:solidFill>
                <a:latin typeface="华文中宋" panose="02010600040101010101" pitchFamily="2" charset="-122"/>
                <a:ea typeface="华文中宋" panose="02010600040101010101" pitchFamily="2" charset="-122"/>
              </a:rPr>
            </a:br>
            <a:r>
              <a:rPr kumimoji="0" lang="en-US" altLang="zh-CN" sz="2400">
                <a:solidFill>
                  <a:srgbClr val="000000"/>
                </a:solidFill>
                <a:latin typeface="华文中宋" panose="02010600040101010101" pitchFamily="2" charset="-122"/>
                <a:ea typeface="华文中宋" panose="02010600040101010101" pitchFamily="2" charset="-122"/>
              </a:rPr>
              <a:t>     1000 0001 ;AF=1;</a:t>
            </a:r>
            <a:r>
              <a:rPr kumimoji="0" lang="zh-CN" altLang="en-US" sz="2400">
                <a:solidFill>
                  <a:srgbClr val="000000"/>
                </a:solidFill>
                <a:latin typeface="华文中宋" panose="02010600040101010101" pitchFamily="2" charset="-122"/>
                <a:ea typeface="华文中宋" panose="02010600040101010101" pitchFamily="2" charset="-122"/>
              </a:rPr>
              <a:t>若视为</a:t>
            </a:r>
            <a:r>
              <a:rPr kumimoji="0" lang="en-US" altLang="zh-CN" sz="2400">
                <a:solidFill>
                  <a:srgbClr val="000000"/>
                </a:solidFill>
                <a:latin typeface="华文中宋" panose="02010600040101010101" pitchFamily="2" charset="-122"/>
                <a:ea typeface="华文中宋" panose="02010600040101010101" pitchFamily="2" charset="-122"/>
              </a:rPr>
              <a:t>BCD</a:t>
            </a:r>
            <a:r>
              <a:rPr kumimoji="0" lang="zh-CN" altLang="en-US" sz="2400">
                <a:solidFill>
                  <a:srgbClr val="000000"/>
                </a:solidFill>
                <a:latin typeface="华文中宋" panose="02010600040101010101" pitchFamily="2" charset="-122"/>
                <a:ea typeface="华文中宋" panose="02010600040101010101" pitchFamily="2" charset="-122"/>
              </a:rPr>
              <a:t>运算，则应调整。</a:t>
            </a:r>
          </a:p>
        </p:txBody>
      </p:sp>
      <p:sp>
        <p:nvSpPr>
          <p:cNvPr id="499716" name="Line 4">
            <a:extLst>
              <a:ext uri="{FF2B5EF4-FFF2-40B4-BE49-F238E27FC236}">
                <a16:creationId xmlns:a16="http://schemas.microsoft.com/office/drawing/2014/main" id="{71E97C9A-19BA-E848-8AB4-1C506B6DC548}"/>
              </a:ext>
            </a:extLst>
          </p:cNvPr>
          <p:cNvSpPr>
            <a:spLocks noChangeShapeType="1"/>
          </p:cNvSpPr>
          <p:nvPr/>
        </p:nvSpPr>
        <p:spPr bwMode="auto">
          <a:xfrm>
            <a:off x="539750" y="5967413"/>
            <a:ext cx="2927350" cy="4762"/>
          </a:xfrm>
          <a:prstGeom prst="line">
            <a:avLst/>
          </a:prstGeom>
          <a:noFill/>
          <a:ln w="28575">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7893" name="Text Box 5">
            <a:extLst>
              <a:ext uri="{FF2B5EF4-FFF2-40B4-BE49-F238E27FC236}">
                <a16:creationId xmlns:a16="http://schemas.microsoft.com/office/drawing/2014/main" id="{48B21DF6-29B4-904C-9E2D-D48A94C1BC13}"/>
              </a:ext>
            </a:extLst>
          </p:cNvPr>
          <p:cNvSpPr txBox="1">
            <a:spLocks noChangeArrowheads="1"/>
          </p:cNvSpPr>
          <p:nvPr/>
        </p:nvSpPr>
        <p:spPr bwMode="auto">
          <a:xfrm>
            <a:off x="250825" y="1809750"/>
            <a:ext cx="8675688"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
                <a:schemeClr val="tx2"/>
              </a:buClr>
            </a:pPr>
            <a:r>
              <a:rPr kumimoji="0" lang="en-US" altLang="zh-CN" sz="2400">
                <a:solidFill>
                  <a:srgbClr val="FF3300"/>
                </a:solidFill>
                <a:latin typeface="华文中宋" panose="02010600040101010101" pitchFamily="2" charset="-122"/>
                <a:ea typeface="华文中宋" panose="02010600040101010101" pitchFamily="2" charset="-122"/>
              </a:rPr>
              <a:t>PF(</a:t>
            </a:r>
            <a:r>
              <a:rPr kumimoji="0" lang="zh-CN" altLang="en-US" sz="2400">
                <a:solidFill>
                  <a:srgbClr val="FF3300"/>
                </a:solidFill>
                <a:latin typeface="华文中宋" panose="02010600040101010101" pitchFamily="2" charset="-122"/>
                <a:ea typeface="华文中宋" panose="02010600040101010101" pitchFamily="2" charset="-122"/>
              </a:rPr>
              <a:t>奇偶校验标志</a:t>
            </a:r>
            <a:r>
              <a:rPr kumimoji="0" lang="en-US" altLang="zh-CN" sz="2400">
                <a:solidFill>
                  <a:srgbClr val="FF3300"/>
                </a:solidFill>
                <a:latin typeface="华文中宋" panose="02010600040101010101" pitchFamily="2" charset="-122"/>
                <a:ea typeface="华文中宋" panose="02010600040101010101" pitchFamily="2" charset="-122"/>
              </a:rPr>
              <a:t>): PF=D</a:t>
            </a:r>
            <a:r>
              <a:rPr kumimoji="0" lang="en-US" altLang="zh-CN" sz="2400" baseline="-25000">
                <a:solidFill>
                  <a:srgbClr val="FF3300"/>
                </a:solidFill>
                <a:latin typeface="华文中宋" panose="02010600040101010101" pitchFamily="2" charset="-122"/>
                <a:ea typeface="华文中宋" panose="02010600040101010101" pitchFamily="2" charset="-122"/>
              </a:rPr>
              <a:t>7</a:t>
            </a:r>
            <a:r>
              <a:rPr kumimoji="0" lang="en-US" altLang="zh-CN" sz="2400">
                <a:solidFill>
                  <a:srgbClr val="FF3300"/>
                </a:solidFill>
                <a:latin typeface="华文中宋" panose="02010600040101010101" pitchFamily="2" charset="-122"/>
                <a:ea typeface="华文中宋" panose="02010600040101010101" pitchFamily="2" charset="-122"/>
                <a:sym typeface="Symbol" pitchFamily="2" charset="2"/>
              </a:rPr>
              <a:t></a:t>
            </a:r>
            <a:r>
              <a:rPr kumimoji="0" lang="en-US" altLang="zh-CN" sz="2400">
                <a:solidFill>
                  <a:srgbClr val="FF3300"/>
                </a:solidFill>
                <a:latin typeface="华文中宋" panose="02010600040101010101" pitchFamily="2" charset="-122"/>
                <a:ea typeface="华文中宋" panose="02010600040101010101" pitchFamily="2" charset="-122"/>
              </a:rPr>
              <a:t>… </a:t>
            </a:r>
            <a:r>
              <a:rPr kumimoji="0" lang="en-US" altLang="zh-CN" sz="2400">
                <a:solidFill>
                  <a:srgbClr val="FF3300"/>
                </a:solidFill>
                <a:latin typeface="华文中宋" panose="02010600040101010101" pitchFamily="2" charset="-122"/>
                <a:ea typeface="华文中宋" panose="02010600040101010101" pitchFamily="2" charset="-122"/>
                <a:sym typeface="Symbol" pitchFamily="2" charset="2"/>
              </a:rPr>
              <a:t></a:t>
            </a:r>
            <a:r>
              <a:rPr kumimoji="0" lang="en-US" altLang="zh-CN" sz="2400">
                <a:solidFill>
                  <a:srgbClr val="FF3300"/>
                </a:solidFill>
                <a:latin typeface="华文中宋" panose="02010600040101010101" pitchFamily="2" charset="-122"/>
                <a:ea typeface="华文中宋" panose="02010600040101010101" pitchFamily="2" charset="-122"/>
              </a:rPr>
              <a:t>D</a:t>
            </a:r>
            <a:r>
              <a:rPr kumimoji="0" lang="en-US" altLang="zh-CN" sz="2400" baseline="-25000">
                <a:solidFill>
                  <a:srgbClr val="FF3300"/>
                </a:solidFill>
                <a:latin typeface="华文中宋" panose="02010600040101010101" pitchFamily="2" charset="-122"/>
                <a:ea typeface="华文中宋" panose="02010600040101010101" pitchFamily="2" charset="-122"/>
              </a:rPr>
              <a:t>0</a:t>
            </a:r>
          </a:p>
          <a:p>
            <a:pPr eaLnBrk="1" hangingPunct="1">
              <a:spcBef>
                <a:spcPct val="0"/>
              </a:spcBef>
              <a:buClrTx/>
              <a:buSzTx/>
              <a:buFontTx/>
              <a:buNone/>
            </a:pPr>
            <a:r>
              <a:rPr kumimoji="0" lang="en-US" altLang="zh-CN" sz="2400">
                <a:latin typeface="华文中宋" panose="02010600040101010101" pitchFamily="2" charset="-122"/>
                <a:ea typeface="华文中宋" panose="02010600040101010101" pitchFamily="2" charset="-122"/>
              </a:rPr>
              <a:t>  </a:t>
            </a:r>
            <a:r>
              <a:rPr kumimoji="0" lang="zh-CN" altLang="en-US" sz="2400">
                <a:solidFill>
                  <a:srgbClr val="000000"/>
                </a:solidFill>
                <a:latin typeface="华文中宋" panose="02010600040101010101" pitchFamily="2" charset="-122"/>
                <a:ea typeface="华文中宋" panose="02010600040101010101" pitchFamily="2" charset="-122"/>
              </a:rPr>
              <a:t>运算结果的低</a:t>
            </a:r>
            <a:r>
              <a:rPr kumimoji="0" lang="en-US" altLang="zh-CN" sz="2400">
                <a:solidFill>
                  <a:srgbClr val="000000"/>
                </a:solidFill>
                <a:latin typeface="华文中宋" panose="02010600040101010101" pitchFamily="2" charset="-122"/>
                <a:ea typeface="华文中宋" panose="02010600040101010101" pitchFamily="2" charset="-122"/>
              </a:rPr>
              <a:t>8</a:t>
            </a:r>
            <a:r>
              <a:rPr kumimoji="0" lang="zh-CN" altLang="en-US" sz="2400">
                <a:solidFill>
                  <a:srgbClr val="000000"/>
                </a:solidFill>
                <a:latin typeface="华文中宋" panose="02010600040101010101" pitchFamily="2" charset="-122"/>
                <a:ea typeface="华文中宋" panose="02010600040101010101" pitchFamily="2" charset="-122"/>
              </a:rPr>
              <a:t>位中“</a:t>
            </a:r>
            <a:r>
              <a:rPr kumimoji="0" lang="en-US" altLang="zh-CN" sz="2400">
                <a:solidFill>
                  <a:srgbClr val="000000"/>
                </a:solidFill>
                <a:latin typeface="华文中宋" panose="02010600040101010101" pitchFamily="2" charset="-122"/>
                <a:ea typeface="华文中宋" panose="02010600040101010101" pitchFamily="2" charset="-122"/>
              </a:rPr>
              <a:t>1”</a:t>
            </a:r>
            <a:r>
              <a:rPr kumimoji="0" lang="zh-CN" altLang="en-US" sz="2400">
                <a:solidFill>
                  <a:srgbClr val="000000"/>
                </a:solidFill>
                <a:latin typeface="华文中宋" panose="02010600040101010101" pitchFamily="2" charset="-122"/>
                <a:ea typeface="华文中宋" panose="02010600040101010101" pitchFamily="2" charset="-122"/>
              </a:rPr>
              <a:t>的个数为偶数，则</a:t>
            </a:r>
            <a:r>
              <a:rPr kumimoji="0" lang="en-US" altLang="zh-CN" sz="2400">
                <a:solidFill>
                  <a:schemeClr val="hlink"/>
                </a:solidFill>
                <a:latin typeface="华文中宋" panose="02010600040101010101" pitchFamily="2" charset="-122"/>
                <a:ea typeface="华文中宋" panose="02010600040101010101" pitchFamily="2" charset="-122"/>
              </a:rPr>
              <a:t>PF=1</a:t>
            </a:r>
            <a:r>
              <a:rPr kumimoji="0" lang="zh-CN" altLang="en-US" sz="2400">
                <a:solidFill>
                  <a:srgbClr val="000000"/>
                </a:solidFill>
                <a:latin typeface="华文中宋" panose="02010600040101010101" pitchFamily="2" charset="-122"/>
                <a:ea typeface="华文中宋" panose="02010600040101010101" pitchFamily="2" charset="-122"/>
              </a:rPr>
              <a:t>，否则 </a:t>
            </a:r>
            <a:r>
              <a:rPr kumimoji="0" lang="en-US" altLang="zh-CN" sz="2400">
                <a:solidFill>
                  <a:schemeClr val="hlink"/>
                </a:solidFill>
                <a:latin typeface="华文中宋" panose="02010600040101010101" pitchFamily="2" charset="-122"/>
                <a:ea typeface="华文中宋" panose="02010600040101010101" pitchFamily="2" charset="-122"/>
              </a:rPr>
              <a:t>PF=0</a:t>
            </a:r>
            <a:r>
              <a:rPr kumimoji="0" lang="zh-CN" altLang="en-US" sz="2400">
                <a:solidFill>
                  <a:srgbClr val="000000"/>
                </a:solidFill>
                <a:latin typeface="华文中宋" panose="02010600040101010101" pitchFamily="2" charset="-122"/>
                <a:ea typeface="华文中宋" panose="02010600040101010101" pitchFamily="2" charset="-122"/>
              </a:rPr>
              <a:t>。该标志主要用于检测数据通信中是否发生错误。</a:t>
            </a:r>
            <a:endParaRPr lang="zh-CN" altLang="en-US" sz="2400">
              <a:latin typeface="华文中宋" panose="02010600040101010101" pitchFamily="2" charset="-122"/>
              <a:ea typeface="华文中宋" panose="02010600040101010101" pitchFamily="2" charset="-122"/>
            </a:endParaRPr>
          </a:p>
        </p:txBody>
      </p:sp>
      <p:sp>
        <p:nvSpPr>
          <p:cNvPr id="499718" name="Text Box 6">
            <a:extLst>
              <a:ext uri="{FF2B5EF4-FFF2-40B4-BE49-F238E27FC236}">
                <a16:creationId xmlns:a16="http://schemas.microsoft.com/office/drawing/2014/main" id="{3B6E7860-9C0D-9D48-B375-BCD3B2451839}"/>
              </a:ext>
            </a:extLst>
          </p:cNvPr>
          <p:cNvSpPr txBox="1">
            <a:spLocks noChangeArrowheads="1"/>
          </p:cNvSpPr>
          <p:nvPr/>
        </p:nvSpPr>
        <p:spPr bwMode="auto">
          <a:xfrm>
            <a:off x="250825" y="3249613"/>
            <a:ext cx="8675688"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
                <a:schemeClr val="tx2"/>
              </a:buClr>
            </a:pPr>
            <a:r>
              <a:rPr kumimoji="0" lang="en-US" altLang="zh-CN" sz="2400">
                <a:solidFill>
                  <a:srgbClr val="FF3300"/>
                </a:solidFill>
                <a:latin typeface="华文中宋" panose="02010600040101010101" pitchFamily="2" charset="-122"/>
                <a:ea typeface="华文中宋" panose="02010600040101010101" pitchFamily="2" charset="-122"/>
              </a:rPr>
              <a:t>AF(</a:t>
            </a:r>
            <a:r>
              <a:rPr kumimoji="0" lang="zh-CN" altLang="en-US" sz="2400">
                <a:solidFill>
                  <a:srgbClr val="FF3300"/>
                </a:solidFill>
                <a:latin typeface="华文中宋" panose="02010600040101010101" pitchFamily="2" charset="-122"/>
                <a:ea typeface="华文中宋" panose="02010600040101010101" pitchFamily="2" charset="-122"/>
              </a:rPr>
              <a:t>辅助进位标志</a:t>
            </a:r>
            <a:r>
              <a:rPr kumimoji="0" lang="en-US" altLang="zh-CN" sz="2400">
                <a:solidFill>
                  <a:srgbClr val="FF3300"/>
                </a:solidFill>
                <a:latin typeface="华文中宋" panose="02010600040101010101" pitchFamily="2" charset="-122"/>
                <a:ea typeface="华文中宋" panose="02010600040101010101" pitchFamily="2" charset="-122"/>
              </a:rPr>
              <a:t>): AF=D</a:t>
            </a:r>
            <a:r>
              <a:rPr kumimoji="0" lang="en-US" altLang="zh-CN" sz="2400" baseline="-25000">
                <a:solidFill>
                  <a:srgbClr val="FF3300"/>
                </a:solidFill>
                <a:latin typeface="华文中宋" panose="02010600040101010101" pitchFamily="2" charset="-122"/>
                <a:ea typeface="华文中宋" panose="02010600040101010101" pitchFamily="2" charset="-122"/>
              </a:rPr>
              <a:t>3CY</a:t>
            </a:r>
          </a:p>
          <a:p>
            <a:pPr eaLnBrk="1" hangingPunct="1">
              <a:spcBef>
                <a:spcPct val="0"/>
              </a:spcBef>
              <a:buClrTx/>
              <a:buSzTx/>
              <a:buFontTx/>
              <a:buNone/>
            </a:pPr>
            <a:r>
              <a:rPr kumimoji="0" lang="en-US" altLang="zh-CN" sz="2400">
                <a:latin typeface="华文中宋" panose="02010600040101010101" pitchFamily="2" charset="-122"/>
                <a:ea typeface="华文中宋" panose="02010600040101010101" pitchFamily="2" charset="-122"/>
              </a:rPr>
              <a:t>   </a:t>
            </a:r>
            <a:r>
              <a:rPr kumimoji="0" lang="zh-CN" altLang="en-US" sz="2400">
                <a:solidFill>
                  <a:srgbClr val="000000"/>
                </a:solidFill>
                <a:latin typeface="华文中宋" panose="02010600040101010101" pitchFamily="2" charset="-122"/>
                <a:ea typeface="华文中宋" panose="02010600040101010101" pitchFamily="2" charset="-122"/>
              </a:rPr>
              <a:t>字节运算中，低</a:t>
            </a:r>
            <a:r>
              <a:rPr kumimoji="0" lang="en-US" altLang="zh-CN" sz="2400">
                <a:solidFill>
                  <a:srgbClr val="000000"/>
                </a:solidFill>
                <a:latin typeface="华文中宋" panose="02010600040101010101" pitchFamily="2" charset="-122"/>
                <a:ea typeface="华文中宋" panose="02010600040101010101" pitchFamily="2" charset="-122"/>
              </a:rPr>
              <a:t>4</a:t>
            </a:r>
            <a:r>
              <a:rPr kumimoji="0" lang="zh-CN" altLang="en-US" sz="2400">
                <a:solidFill>
                  <a:srgbClr val="000000"/>
                </a:solidFill>
                <a:latin typeface="华文中宋" panose="02010600040101010101" pitchFamily="2" charset="-122"/>
                <a:ea typeface="华文中宋" panose="02010600040101010101" pitchFamily="2" charset="-122"/>
              </a:rPr>
              <a:t>位向高</a:t>
            </a:r>
            <a:r>
              <a:rPr kumimoji="0" lang="en-US" altLang="zh-CN" sz="2400">
                <a:solidFill>
                  <a:srgbClr val="000000"/>
                </a:solidFill>
                <a:latin typeface="华文中宋" panose="02010600040101010101" pitchFamily="2" charset="-122"/>
                <a:ea typeface="华文中宋" panose="02010600040101010101" pitchFamily="2" charset="-122"/>
              </a:rPr>
              <a:t>4</a:t>
            </a:r>
            <a:r>
              <a:rPr kumimoji="0" lang="zh-CN" altLang="en-US" sz="2400">
                <a:solidFill>
                  <a:srgbClr val="000000"/>
                </a:solidFill>
                <a:latin typeface="华文中宋" panose="02010600040101010101" pitchFamily="2" charset="-122"/>
                <a:ea typeface="华文中宋" panose="02010600040101010101" pitchFamily="2" charset="-122"/>
              </a:rPr>
              <a:t>位有进位或借位时</a:t>
            </a:r>
            <a:r>
              <a:rPr kumimoji="0" lang="en-US" altLang="zh-CN" sz="2400">
                <a:solidFill>
                  <a:srgbClr val="000000"/>
                </a:solidFill>
                <a:latin typeface="华文中宋" panose="02010600040101010101" pitchFamily="2" charset="-122"/>
                <a:ea typeface="华文中宋" panose="02010600040101010101" pitchFamily="2" charset="-122"/>
              </a:rPr>
              <a:t>,</a:t>
            </a:r>
            <a:r>
              <a:rPr kumimoji="0" lang="zh-CN" altLang="en-US" sz="2400">
                <a:solidFill>
                  <a:srgbClr val="000000"/>
                </a:solidFill>
                <a:latin typeface="华文中宋" panose="02010600040101010101" pitchFamily="2" charset="-122"/>
                <a:ea typeface="华文中宋" panose="02010600040101010101" pitchFamily="2" charset="-122"/>
              </a:rPr>
              <a:t>则</a:t>
            </a:r>
            <a:r>
              <a:rPr kumimoji="0" lang="en-US" altLang="zh-CN" sz="2400">
                <a:solidFill>
                  <a:srgbClr val="000000"/>
                </a:solidFill>
                <a:latin typeface="华文中宋" panose="02010600040101010101" pitchFamily="2" charset="-122"/>
                <a:ea typeface="华文中宋" panose="02010600040101010101" pitchFamily="2" charset="-122"/>
              </a:rPr>
              <a:t>AF=1,</a:t>
            </a:r>
            <a:r>
              <a:rPr kumimoji="0" lang="zh-CN" altLang="en-US" sz="2400">
                <a:solidFill>
                  <a:srgbClr val="000000"/>
                </a:solidFill>
                <a:latin typeface="华文中宋" panose="02010600040101010101" pitchFamily="2" charset="-122"/>
                <a:ea typeface="华文中宋" panose="02010600040101010101" pitchFamily="2" charset="-122"/>
              </a:rPr>
              <a:t>否则</a:t>
            </a:r>
            <a:r>
              <a:rPr kumimoji="0" lang="en-US" altLang="zh-CN" sz="2400">
                <a:solidFill>
                  <a:srgbClr val="000000"/>
                </a:solidFill>
                <a:latin typeface="华文中宋" panose="02010600040101010101" pitchFamily="2" charset="-122"/>
                <a:ea typeface="华文中宋" panose="02010600040101010101" pitchFamily="2" charset="-122"/>
              </a:rPr>
              <a:t>AF=0</a:t>
            </a:r>
            <a:r>
              <a:rPr kumimoji="0" lang="zh-CN" altLang="en-US" sz="2400">
                <a:solidFill>
                  <a:srgbClr val="000000"/>
                </a:solidFill>
                <a:latin typeface="华文中宋" panose="02010600040101010101" pitchFamily="2" charset="-122"/>
                <a:ea typeface="华文中宋" panose="02010600040101010101" pitchFamily="2" charset="-122"/>
              </a:rPr>
              <a:t>。该标志主要用于</a:t>
            </a:r>
            <a:r>
              <a:rPr kumimoji="0" lang="en-US" altLang="zh-CN" sz="2400">
                <a:solidFill>
                  <a:srgbClr val="000000"/>
                </a:solidFill>
                <a:latin typeface="华文中宋" panose="02010600040101010101" pitchFamily="2" charset="-122"/>
                <a:ea typeface="华文中宋" panose="02010600040101010101" pitchFamily="2" charset="-122"/>
              </a:rPr>
              <a:t>BCD</a:t>
            </a:r>
            <a:r>
              <a:rPr kumimoji="0" lang="zh-CN" altLang="en-US" sz="2400">
                <a:solidFill>
                  <a:srgbClr val="000000"/>
                </a:solidFill>
                <a:latin typeface="华文中宋" panose="02010600040101010101" pitchFamily="2" charset="-122"/>
                <a:ea typeface="华文中宋" panose="02010600040101010101" pitchFamily="2" charset="-122"/>
              </a:rPr>
              <a:t>码运算的调整指令中。</a:t>
            </a:r>
          </a:p>
        </p:txBody>
      </p:sp>
      <p:graphicFrame>
        <p:nvGraphicFramePr>
          <p:cNvPr id="37895" name="Object 7">
            <a:extLst>
              <a:ext uri="{FF2B5EF4-FFF2-40B4-BE49-F238E27FC236}">
                <a16:creationId xmlns:a16="http://schemas.microsoft.com/office/drawing/2014/main" id="{7DEE4441-38E3-EC41-984E-995B25BFF962}"/>
              </a:ext>
            </a:extLst>
          </p:cNvPr>
          <p:cNvGraphicFramePr>
            <a:graphicFrameLocks noChangeAspect="1"/>
          </p:cNvGraphicFramePr>
          <p:nvPr/>
        </p:nvGraphicFramePr>
        <p:xfrm>
          <a:off x="4500563" y="836613"/>
          <a:ext cx="4392612" cy="830262"/>
        </p:xfrm>
        <a:graphic>
          <a:graphicData uri="http://schemas.openxmlformats.org/presentationml/2006/ole">
            <mc:AlternateContent xmlns:mc="http://schemas.openxmlformats.org/markup-compatibility/2006">
              <mc:Choice xmlns:v="urn:schemas-microsoft-com:vml" Requires="v">
                <p:oleObj spid="_x0000_s37924" name="Visio" r:id="rId4" imgW="1320800" imgH="254000" progId="Visio.Drawing.11">
                  <p:embed/>
                </p:oleObj>
              </mc:Choice>
              <mc:Fallback>
                <p:oleObj name="Visio" r:id="rId4" imgW="1320800" imgH="254000" progId="Visio.Drawing.11">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00563" y="836613"/>
                        <a:ext cx="4392612" cy="830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7896" name="Text Box 8">
            <a:extLst>
              <a:ext uri="{FF2B5EF4-FFF2-40B4-BE49-F238E27FC236}">
                <a16:creationId xmlns:a16="http://schemas.microsoft.com/office/drawing/2014/main" id="{0D04B090-3CAE-D842-A9FA-E897DFE9C1C5}"/>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37897" name="幻灯片编号占位符 2">
            <a:extLst>
              <a:ext uri="{FF2B5EF4-FFF2-40B4-BE49-F238E27FC236}">
                <a16:creationId xmlns:a16="http://schemas.microsoft.com/office/drawing/2014/main" id="{541897D6-4C98-3F49-9F65-A9EFA57D7A2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F54D7B0-4392-D842-98CC-EF708BD0D8B2}" type="slidenum">
              <a:rPr kumimoji="0" lang="en-US" altLang="zh-CN" sz="1400" smtClean="0"/>
              <a:pPr>
                <a:spcBef>
                  <a:spcPct val="0"/>
                </a:spcBef>
                <a:buClrTx/>
                <a:buSzTx/>
                <a:buFontTx/>
                <a:buNone/>
              </a:pPr>
              <a:t>14</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99718"/>
                                        </p:tgtEl>
                                        <p:attrNameLst>
                                          <p:attrName>style.visibility</p:attrName>
                                        </p:attrNameLst>
                                      </p:cBhvr>
                                      <p:to>
                                        <p:strVal val="visible"/>
                                      </p:to>
                                    </p:set>
                                    <p:animEffect transition="in" filter="blinds(horizontal)">
                                      <p:cBhvr>
                                        <p:cTn id="7" dur="500"/>
                                        <p:tgtEl>
                                          <p:spTgt spid="49971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99715"/>
                                        </p:tgtEl>
                                        <p:attrNameLst>
                                          <p:attrName>style.visibility</p:attrName>
                                        </p:attrNameLst>
                                      </p:cBhvr>
                                      <p:to>
                                        <p:strVal val="visible"/>
                                      </p:to>
                                    </p:set>
                                    <p:animEffect transition="in" filter="blinds(horizontal)">
                                      <p:cBhvr>
                                        <p:cTn id="12" dur="500"/>
                                        <p:tgtEl>
                                          <p:spTgt spid="499715"/>
                                        </p:tgtEl>
                                      </p:cBhvr>
                                    </p:animEffect>
                                  </p:childTnLst>
                                </p:cTn>
                              </p:par>
                              <p:par>
                                <p:cTn id="13" presetID="3" presetClass="entr" presetSubtype="10" fill="hold" nodeType="withEffect">
                                  <p:stCondLst>
                                    <p:cond delay="0"/>
                                  </p:stCondLst>
                                  <p:childTnLst>
                                    <p:set>
                                      <p:cBhvr>
                                        <p:cTn id="14" dur="1" fill="hold">
                                          <p:stCondLst>
                                            <p:cond delay="0"/>
                                          </p:stCondLst>
                                        </p:cTn>
                                        <p:tgtEl>
                                          <p:spTgt spid="499716"/>
                                        </p:tgtEl>
                                        <p:attrNameLst>
                                          <p:attrName>style.visibility</p:attrName>
                                        </p:attrNameLst>
                                      </p:cBhvr>
                                      <p:to>
                                        <p:strVal val="visible"/>
                                      </p:to>
                                    </p:set>
                                    <p:animEffect transition="in" filter="blinds(horizontal)">
                                      <p:cBhvr>
                                        <p:cTn id="15" dur="500"/>
                                        <p:tgtEl>
                                          <p:spTgt spid="4997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9715" grpId="0"/>
      <p:bldP spid="499718" grpId="0"/>
    </p:bld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7" name="日期占位符 3">
            <a:extLst>
              <a:ext uri="{FF2B5EF4-FFF2-40B4-BE49-F238E27FC236}">
                <a16:creationId xmlns:a16="http://schemas.microsoft.com/office/drawing/2014/main" id="{34542115-1B42-A842-B6FF-A2EDB5AB604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143EA65-FCF9-864C-B223-E1B87E5091C1}" type="datetime12">
              <a:rPr kumimoji="0" lang="zh-CN" altLang="en-US" sz="1400" smtClean="0"/>
              <a:pPr>
                <a:spcBef>
                  <a:spcPct val="0"/>
                </a:spcBef>
                <a:buClrTx/>
                <a:buSzTx/>
                <a:buFontTx/>
                <a:buNone/>
              </a:pPr>
              <a:t>下午8时26分</a:t>
            </a:fld>
            <a:endParaRPr kumimoji="0" lang="en-US" altLang="zh-CN" sz="1400"/>
          </a:p>
        </p:txBody>
      </p:sp>
      <p:sp>
        <p:nvSpPr>
          <p:cNvPr id="154628" name="Rectangle 2">
            <a:extLst>
              <a:ext uri="{FF2B5EF4-FFF2-40B4-BE49-F238E27FC236}">
                <a16:creationId xmlns:a16="http://schemas.microsoft.com/office/drawing/2014/main" id="{3D786567-21D3-7D4D-8536-BDDA31B4FDDB}"/>
              </a:ext>
            </a:extLst>
          </p:cNvPr>
          <p:cNvSpPr>
            <a:spLocks noGrp="1" noChangeArrowheads="1"/>
          </p:cNvSpPr>
          <p:nvPr>
            <p:ph type="title"/>
          </p:nvPr>
        </p:nvSpPr>
        <p:spPr>
          <a:xfrm>
            <a:off x="323850" y="908050"/>
            <a:ext cx="3816350" cy="579438"/>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3200" b="1">
                <a:solidFill>
                  <a:schemeClr val="folHlink"/>
                </a:solidFill>
                <a:latin typeface="华文中宋" charset="0"/>
                <a:ea typeface="华文中宋" charset="0"/>
                <a:cs typeface="华文中宋" charset="0"/>
              </a:rPr>
              <a:t>5</a:t>
            </a:r>
            <a:r>
              <a:rPr kumimoji="0" lang="zh-CN" altLang="en-US" sz="3200" b="1">
                <a:solidFill>
                  <a:schemeClr val="folHlink"/>
                </a:solidFill>
                <a:latin typeface="华文中宋" charset="0"/>
                <a:ea typeface="华文中宋" charset="0"/>
                <a:cs typeface="华文中宋" charset="0"/>
              </a:rPr>
              <a:t>、控制转移指令</a:t>
            </a:r>
          </a:p>
        </p:txBody>
      </p:sp>
      <p:sp>
        <p:nvSpPr>
          <p:cNvPr id="295939" name="Text Box 3">
            <a:extLst>
              <a:ext uri="{FF2B5EF4-FFF2-40B4-BE49-F238E27FC236}">
                <a16:creationId xmlns:a16="http://schemas.microsoft.com/office/drawing/2014/main" id="{086B992F-DE8D-F541-B3D7-C6FA21680852}"/>
              </a:ext>
            </a:extLst>
          </p:cNvPr>
          <p:cNvSpPr txBox="1">
            <a:spLocks noChangeArrowheads="1"/>
          </p:cNvSpPr>
          <p:nvPr/>
        </p:nvSpPr>
        <p:spPr bwMode="auto">
          <a:xfrm>
            <a:off x="684213" y="1557338"/>
            <a:ext cx="7920037" cy="483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155825" indent="-2155825">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无条件跳转      </a:t>
            </a:r>
            <a:r>
              <a:rPr lang="en-US" altLang="zh-CN" sz="2400">
                <a:latin typeface="华文中宋" panose="02010600040101010101" pitchFamily="2" charset="-122"/>
                <a:ea typeface="华文中宋" panose="02010600040101010101" pitchFamily="2" charset="-122"/>
              </a:rPr>
              <a:t>JMP</a:t>
            </a: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条件跳转         </a:t>
            </a:r>
            <a:r>
              <a:rPr lang="en-US" altLang="zh-CN" sz="2400">
                <a:latin typeface="华文中宋" panose="02010600040101010101" pitchFamily="2" charset="-122"/>
                <a:ea typeface="华文中宋" panose="02010600040101010101" pitchFamily="2" charset="-122"/>
              </a:rPr>
              <a:t>JZ/JE  JNZ/JNE  JS  JNS  JO  JNO</a:t>
            </a:r>
          </a:p>
          <a:p>
            <a:pPr eaLnBrk="1" hangingPunct="1">
              <a:lnSpc>
                <a:spcPct val="13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JP/JPE  JNP/JPO</a:t>
            </a:r>
          </a:p>
          <a:p>
            <a:pPr eaLnBrk="1" hangingPunct="1">
              <a:lnSpc>
                <a:spcPct val="130000"/>
              </a:lnSpc>
              <a:spcBef>
                <a:spcPct val="0"/>
              </a:spcBef>
              <a:buClrTx/>
              <a:buSzTx/>
              <a:buFontTx/>
              <a:buNone/>
            </a:pP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无符号数比较</a:t>
            </a:r>
            <a:r>
              <a:rPr lang="en-US" altLang="zh-CN" sz="2400">
                <a:latin typeface="华文中宋" panose="02010600040101010101" pitchFamily="2" charset="-122"/>
                <a:ea typeface="华文中宋" panose="02010600040101010101" pitchFamily="2" charset="-122"/>
              </a:rPr>
              <a:t>) JC/JB/JNAE  JNC/JNB/JAE  JBE/JNA   JNBE/JA</a:t>
            </a:r>
          </a:p>
          <a:p>
            <a:pPr eaLnBrk="1" hangingPunct="1">
              <a:lnSpc>
                <a:spcPct val="130000"/>
              </a:lnSpc>
              <a:spcBef>
                <a:spcPct val="0"/>
              </a:spcBef>
              <a:buClrTx/>
              <a:buSzTx/>
              <a:buFontTx/>
              <a:buNone/>
            </a:pP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有符号数比较</a:t>
            </a:r>
            <a:r>
              <a:rPr lang="en-US" altLang="zh-CN" sz="2400">
                <a:latin typeface="华文中宋" panose="02010600040101010101" pitchFamily="2" charset="-122"/>
                <a:ea typeface="华文中宋" panose="02010600040101010101" pitchFamily="2" charset="-122"/>
              </a:rPr>
              <a:t>) JL/JNGE  JNL/JGE  JLE/JNG </a:t>
            </a:r>
          </a:p>
          <a:p>
            <a:pPr eaLnBrk="1" hangingPunct="1">
              <a:lnSpc>
                <a:spcPct val="13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JNLE/JG   JCXZ</a:t>
            </a: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循环     	</a:t>
            </a:r>
            <a:r>
              <a:rPr lang="en-US" altLang="zh-CN" sz="2400">
                <a:latin typeface="华文中宋" panose="02010600040101010101" pitchFamily="2" charset="-122"/>
                <a:ea typeface="华文中宋" panose="02010600040101010101" pitchFamily="2" charset="-122"/>
              </a:rPr>
              <a:t>LOOP</a:t>
            </a: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过程调用和返回  </a:t>
            </a:r>
            <a:r>
              <a:rPr lang="en-US" altLang="zh-CN" sz="2400">
                <a:latin typeface="华文中宋" panose="02010600040101010101" pitchFamily="2" charset="-122"/>
                <a:ea typeface="华文中宋" panose="02010600040101010101" pitchFamily="2" charset="-122"/>
              </a:rPr>
              <a:t>CALL    RET</a:t>
            </a: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软件中断和返回  </a:t>
            </a:r>
            <a:r>
              <a:rPr lang="en-US" altLang="zh-CN" sz="2400">
                <a:latin typeface="华文中宋" panose="02010600040101010101" pitchFamily="2" charset="-122"/>
                <a:ea typeface="华文中宋" panose="02010600040101010101" pitchFamily="2" charset="-122"/>
              </a:rPr>
              <a:t>INT    IRET</a:t>
            </a:r>
          </a:p>
        </p:txBody>
      </p:sp>
      <p:sp>
        <p:nvSpPr>
          <p:cNvPr id="295941" name="幻灯片编号占位符 2">
            <a:extLst>
              <a:ext uri="{FF2B5EF4-FFF2-40B4-BE49-F238E27FC236}">
                <a16:creationId xmlns:a16="http://schemas.microsoft.com/office/drawing/2014/main" id="{F4698E1C-69AF-B54B-85A2-3BBB7B67D7C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9048F62-CB01-A846-92DB-E09EA783C2AB}" type="slidenum">
              <a:rPr kumimoji="0" lang="en-US" altLang="zh-CN" sz="1400" smtClean="0"/>
              <a:pPr>
                <a:spcBef>
                  <a:spcPct val="0"/>
                </a:spcBef>
                <a:buClrTx/>
                <a:buSzTx/>
                <a:buFontTx/>
                <a:buNone/>
              </a:pPr>
              <a:t>140</a:t>
            </a:fld>
            <a:r>
              <a:rPr kumimoji="0" lang="en-US" altLang="zh-CN" sz="1400"/>
              <a:t>/201</a:t>
            </a:r>
          </a:p>
        </p:txBody>
      </p:sp>
      <p:sp>
        <p:nvSpPr>
          <p:cNvPr id="7" name="Text Box 4">
            <a:extLst>
              <a:ext uri="{FF2B5EF4-FFF2-40B4-BE49-F238E27FC236}">
                <a16:creationId xmlns:a16="http://schemas.microsoft.com/office/drawing/2014/main" id="{6ACDE7E6-1E48-5147-A50C-C9A1E3E54E1D}"/>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5" name="日期占位符 3">
            <a:extLst>
              <a:ext uri="{FF2B5EF4-FFF2-40B4-BE49-F238E27FC236}">
                <a16:creationId xmlns:a16="http://schemas.microsoft.com/office/drawing/2014/main" id="{EDA40EB1-84B1-AA46-A3DB-2D4CF8FDB97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B54E1A9-288B-CE4D-8637-B7B749902C44}" type="datetime12">
              <a:rPr kumimoji="0" lang="zh-CN" altLang="en-US" sz="1400" smtClean="0"/>
              <a:pPr>
                <a:spcBef>
                  <a:spcPct val="0"/>
                </a:spcBef>
                <a:buClrTx/>
                <a:buSzTx/>
                <a:buFontTx/>
                <a:buNone/>
              </a:pPr>
              <a:t>下午8时26分</a:t>
            </a:fld>
            <a:endParaRPr kumimoji="0" lang="en-US" altLang="zh-CN" sz="1400"/>
          </a:p>
        </p:txBody>
      </p:sp>
      <p:sp>
        <p:nvSpPr>
          <p:cNvPr id="155652" name="Rectangle 2">
            <a:extLst>
              <a:ext uri="{FF2B5EF4-FFF2-40B4-BE49-F238E27FC236}">
                <a16:creationId xmlns:a16="http://schemas.microsoft.com/office/drawing/2014/main" id="{0105196E-59B6-8941-B334-0004166A07E7}"/>
              </a:ext>
            </a:extLst>
          </p:cNvPr>
          <p:cNvSpPr>
            <a:spLocks noGrp="1" noChangeArrowheads="1"/>
          </p:cNvSpPr>
          <p:nvPr>
            <p:ph type="title"/>
          </p:nvPr>
        </p:nvSpPr>
        <p:spPr>
          <a:xfrm>
            <a:off x="395288" y="908050"/>
            <a:ext cx="2808287" cy="519113"/>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charset="0"/>
                <a:ea typeface="华文中宋" charset="0"/>
                <a:cs typeface="华文中宋" charset="0"/>
              </a:rPr>
              <a:t>1</a:t>
            </a:r>
            <a:r>
              <a:rPr kumimoji="0" lang="zh-CN" altLang="en-US" sz="2800" b="1">
                <a:solidFill>
                  <a:schemeClr val="folHlink"/>
                </a:solidFill>
                <a:latin typeface="华文中宋" charset="0"/>
                <a:ea typeface="华文中宋" charset="0"/>
                <a:cs typeface="华文中宋" charset="0"/>
              </a:rPr>
              <a:t>）、</a:t>
            </a:r>
            <a:r>
              <a:rPr kumimoji="0" lang="en-US" altLang="zh-CN" sz="2800" b="1">
                <a:solidFill>
                  <a:schemeClr val="folHlink"/>
                </a:solidFill>
                <a:latin typeface="华文中宋" charset="0"/>
                <a:ea typeface="华文中宋" charset="0"/>
                <a:cs typeface="华文中宋" charset="0"/>
              </a:rPr>
              <a:t>JMP</a:t>
            </a:r>
          </a:p>
        </p:txBody>
      </p:sp>
      <p:sp>
        <p:nvSpPr>
          <p:cNvPr id="297987" name="Text Box 3">
            <a:extLst>
              <a:ext uri="{FF2B5EF4-FFF2-40B4-BE49-F238E27FC236}">
                <a16:creationId xmlns:a16="http://schemas.microsoft.com/office/drawing/2014/main" id="{EE3785A3-F07B-884D-A466-98B171BC8B06}"/>
              </a:ext>
            </a:extLst>
          </p:cNvPr>
          <p:cNvSpPr txBox="1">
            <a:spLocks noChangeArrowheads="1"/>
          </p:cNvSpPr>
          <p:nvPr/>
        </p:nvSpPr>
        <p:spPr bwMode="auto">
          <a:xfrm>
            <a:off x="179388" y="1557338"/>
            <a:ext cx="8748712" cy="457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436688" indent="-143668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JMP  </a:t>
            </a:r>
            <a:r>
              <a:rPr lang="zh-CN" altLang="en-US" sz="2400">
                <a:latin typeface="华文中宋" panose="02010600040101010101" pitchFamily="2" charset="-122"/>
                <a:ea typeface="华文中宋" panose="02010600040101010101" pitchFamily="2" charset="-122"/>
              </a:rPr>
              <a:t>短标号</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近标号</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远标号</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字寄存器</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字存储器</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双字存储器</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）不影响标志</a:t>
            </a:r>
          </a:p>
          <a:p>
            <a:pPr eaLnBrk="1" hangingPunct="1">
              <a:lnSpc>
                <a:spcPct val="110000"/>
              </a:lnSpc>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例： </a:t>
            </a:r>
            <a:r>
              <a:rPr lang="en-US" altLang="zh-CN" sz="2400">
                <a:latin typeface="华文中宋" panose="02010600040101010101" pitchFamily="2" charset="-122"/>
                <a:ea typeface="华文中宋" panose="02010600040101010101" pitchFamily="2" charset="-122"/>
              </a:rPr>
              <a:t>JMP  SHORT LABEL   ;</a:t>
            </a:r>
            <a:r>
              <a:rPr lang="zh-CN" altLang="en-US" sz="2400">
                <a:latin typeface="华文中宋" panose="02010600040101010101" pitchFamily="2" charset="-122"/>
                <a:ea typeface="华文中宋" panose="02010600040101010101" pitchFamily="2" charset="-122"/>
              </a:rPr>
              <a:t> 段内直接转移</a:t>
            </a:r>
          </a:p>
          <a:p>
            <a:pPr eaLnBrk="1" hangingPunct="1">
              <a:lnSpc>
                <a:spcPct val="110000"/>
              </a:lnSpc>
              <a:spcBef>
                <a:spcPct val="0"/>
              </a:spcBef>
              <a:buClrTx/>
              <a:buSzTx/>
              <a:buFontTx/>
              <a:buNone/>
            </a:pPr>
            <a:r>
              <a:rPr lang="zh-CN" altLang="en-US" sz="2400">
                <a:solidFill>
                  <a:schemeClr val="hlink"/>
                </a:solidFill>
                <a:latin typeface="华文中宋" panose="02010600040101010101" pitchFamily="2" charset="-122"/>
                <a:ea typeface="华文中宋" panose="02010600040101010101" pitchFamily="2" charset="-122"/>
              </a:rPr>
              <a:t>       </a:t>
            </a:r>
            <a:r>
              <a:rPr lang="en-US" altLang="zh-CN" sz="2400">
                <a:solidFill>
                  <a:schemeClr val="hlink"/>
                </a:solidFill>
                <a:latin typeface="华文中宋" panose="02010600040101010101" pitchFamily="2" charset="-122"/>
                <a:ea typeface="华文中宋" panose="02010600040101010101" pitchFamily="2" charset="-122"/>
              </a:rPr>
              <a:t>JMP  2100H		; </a:t>
            </a:r>
            <a:r>
              <a:rPr lang="zh-CN" altLang="en-US" sz="2400">
                <a:solidFill>
                  <a:schemeClr val="hlink"/>
                </a:solidFill>
                <a:latin typeface="华文中宋" panose="02010600040101010101" pitchFamily="2" charset="-122"/>
                <a:ea typeface="华文中宋" panose="02010600040101010101" pitchFamily="2" charset="-122"/>
              </a:rPr>
              <a:t>段内直接转移，</a:t>
            </a:r>
            <a:r>
              <a:rPr lang="en-US" altLang="zh-CN" sz="2400">
                <a:solidFill>
                  <a:schemeClr val="hlink"/>
                </a:solidFill>
                <a:latin typeface="华文中宋" panose="02010600040101010101" pitchFamily="2" charset="-122"/>
                <a:ea typeface="华文中宋" panose="02010600040101010101" pitchFamily="2" charset="-122"/>
              </a:rPr>
              <a:t>IP←IP+1200H</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JMP  BX 		</a:t>
            </a:r>
            <a:r>
              <a:rPr lang="zh-CN" altLang="en-US" sz="2400">
                <a:latin typeface="华文中宋" panose="02010600040101010101" pitchFamily="2" charset="-122"/>
                <a:ea typeface="华文中宋" panose="02010600040101010101" pitchFamily="2" charset="-122"/>
              </a:rPr>
              <a:t>；段内间接转移 ，</a:t>
            </a:r>
            <a:r>
              <a:rPr lang="en-US" altLang="zh-CN" sz="2400">
                <a:latin typeface="华文中宋" panose="02010600040101010101" pitchFamily="2" charset="-122"/>
                <a:ea typeface="华文中宋" panose="02010600040101010101" pitchFamily="2" charset="-122"/>
              </a:rPr>
              <a:t>IP←BX</a:t>
            </a:r>
          </a:p>
          <a:p>
            <a:pPr eaLnBrk="1" hangingPunct="1">
              <a:lnSpc>
                <a:spcPct val="11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JMP  [BX]		</a:t>
            </a:r>
            <a:r>
              <a:rPr lang="zh-CN" altLang="en-US" sz="2400">
                <a:latin typeface="华文中宋" panose="02010600040101010101" pitchFamily="2" charset="-122"/>
                <a:ea typeface="华文中宋" panose="02010600040101010101" pitchFamily="2" charset="-122"/>
              </a:rPr>
              <a:t>；段内间接转移 ，</a:t>
            </a:r>
            <a:r>
              <a:rPr lang="en-US" altLang="zh-CN" sz="2400">
                <a:latin typeface="华文中宋" panose="02010600040101010101" pitchFamily="2" charset="-122"/>
                <a:ea typeface="华文中宋" panose="02010600040101010101" pitchFamily="2" charset="-122"/>
              </a:rPr>
              <a:t>IP←(BX)</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JMP  FAR PTR LABEL  	;</a:t>
            </a:r>
            <a:r>
              <a:rPr lang="zh-CN" altLang="en-US" sz="2400">
                <a:latin typeface="华文中宋" panose="02010600040101010101" pitchFamily="2" charset="-122"/>
                <a:ea typeface="华文中宋" panose="02010600040101010101" pitchFamily="2" charset="-122"/>
              </a:rPr>
              <a:t> 段间间接转移</a:t>
            </a:r>
          </a:p>
          <a:p>
            <a:pPr eaLnBrk="1" hangingPunct="1">
              <a:lnSpc>
                <a:spcPct val="11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JMP  DWORD PTR [BX]</a:t>
            </a:r>
            <a:r>
              <a:rPr lang="en-US" altLang="zh-CN" sz="28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 段间间接转移</a:t>
            </a:r>
            <a:r>
              <a:rPr lang="zh-CN" altLang="en-US" sz="2800">
                <a:latin typeface="华文中宋" panose="02010600040101010101" pitchFamily="2" charset="-122"/>
                <a:ea typeface="华文中宋" panose="02010600040101010101" pitchFamily="2" charset="-122"/>
              </a:rPr>
              <a:t> </a:t>
            </a:r>
          </a:p>
        </p:txBody>
      </p:sp>
      <p:sp>
        <p:nvSpPr>
          <p:cNvPr id="297988" name="Text Box 6">
            <a:extLst>
              <a:ext uri="{FF2B5EF4-FFF2-40B4-BE49-F238E27FC236}">
                <a16:creationId xmlns:a16="http://schemas.microsoft.com/office/drawing/2014/main" id="{AA68CCBF-BC1C-E942-A1C3-29FBD6C503E2}"/>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297989" name="幻灯片编号占位符 2">
            <a:extLst>
              <a:ext uri="{FF2B5EF4-FFF2-40B4-BE49-F238E27FC236}">
                <a16:creationId xmlns:a16="http://schemas.microsoft.com/office/drawing/2014/main" id="{8118CBE3-48D0-5141-99DE-5C3C5DF623E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38F644E-4ED9-714E-8D75-F46E93BA16D1}" type="slidenum">
              <a:rPr kumimoji="0" lang="en-US" altLang="zh-CN" sz="1400" smtClean="0"/>
              <a:pPr>
                <a:spcBef>
                  <a:spcPct val="0"/>
                </a:spcBef>
                <a:buClrTx/>
                <a:buSzTx/>
                <a:buFontTx/>
                <a:buNone/>
              </a:pPr>
              <a:t>141</a:t>
            </a:fld>
            <a:r>
              <a:rPr kumimoji="0" lang="en-US" altLang="zh-CN" sz="1400"/>
              <a:t>/201</a:t>
            </a: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3" name="日期占位符 1">
            <a:extLst>
              <a:ext uri="{FF2B5EF4-FFF2-40B4-BE49-F238E27FC236}">
                <a16:creationId xmlns:a16="http://schemas.microsoft.com/office/drawing/2014/main" id="{F8146B1F-A3FE-0A4E-98A6-40CA455D20E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1D7B5F7-21E1-9E43-A96D-597C6319A56B}" type="datetime12">
              <a:rPr kumimoji="0" lang="zh-CN" altLang="en-US" sz="1400" smtClean="0"/>
              <a:pPr>
                <a:spcBef>
                  <a:spcPct val="0"/>
                </a:spcBef>
                <a:buClrTx/>
                <a:buSzTx/>
                <a:buFontTx/>
                <a:buNone/>
              </a:pPr>
              <a:t>下午8时26分</a:t>
            </a:fld>
            <a:endParaRPr kumimoji="0" lang="en-US" altLang="zh-CN" sz="1400"/>
          </a:p>
        </p:txBody>
      </p:sp>
      <p:sp>
        <p:nvSpPr>
          <p:cNvPr id="300034" name="Rectangle 2">
            <a:extLst>
              <a:ext uri="{FF2B5EF4-FFF2-40B4-BE49-F238E27FC236}">
                <a16:creationId xmlns:a16="http://schemas.microsoft.com/office/drawing/2014/main" id="{DBEA67C8-5AA3-8941-9C17-B1CDC91C22B4}"/>
              </a:ext>
            </a:extLst>
          </p:cNvPr>
          <p:cNvSpPr>
            <a:spLocks noChangeArrowheads="1"/>
          </p:cNvSpPr>
          <p:nvPr/>
        </p:nvSpPr>
        <p:spPr bwMode="auto">
          <a:xfrm>
            <a:off x="0" y="24431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graphicFrame>
        <p:nvGraphicFramePr>
          <p:cNvPr id="300035" name="Object 3">
            <a:extLst>
              <a:ext uri="{FF2B5EF4-FFF2-40B4-BE49-F238E27FC236}">
                <a16:creationId xmlns:a16="http://schemas.microsoft.com/office/drawing/2014/main" id="{20866AFA-198C-BF49-9A6C-F1167B6459D4}"/>
              </a:ext>
            </a:extLst>
          </p:cNvPr>
          <p:cNvGraphicFramePr>
            <a:graphicFrameLocks noChangeAspect="1"/>
          </p:cNvGraphicFramePr>
          <p:nvPr/>
        </p:nvGraphicFramePr>
        <p:xfrm>
          <a:off x="2051050" y="2349500"/>
          <a:ext cx="5400675" cy="3895725"/>
        </p:xfrm>
        <a:graphic>
          <a:graphicData uri="http://schemas.openxmlformats.org/presentationml/2006/ole">
            <mc:AlternateContent xmlns:mc="http://schemas.openxmlformats.org/markup-compatibility/2006">
              <mc:Choice xmlns:v="urn:schemas-microsoft-com:vml" Requires="v">
                <p:oleObj spid="_x0000_s300065" name="Visio" r:id="rId4" imgW="1371600" imgH="990600" progId="Visio.Drawing.11">
                  <p:embed/>
                </p:oleObj>
              </mc:Choice>
              <mc:Fallback>
                <p:oleObj name="Visio" r:id="rId4" imgW="1371600" imgH="9906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1050" y="2349500"/>
                        <a:ext cx="5400675" cy="3895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00036" name="Text Box 4">
            <a:extLst>
              <a:ext uri="{FF2B5EF4-FFF2-40B4-BE49-F238E27FC236}">
                <a16:creationId xmlns:a16="http://schemas.microsoft.com/office/drawing/2014/main" id="{0407D2D2-948B-5D4E-BED4-09145D0E8698}"/>
              </a:ext>
            </a:extLst>
          </p:cNvPr>
          <p:cNvSpPr txBox="1">
            <a:spLocks noChangeArrowheads="1"/>
          </p:cNvSpPr>
          <p:nvPr/>
        </p:nvSpPr>
        <p:spPr bwMode="auto">
          <a:xfrm>
            <a:off x="395288" y="836613"/>
            <a:ext cx="8424862"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400">
                <a:latin typeface="华文中宋" panose="02010600040101010101" pitchFamily="2" charset="-122"/>
                <a:ea typeface="华文中宋" panose="02010600040101010101" pitchFamily="2" charset="-122"/>
              </a:rPr>
              <a:t>JMP  WORD PTR [BX+DI] </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solidFill>
                  <a:srgbClr val="000000"/>
                </a:solidFill>
                <a:latin typeface="华文中宋" panose="02010600040101010101" pitchFamily="2" charset="-122"/>
                <a:ea typeface="华文中宋" panose="02010600040101010101" pitchFamily="2" charset="-122"/>
              </a:rPr>
              <a:t>(DS)=2000H</a:t>
            </a:r>
            <a:r>
              <a:rPr lang="zh-CN" altLang="en-US"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t>
            </a:r>
            <a:r>
              <a:rPr lang="en-US" altLang="zh-CN" sz="2400">
                <a:solidFill>
                  <a:srgbClr val="000000"/>
                </a:solidFill>
                <a:latin typeface="华文中宋" panose="02010600040101010101" pitchFamily="2" charset="-122"/>
                <a:ea typeface="华文中宋" panose="02010600040101010101" pitchFamily="2" charset="-122"/>
              </a:rPr>
              <a:t>(BX)=1000H</a:t>
            </a:r>
            <a:r>
              <a:rPr lang="zh-CN" altLang="en-US" sz="2400">
                <a:solidFill>
                  <a:srgbClr val="000000"/>
                </a:solidFill>
                <a:latin typeface="华文中宋" panose="02010600040101010101" pitchFamily="2" charset="-122"/>
                <a:ea typeface="华文中宋" panose="02010600040101010101" pitchFamily="2" charset="-122"/>
              </a:rPr>
              <a:t>，</a:t>
            </a:r>
            <a:r>
              <a:rPr lang="en-US" altLang="zh-CN" sz="2400">
                <a:solidFill>
                  <a:srgbClr val="000000"/>
                </a:solidFill>
                <a:latin typeface="华文中宋" panose="02010600040101010101" pitchFamily="2" charset="-122"/>
                <a:ea typeface="华文中宋" panose="02010600040101010101" pitchFamily="2" charset="-122"/>
              </a:rPr>
              <a:t>(DI)=2006H</a:t>
            </a:r>
            <a:endParaRPr lang="zh-CN" altLang="en-US" sz="2400">
              <a:solidFill>
                <a:srgbClr val="000000"/>
              </a:solidFill>
              <a:latin typeface="华文中宋" panose="02010600040101010101" pitchFamily="2" charset="-122"/>
              <a:ea typeface="华文中宋" panose="02010600040101010101" pitchFamily="2" charset="-122"/>
            </a:endParaRPr>
          </a:p>
          <a:p>
            <a:pPr eaLnBrk="1" hangingPunct="1">
              <a:spcBef>
                <a:spcPct val="50000"/>
              </a:spcBef>
              <a:buClrTx/>
              <a:buSzTx/>
              <a:buFontTx/>
              <a:buNone/>
            </a:pPr>
            <a:r>
              <a:rPr lang="zh-CN" altLang="en-US" sz="2400">
                <a:solidFill>
                  <a:srgbClr val="000000"/>
                </a:solidFill>
                <a:latin typeface="华文中宋" panose="02010600040101010101" pitchFamily="2" charset="-122"/>
                <a:ea typeface="华文中宋" panose="02010600040101010101" pitchFamily="2" charset="-122"/>
              </a:rPr>
              <a:t>	；</a:t>
            </a:r>
            <a:r>
              <a:rPr lang="en-US" altLang="zh-CN" sz="2400">
                <a:solidFill>
                  <a:srgbClr val="000000"/>
                </a:solidFill>
                <a:latin typeface="华文中宋" panose="02010600040101010101" pitchFamily="2" charset="-122"/>
                <a:ea typeface="华文中宋" panose="02010600040101010101" pitchFamily="2" charset="-122"/>
              </a:rPr>
              <a:t>(23006H)=6E00H</a:t>
            </a:r>
            <a:r>
              <a:rPr lang="zh-CN" altLang="en-US" sz="2400">
                <a:solidFill>
                  <a:srgbClr val="000000"/>
                </a:solidFill>
                <a:latin typeface="华文中宋" panose="02010600040101010101" pitchFamily="2" charset="-122"/>
                <a:ea typeface="华文中宋" panose="02010600040101010101" pitchFamily="2" charset="-122"/>
              </a:rPr>
              <a:t>，则指令执行后，</a:t>
            </a:r>
            <a:r>
              <a:rPr lang="en-US" altLang="zh-CN" sz="2400">
                <a:solidFill>
                  <a:srgbClr val="000000"/>
                </a:solidFill>
                <a:latin typeface="华文中宋" panose="02010600040101010101" pitchFamily="2" charset="-122"/>
                <a:ea typeface="华文中宋" panose="02010600040101010101" pitchFamily="2" charset="-122"/>
              </a:rPr>
              <a:t>(IP)=6E00H</a:t>
            </a:r>
            <a:endParaRPr lang="zh-CN" altLang="en-US" sz="2400">
              <a:latin typeface="华文中宋" panose="02010600040101010101" pitchFamily="2" charset="-122"/>
              <a:ea typeface="华文中宋" panose="02010600040101010101" pitchFamily="2" charset="-122"/>
            </a:endParaRPr>
          </a:p>
        </p:txBody>
      </p:sp>
      <p:sp>
        <p:nvSpPr>
          <p:cNvPr id="300037" name="Text Box 6">
            <a:extLst>
              <a:ext uri="{FF2B5EF4-FFF2-40B4-BE49-F238E27FC236}">
                <a16:creationId xmlns:a16="http://schemas.microsoft.com/office/drawing/2014/main" id="{35AA8129-AC7C-5E4F-BEEA-979AB306C857}"/>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300038" name="幻灯片编号占位符 2">
            <a:extLst>
              <a:ext uri="{FF2B5EF4-FFF2-40B4-BE49-F238E27FC236}">
                <a16:creationId xmlns:a16="http://schemas.microsoft.com/office/drawing/2014/main" id="{7E469DEA-6CF0-F344-BF22-BCCEAC47B93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583B35E-94A5-AC43-A0A9-36ACDC2ED78C}" type="slidenum">
              <a:rPr kumimoji="0" lang="en-US" altLang="zh-CN" sz="1400" smtClean="0"/>
              <a:pPr>
                <a:spcBef>
                  <a:spcPct val="0"/>
                </a:spcBef>
                <a:buClrTx/>
                <a:buSzTx/>
                <a:buFontTx/>
                <a:buNone/>
              </a:pPr>
              <a:t>142</a:t>
            </a:fld>
            <a:r>
              <a:rPr kumimoji="0" lang="en-US" altLang="zh-CN" sz="1400"/>
              <a:t>/201</a:t>
            </a: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1" name="日期占位符 1">
            <a:extLst>
              <a:ext uri="{FF2B5EF4-FFF2-40B4-BE49-F238E27FC236}">
                <a16:creationId xmlns:a16="http://schemas.microsoft.com/office/drawing/2014/main" id="{70ED1B93-D5B8-E440-9926-00BABBD6EDA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DA92CA5-B574-E24C-B0A8-0A7CE8C6ABEA}" type="datetime12">
              <a:rPr kumimoji="0" lang="zh-CN" altLang="en-US" sz="1400" smtClean="0"/>
              <a:pPr>
                <a:spcBef>
                  <a:spcPct val="0"/>
                </a:spcBef>
                <a:buClrTx/>
                <a:buSzTx/>
                <a:buFontTx/>
                <a:buNone/>
              </a:pPr>
              <a:t>下午8时26分</a:t>
            </a:fld>
            <a:endParaRPr kumimoji="0" lang="en-US" altLang="zh-CN" sz="1400"/>
          </a:p>
        </p:txBody>
      </p:sp>
      <p:sp>
        <p:nvSpPr>
          <p:cNvPr id="302082" name="Text Box 2">
            <a:extLst>
              <a:ext uri="{FF2B5EF4-FFF2-40B4-BE49-F238E27FC236}">
                <a16:creationId xmlns:a16="http://schemas.microsoft.com/office/drawing/2014/main" id="{0656596B-72F7-304F-A2FF-C9F8E0BB496A}"/>
              </a:ext>
            </a:extLst>
          </p:cNvPr>
          <p:cNvSpPr txBox="1">
            <a:spLocks noChangeArrowheads="1"/>
          </p:cNvSpPr>
          <p:nvPr/>
        </p:nvSpPr>
        <p:spPr bwMode="auto">
          <a:xfrm>
            <a:off x="322263" y="836613"/>
            <a:ext cx="3602037" cy="3743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400">
                <a:solidFill>
                  <a:srgbClr val="000000"/>
                </a:solidFill>
                <a:latin typeface="华文中宋" panose="02010600040101010101" pitchFamily="2" charset="-122"/>
                <a:ea typeface="华文中宋" panose="02010600040101010101" pitchFamily="2" charset="-122"/>
              </a:rPr>
              <a:t>JMP DWORD PTR[BX]</a:t>
            </a:r>
            <a:r>
              <a:rPr lang="en-US" altLang="zh-CN" sz="2400">
                <a:latin typeface="华文中宋" panose="02010600040101010101" pitchFamily="2" charset="-122"/>
                <a:ea typeface="华文中宋" panose="02010600040101010101" pitchFamily="2" charset="-122"/>
              </a:rPr>
              <a:t> </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a:t>
            </a:r>
            <a:r>
              <a:rPr lang="pt-BR" altLang="zh-CN" sz="2400">
                <a:solidFill>
                  <a:srgbClr val="000000"/>
                </a:solidFill>
                <a:latin typeface="华文中宋" panose="02010600040101010101" pitchFamily="2" charset="-122"/>
                <a:ea typeface="华文中宋" panose="02010600040101010101" pitchFamily="2" charset="-122"/>
              </a:rPr>
              <a:t>(DS)=3000H</a:t>
            </a:r>
            <a:endParaRPr lang="zh-CN" altLang="pt-BR"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endParaRPr>
          </a:p>
          <a:p>
            <a:pPr eaLnBrk="1" hangingPunct="1">
              <a:spcBef>
                <a:spcPct val="50000"/>
              </a:spcBef>
              <a:buClrTx/>
              <a:buSzTx/>
              <a:buFontTx/>
              <a:buNone/>
            </a:pPr>
            <a:r>
              <a:rPr lang="zh-CN" altLang="pt-BR"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t>
            </a:r>
            <a:r>
              <a:rPr lang="pt-BR" altLang="zh-CN" sz="2400">
                <a:solidFill>
                  <a:srgbClr val="000000"/>
                </a:solidFill>
                <a:latin typeface="华文中宋" panose="02010600040101010101" pitchFamily="2" charset="-122"/>
                <a:ea typeface="华文中宋" panose="02010600040101010101" pitchFamily="2" charset="-122"/>
              </a:rPr>
              <a:t>(BX)=3000H</a:t>
            </a:r>
            <a:endParaRPr lang="zh-CN" altLang="pt-BR" sz="2400">
              <a:solidFill>
                <a:srgbClr val="000000"/>
              </a:solidFill>
              <a:latin typeface="华文中宋" panose="02010600040101010101" pitchFamily="2" charset="-122"/>
              <a:ea typeface="华文中宋" panose="02010600040101010101" pitchFamily="2" charset="-122"/>
            </a:endParaRPr>
          </a:p>
          <a:p>
            <a:pPr eaLnBrk="1" hangingPunct="1">
              <a:spcBef>
                <a:spcPct val="50000"/>
              </a:spcBef>
              <a:buClrTx/>
              <a:buSzTx/>
              <a:buFontTx/>
              <a:buNone/>
            </a:pPr>
            <a:r>
              <a:rPr lang="zh-CN" altLang="pt-BR" sz="2400">
                <a:solidFill>
                  <a:srgbClr val="000000"/>
                </a:solidFill>
                <a:latin typeface="华文中宋" panose="02010600040101010101" pitchFamily="2" charset="-122"/>
                <a:ea typeface="华文中宋" panose="02010600040101010101" pitchFamily="2" charset="-122"/>
              </a:rPr>
              <a:t>；</a:t>
            </a:r>
            <a:r>
              <a:rPr lang="pt-BR" altLang="zh-CN" sz="2400">
                <a:solidFill>
                  <a:srgbClr val="000000"/>
                </a:solidFill>
                <a:latin typeface="华文中宋" panose="02010600040101010101" pitchFamily="2" charset="-122"/>
                <a:ea typeface="华文中宋" panose="02010600040101010101" pitchFamily="2" charset="-122"/>
              </a:rPr>
              <a:t>(33000H)=12H</a:t>
            </a:r>
            <a:r>
              <a:rPr lang="zh-CN" altLang="pt-BR" sz="2400">
                <a:solidFill>
                  <a:srgbClr val="000000"/>
                </a:solidFill>
                <a:latin typeface="华文中宋" panose="02010600040101010101" pitchFamily="2" charset="-122"/>
                <a:ea typeface="华文中宋" panose="02010600040101010101" pitchFamily="2" charset="-122"/>
              </a:rPr>
              <a:t>；</a:t>
            </a:r>
          </a:p>
          <a:p>
            <a:pPr eaLnBrk="1" hangingPunct="1">
              <a:spcBef>
                <a:spcPct val="50000"/>
              </a:spcBef>
              <a:buClrTx/>
              <a:buSzTx/>
              <a:buFontTx/>
              <a:buNone/>
            </a:pPr>
            <a:r>
              <a:rPr lang="zh-CN" altLang="pt-BR" sz="2400">
                <a:solidFill>
                  <a:srgbClr val="000000"/>
                </a:solidFill>
                <a:latin typeface="华文中宋" panose="02010600040101010101" pitchFamily="2" charset="-122"/>
                <a:ea typeface="华文中宋" panose="02010600040101010101" pitchFamily="2" charset="-122"/>
              </a:rPr>
              <a:t>；</a:t>
            </a:r>
            <a:r>
              <a:rPr lang="pt-BR" altLang="zh-CN" sz="2400">
                <a:solidFill>
                  <a:srgbClr val="000000"/>
                </a:solidFill>
                <a:latin typeface="华文中宋" panose="02010600040101010101" pitchFamily="2" charset="-122"/>
                <a:ea typeface="华文中宋" panose="02010600040101010101" pitchFamily="2" charset="-122"/>
              </a:rPr>
              <a:t>(33001H)=00H</a:t>
            </a:r>
            <a:endParaRPr lang="zh-CN" altLang="pt-BR" sz="2400">
              <a:solidFill>
                <a:srgbClr val="000000"/>
              </a:solidFill>
              <a:latin typeface="华文中宋" panose="02010600040101010101" pitchFamily="2" charset="-122"/>
              <a:ea typeface="华文中宋" panose="02010600040101010101" pitchFamily="2" charset="-122"/>
            </a:endParaRPr>
          </a:p>
          <a:p>
            <a:pPr eaLnBrk="1" hangingPunct="1">
              <a:spcBef>
                <a:spcPct val="50000"/>
              </a:spcBef>
              <a:buClrTx/>
              <a:buSzTx/>
              <a:buFontTx/>
              <a:buNone/>
            </a:pPr>
            <a:r>
              <a:rPr lang="zh-CN" altLang="pt-BR" sz="2400">
                <a:solidFill>
                  <a:srgbClr val="000000"/>
                </a:solidFill>
                <a:latin typeface="华文中宋" panose="02010600040101010101" pitchFamily="2" charset="-122"/>
                <a:ea typeface="华文中宋" panose="02010600040101010101" pitchFamily="2" charset="-122"/>
              </a:rPr>
              <a:t>；</a:t>
            </a:r>
            <a:r>
              <a:rPr lang="pt-BR" altLang="zh-CN" sz="2400">
                <a:solidFill>
                  <a:srgbClr val="000000"/>
                </a:solidFill>
                <a:latin typeface="华文中宋" panose="02010600040101010101" pitchFamily="2" charset="-122"/>
                <a:ea typeface="华文中宋" panose="02010600040101010101" pitchFamily="2" charset="-122"/>
              </a:rPr>
              <a:t>(33002H)=00H</a:t>
            </a:r>
            <a:endParaRPr lang="zh-CN" altLang="pt-BR" sz="2400">
              <a:solidFill>
                <a:srgbClr val="000000"/>
              </a:solidFill>
              <a:latin typeface="华文中宋" panose="02010600040101010101" pitchFamily="2" charset="-122"/>
              <a:ea typeface="华文中宋" panose="02010600040101010101" pitchFamily="2" charset="-122"/>
            </a:endParaRPr>
          </a:p>
          <a:p>
            <a:pPr eaLnBrk="1" hangingPunct="1">
              <a:spcBef>
                <a:spcPct val="50000"/>
              </a:spcBef>
              <a:buClrTx/>
              <a:buSzTx/>
              <a:buFontTx/>
              <a:buNone/>
            </a:pPr>
            <a:r>
              <a:rPr lang="zh-CN" altLang="pt-BR" sz="2400">
                <a:solidFill>
                  <a:srgbClr val="000000"/>
                </a:solidFill>
                <a:latin typeface="华文中宋" panose="02010600040101010101" pitchFamily="2" charset="-122"/>
                <a:ea typeface="华文中宋" panose="02010600040101010101" pitchFamily="2" charset="-122"/>
              </a:rPr>
              <a:t>；</a:t>
            </a:r>
            <a:r>
              <a:rPr lang="pt-BR" altLang="zh-CN" sz="2400">
                <a:solidFill>
                  <a:srgbClr val="000000"/>
                </a:solidFill>
                <a:latin typeface="华文中宋" panose="02010600040101010101" pitchFamily="2" charset="-122"/>
                <a:ea typeface="华文中宋" panose="02010600040101010101" pitchFamily="2" charset="-122"/>
              </a:rPr>
              <a:t>(33003H)=80H</a:t>
            </a:r>
            <a:r>
              <a:rPr lang="pt-BR" altLang="zh-CN" sz="2400">
                <a:latin typeface="华文中宋" panose="02010600040101010101" pitchFamily="2" charset="-122"/>
                <a:ea typeface="华文中宋" panose="02010600040101010101" pitchFamily="2" charset="-122"/>
              </a:rPr>
              <a:t> </a:t>
            </a:r>
            <a:endParaRPr lang="en-US" altLang="zh-CN" sz="2400">
              <a:latin typeface="华文中宋" panose="02010600040101010101" pitchFamily="2" charset="-122"/>
              <a:ea typeface="华文中宋" panose="02010600040101010101" pitchFamily="2" charset="-122"/>
            </a:endParaRPr>
          </a:p>
        </p:txBody>
      </p:sp>
      <p:sp>
        <p:nvSpPr>
          <p:cNvPr id="302083" name="Rectangle 3">
            <a:extLst>
              <a:ext uri="{FF2B5EF4-FFF2-40B4-BE49-F238E27FC236}">
                <a16:creationId xmlns:a16="http://schemas.microsoft.com/office/drawing/2014/main" id="{5F11564C-BD7B-AC42-AC89-14BE2E327BB8}"/>
              </a:ext>
            </a:extLst>
          </p:cNvPr>
          <p:cNvSpPr>
            <a:spLocks noChangeArrowheads="1"/>
          </p:cNvSpPr>
          <p:nvPr/>
        </p:nvSpPr>
        <p:spPr bwMode="auto">
          <a:xfrm>
            <a:off x="0" y="20193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graphicFrame>
        <p:nvGraphicFramePr>
          <p:cNvPr id="302084" name="Object 4">
            <a:extLst>
              <a:ext uri="{FF2B5EF4-FFF2-40B4-BE49-F238E27FC236}">
                <a16:creationId xmlns:a16="http://schemas.microsoft.com/office/drawing/2014/main" id="{76AAFB97-221C-7A40-9F18-8CEBFF8FAC98}"/>
              </a:ext>
            </a:extLst>
          </p:cNvPr>
          <p:cNvGraphicFramePr>
            <a:graphicFrameLocks noChangeAspect="1"/>
          </p:cNvGraphicFramePr>
          <p:nvPr/>
        </p:nvGraphicFramePr>
        <p:xfrm>
          <a:off x="3635375" y="1125538"/>
          <a:ext cx="4584700" cy="5040312"/>
        </p:xfrm>
        <a:graphic>
          <a:graphicData uri="http://schemas.openxmlformats.org/presentationml/2006/ole">
            <mc:AlternateContent xmlns:mc="http://schemas.openxmlformats.org/markup-compatibility/2006">
              <mc:Choice xmlns:v="urn:schemas-microsoft-com:vml" Requires="v">
                <p:oleObj spid="_x0000_s302113" name="Visio" r:id="rId4" imgW="1289050" imgH="1409700" progId="Visio.Drawing.11">
                  <p:embed/>
                </p:oleObj>
              </mc:Choice>
              <mc:Fallback>
                <p:oleObj name="Visio" r:id="rId4" imgW="1289050" imgH="140970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35375" y="1125538"/>
                        <a:ext cx="4584700" cy="5040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02085" name="Text Box 6">
            <a:extLst>
              <a:ext uri="{FF2B5EF4-FFF2-40B4-BE49-F238E27FC236}">
                <a16:creationId xmlns:a16="http://schemas.microsoft.com/office/drawing/2014/main" id="{A887964F-2DE4-2244-91AB-13D1B97A1B84}"/>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302086" name="幻灯片编号占位符 2">
            <a:extLst>
              <a:ext uri="{FF2B5EF4-FFF2-40B4-BE49-F238E27FC236}">
                <a16:creationId xmlns:a16="http://schemas.microsoft.com/office/drawing/2014/main" id="{E893BEEB-BF81-EE44-B22B-FCFD9AA1B5B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6152741-F9FD-684B-97E2-47CAA53BF8F5}" type="slidenum">
              <a:rPr kumimoji="0" lang="en-US" altLang="zh-CN" sz="1400" smtClean="0"/>
              <a:pPr>
                <a:spcBef>
                  <a:spcPct val="0"/>
                </a:spcBef>
                <a:buClrTx/>
                <a:buSzTx/>
                <a:buFontTx/>
                <a:buNone/>
              </a:pPr>
              <a:t>143</a:t>
            </a:fld>
            <a:r>
              <a:rPr kumimoji="0" lang="en-US" altLang="zh-CN" sz="1400"/>
              <a:t>/201</a:t>
            </a: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29" name="日期占位符 3">
            <a:extLst>
              <a:ext uri="{FF2B5EF4-FFF2-40B4-BE49-F238E27FC236}">
                <a16:creationId xmlns:a16="http://schemas.microsoft.com/office/drawing/2014/main" id="{7234AACB-BE80-7D4B-A670-D13625CDCDB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C495AFD-0C6E-AC47-832D-38B61E65BE3C}" type="datetime12">
              <a:rPr kumimoji="0" lang="zh-CN" altLang="en-US" sz="1400" smtClean="0"/>
              <a:pPr>
                <a:spcBef>
                  <a:spcPct val="0"/>
                </a:spcBef>
                <a:buClrTx/>
                <a:buSzTx/>
                <a:buFontTx/>
                <a:buNone/>
              </a:pPr>
              <a:t>下午8时26分</a:t>
            </a:fld>
            <a:endParaRPr kumimoji="0" lang="en-US" altLang="zh-CN" sz="1400"/>
          </a:p>
        </p:txBody>
      </p:sp>
      <p:sp>
        <p:nvSpPr>
          <p:cNvPr id="156676" name="Rectangle 2">
            <a:extLst>
              <a:ext uri="{FF2B5EF4-FFF2-40B4-BE49-F238E27FC236}">
                <a16:creationId xmlns:a16="http://schemas.microsoft.com/office/drawing/2014/main" id="{7924E862-B6E7-7143-BBF8-B64C708284A8}"/>
              </a:ext>
            </a:extLst>
          </p:cNvPr>
          <p:cNvSpPr>
            <a:spLocks noGrp="1" noChangeArrowheads="1"/>
          </p:cNvSpPr>
          <p:nvPr>
            <p:ph type="title"/>
          </p:nvPr>
        </p:nvSpPr>
        <p:spPr>
          <a:xfrm>
            <a:off x="466725" y="893763"/>
            <a:ext cx="3168650"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panose="02010600040101010101" pitchFamily="2" charset="-122"/>
                <a:ea typeface="华文中宋" panose="02010600040101010101" pitchFamily="2" charset="-122"/>
              </a:rPr>
              <a:t>2</a:t>
            </a:r>
            <a:r>
              <a:rPr kumimoji="0" lang="zh-CN" altLang="en-US" sz="2800" b="1">
                <a:solidFill>
                  <a:schemeClr val="folHlink"/>
                </a:solidFill>
                <a:latin typeface="华文中宋" panose="02010600040101010101" pitchFamily="2" charset="-122"/>
                <a:ea typeface="华文中宋" panose="02010600040101010101" pitchFamily="2" charset="-122"/>
              </a:rPr>
              <a:t>）、 条件转移</a:t>
            </a:r>
          </a:p>
        </p:txBody>
      </p:sp>
      <p:sp>
        <p:nvSpPr>
          <p:cNvPr id="304131" name="Text Box 3">
            <a:extLst>
              <a:ext uri="{FF2B5EF4-FFF2-40B4-BE49-F238E27FC236}">
                <a16:creationId xmlns:a16="http://schemas.microsoft.com/office/drawing/2014/main" id="{AAE09854-C64D-DA4B-B16C-7FF2433486DC}"/>
              </a:ext>
            </a:extLst>
          </p:cNvPr>
          <p:cNvSpPr txBox="1">
            <a:spLocks noChangeArrowheads="1"/>
          </p:cNvSpPr>
          <p:nvPr/>
        </p:nvSpPr>
        <p:spPr bwMode="auto">
          <a:xfrm>
            <a:off x="371475" y="1358900"/>
            <a:ext cx="8521700" cy="531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90000"/>
              </a:lnSpc>
              <a:spcBef>
                <a:spcPct val="0"/>
              </a:spcBef>
              <a:buClrTx/>
              <a:buSzTx/>
              <a:buFontTx/>
              <a:buNone/>
            </a:pPr>
            <a:r>
              <a:rPr lang="zh-CN" altLang="en-US" sz="2000">
                <a:latin typeface="Times New Roman" panose="02020603050405020304" pitchFamily="18" charset="0"/>
              </a:rPr>
              <a:t>（</a:t>
            </a:r>
            <a:r>
              <a:rPr lang="en-US" altLang="zh-CN" sz="2000">
                <a:latin typeface="Times New Roman" panose="02020603050405020304" pitchFamily="18" charset="0"/>
              </a:rPr>
              <a:t>1</a:t>
            </a:r>
            <a:r>
              <a:rPr lang="zh-CN" altLang="en-US" sz="2000">
                <a:latin typeface="Times New Roman" panose="02020603050405020304" pitchFamily="18" charset="0"/>
              </a:rPr>
              <a:t>）格式：	助记符	</a:t>
            </a:r>
            <a:r>
              <a:rPr lang="en-US" altLang="zh-CN" sz="2000">
                <a:latin typeface="Times New Roman" panose="02020603050405020304" pitchFamily="18" charset="0"/>
              </a:rPr>
              <a:t>[SHORT]	</a:t>
            </a:r>
            <a:r>
              <a:rPr lang="zh-CN" altLang="en-US" sz="2000">
                <a:latin typeface="Times New Roman" panose="02020603050405020304" pitchFamily="18" charset="0"/>
              </a:rPr>
              <a:t>短标号（</a:t>
            </a:r>
            <a:r>
              <a:rPr lang="en-US" altLang="zh-CN" sz="2000">
                <a:latin typeface="Times New Roman" panose="02020603050405020304" pitchFamily="18" charset="0"/>
              </a:rPr>
              <a:t>8</a:t>
            </a:r>
            <a:r>
              <a:rPr lang="zh-CN" altLang="en-US" sz="2000">
                <a:latin typeface="Times New Roman" panose="02020603050405020304" pitchFamily="18" charset="0"/>
              </a:rPr>
              <a:t>位相对距离）</a:t>
            </a:r>
          </a:p>
          <a:p>
            <a:pPr eaLnBrk="1" hangingPunct="1">
              <a:lnSpc>
                <a:spcPct val="90000"/>
              </a:lnSpc>
              <a:spcBef>
                <a:spcPct val="0"/>
              </a:spcBef>
              <a:buClrTx/>
              <a:buSzTx/>
              <a:buFontTx/>
              <a:buNone/>
            </a:pPr>
            <a:r>
              <a:rPr lang="zh-CN" altLang="en-US" sz="2000">
                <a:latin typeface="Times New Roman" panose="02020603050405020304" pitchFamily="18" charset="0"/>
              </a:rPr>
              <a:t>（</a:t>
            </a:r>
            <a:r>
              <a:rPr lang="en-US" altLang="zh-CN" sz="2000">
                <a:latin typeface="Times New Roman" panose="02020603050405020304" pitchFamily="18" charset="0"/>
              </a:rPr>
              <a:t>2</a:t>
            </a:r>
            <a:r>
              <a:rPr lang="zh-CN" altLang="en-US" sz="2000">
                <a:latin typeface="Times New Roman" panose="02020603050405020304" pitchFamily="18" charset="0"/>
              </a:rPr>
              <a:t>）助记符		测试条件（标志位）	用于数的比较</a:t>
            </a:r>
          </a:p>
          <a:p>
            <a:pPr eaLnBrk="1" hangingPunct="1">
              <a:lnSpc>
                <a:spcPct val="90000"/>
              </a:lnSpc>
              <a:spcBef>
                <a:spcPct val="0"/>
              </a:spcBef>
              <a:buClrTx/>
              <a:buSzTx/>
              <a:buFontTx/>
              <a:buNone/>
            </a:pPr>
            <a:r>
              <a:rPr lang="zh-CN" altLang="en-US" sz="2000">
                <a:latin typeface="Times New Roman" panose="02020603050405020304" pitchFamily="18" charset="0"/>
              </a:rPr>
              <a:t>	</a:t>
            </a:r>
            <a:r>
              <a:rPr lang="en-US" altLang="zh-CN" sz="2000">
                <a:latin typeface="Times New Roman" panose="02020603050405020304" pitchFamily="18" charset="0"/>
              </a:rPr>
              <a:t>JZ/JE		Z=1			A=B</a:t>
            </a:r>
          </a:p>
          <a:p>
            <a:pPr eaLnBrk="1" hangingPunct="1">
              <a:lnSpc>
                <a:spcPct val="90000"/>
              </a:lnSpc>
              <a:spcBef>
                <a:spcPct val="0"/>
              </a:spcBef>
              <a:buClrTx/>
              <a:buSzTx/>
              <a:buFontTx/>
              <a:buNone/>
            </a:pPr>
            <a:r>
              <a:rPr lang="en-US" altLang="zh-CN" sz="2000">
                <a:latin typeface="Times New Roman" panose="02020603050405020304" pitchFamily="18" charset="0"/>
              </a:rPr>
              <a:t>	JNZ/JNE	Z=0			A!</a:t>
            </a:r>
            <a:r>
              <a:rPr lang="zh-CN" altLang="en-US" sz="2000">
                <a:latin typeface="Times New Roman" panose="02020603050405020304" pitchFamily="18" charset="0"/>
              </a:rPr>
              <a:t> </a:t>
            </a:r>
            <a:r>
              <a:rPr lang="en-US" altLang="zh-CN" sz="2000">
                <a:latin typeface="Times New Roman" panose="02020603050405020304" pitchFamily="18" charset="0"/>
              </a:rPr>
              <a:t>=B</a:t>
            </a:r>
          </a:p>
          <a:p>
            <a:pPr eaLnBrk="1" hangingPunct="1">
              <a:lnSpc>
                <a:spcPct val="90000"/>
              </a:lnSpc>
              <a:spcBef>
                <a:spcPct val="0"/>
              </a:spcBef>
              <a:buClrTx/>
              <a:buSzTx/>
              <a:buFontTx/>
              <a:buNone/>
            </a:pPr>
            <a:r>
              <a:rPr lang="en-US" altLang="zh-CN" sz="2000">
                <a:latin typeface="Times New Roman" panose="02020603050405020304" pitchFamily="18" charset="0"/>
              </a:rPr>
              <a:t>	JS		S=1</a:t>
            </a:r>
          </a:p>
          <a:p>
            <a:pPr eaLnBrk="1" hangingPunct="1">
              <a:lnSpc>
                <a:spcPct val="90000"/>
              </a:lnSpc>
              <a:spcBef>
                <a:spcPct val="0"/>
              </a:spcBef>
              <a:buClrTx/>
              <a:buSzTx/>
              <a:buFontTx/>
              <a:buNone/>
            </a:pPr>
            <a:r>
              <a:rPr lang="en-US" altLang="zh-CN" sz="2000">
                <a:latin typeface="Times New Roman" panose="02020603050405020304" pitchFamily="18" charset="0"/>
              </a:rPr>
              <a:t>	JNS		S=0</a:t>
            </a:r>
          </a:p>
          <a:p>
            <a:pPr eaLnBrk="1" hangingPunct="1">
              <a:lnSpc>
                <a:spcPct val="90000"/>
              </a:lnSpc>
              <a:spcBef>
                <a:spcPct val="0"/>
              </a:spcBef>
              <a:buClrTx/>
              <a:buSzTx/>
              <a:buFontTx/>
              <a:buNone/>
            </a:pPr>
            <a:r>
              <a:rPr lang="en-US" altLang="zh-CN" sz="2000">
                <a:latin typeface="Times New Roman" panose="02020603050405020304" pitchFamily="18" charset="0"/>
              </a:rPr>
              <a:t>	JO		O=1</a:t>
            </a:r>
          </a:p>
          <a:p>
            <a:pPr eaLnBrk="1" hangingPunct="1">
              <a:lnSpc>
                <a:spcPct val="90000"/>
              </a:lnSpc>
              <a:spcBef>
                <a:spcPct val="0"/>
              </a:spcBef>
              <a:buClrTx/>
              <a:buSzTx/>
              <a:buFontTx/>
              <a:buNone/>
            </a:pPr>
            <a:r>
              <a:rPr lang="en-US" altLang="zh-CN" sz="2000">
                <a:latin typeface="Times New Roman" panose="02020603050405020304" pitchFamily="18" charset="0"/>
              </a:rPr>
              <a:t>	JNO		O=0</a:t>
            </a:r>
          </a:p>
          <a:p>
            <a:pPr eaLnBrk="1" hangingPunct="1">
              <a:lnSpc>
                <a:spcPct val="90000"/>
              </a:lnSpc>
              <a:spcBef>
                <a:spcPct val="0"/>
              </a:spcBef>
              <a:buClrTx/>
              <a:buSzTx/>
              <a:buFontTx/>
              <a:buNone/>
            </a:pPr>
            <a:r>
              <a:rPr lang="en-US" altLang="zh-CN" sz="2000">
                <a:latin typeface="Times New Roman" panose="02020603050405020304" pitchFamily="18" charset="0"/>
              </a:rPr>
              <a:t>	JP/JPE		P=1</a:t>
            </a:r>
          </a:p>
          <a:p>
            <a:pPr eaLnBrk="1" hangingPunct="1">
              <a:lnSpc>
                <a:spcPct val="90000"/>
              </a:lnSpc>
              <a:spcBef>
                <a:spcPct val="0"/>
              </a:spcBef>
              <a:buClrTx/>
              <a:buSzTx/>
              <a:buFontTx/>
              <a:buNone/>
            </a:pPr>
            <a:r>
              <a:rPr lang="en-US" altLang="zh-CN" sz="2000">
                <a:latin typeface="Times New Roman" panose="02020603050405020304" pitchFamily="18" charset="0"/>
              </a:rPr>
              <a:t>	JNP/JPO	P=0</a:t>
            </a:r>
          </a:p>
          <a:p>
            <a:pPr eaLnBrk="1" hangingPunct="1">
              <a:lnSpc>
                <a:spcPct val="90000"/>
              </a:lnSpc>
              <a:spcBef>
                <a:spcPct val="0"/>
              </a:spcBef>
              <a:buClrTx/>
              <a:buSzTx/>
              <a:buFontTx/>
              <a:buNone/>
            </a:pPr>
            <a:r>
              <a:rPr lang="en-US" altLang="zh-CN" sz="2000">
                <a:latin typeface="Times New Roman" panose="02020603050405020304" pitchFamily="18" charset="0"/>
              </a:rPr>
              <a:t>	JC/JB/JNAE	C=1			A&lt;B</a:t>
            </a:r>
          </a:p>
          <a:p>
            <a:pPr eaLnBrk="1" hangingPunct="1">
              <a:lnSpc>
                <a:spcPct val="90000"/>
              </a:lnSpc>
              <a:spcBef>
                <a:spcPct val="0"/>
              </a:spcBef>
              <a:buClrTx/>
              <a:buSzTx/>
              <a:buFontTx/>
              <a:buNone/>
            </a:pPr>
            <a:r>
              <a:rPr lang="en-US" altLang="zh-CN" sz="2000">
                <a:latin typeface="Times New Roman" panose="02020603050405020304" pitchFamily="18" charset="0"/>
              </a:rPr>
              <a:t>	JNC/JNB/JAE	C=0			A≥B		</a:t>
            </a:r>
            <a:r>
              <a:rPr lang="zh-CN" altLang="en-US" sz="2000">
                <a:latin typeface="Times New Roman" panose="02020603050405020304" pitchFamily="18" charset="0"/>
              </a:rPr>
              <a:t>无符号数</a:t>
            </a:r>
          </a:p>
          <a:p>
            <a:pPr eaLnBrk="1" hangingPunct="1">
              <a:lnSpc>
                <a:spcPct val="90000"/>
              </a:lnSpc>
              <a:spcBef>
                <a:spcPct val="0"/>
              </a:spcBef>
              <a:buClrTx/>
              <a:buSzTx/>
              <a:buFontTx/>
              <a:buNone/>
            </a:pPr>
            <a:r>
              <a:rPr lang="zh-CN" altLang="en-US" sz="2000">
                <a:latin typeface="Times New Roman" panose="02020603050405020304" pitchFamily="18" charset="0"/>
              </a:rPr>
              <a:t>	</a:t>
            </a:r>
            <a:r>
              <a:rPr lang="en-US" altLang="zh-CN" sz="2000">
                <a:latin typeface="Times New Roman" panose="02020603050405020304" pitchFamily="18" charset="0"/>
              </a:rPr>
              <a:t>JBE/JNA	C|Z=1			A≤B</a:t>
            </a:r>
          </a:p>
          <a:p>
            <a:pPr eaLnBrk="1" hangingPunct="1">
              <a:lnSpc>
                <a:spcPct val="90000"/>
              </a:lnSpc>
              <a:spcBef>
                <a:spcPct val="0"/>
              </a:spcBef>
              <a:buClrTx/>
              <a:buSzTx/>
              <a:buFontTx/>
              <a:buNone/>
            </a:pPr>
            <a:r>
              <a:rPr lang="en-US" altLang="zh-CN" sz="2000">
                <a:latin typeface="Times New Roman" panose="02020603050405020304" pitchFamily="18" charset="0"/>
              </a:rPr>
              <a:t>	JNBE/JA	C|Z=0			A&gt;B</a:t>
            </a:r>
          </a:p>
          <a:p>
            <a:pPr eaLnBrk="1" hangingPunct="1">
              <a:lnSpc>
                <a:spcPct val="90000"/>
              </a:lnSpc>
              <a:spcBef>
                <a:spcPct val="0"/>
              </a:spcBef>
              <a:buClrTx/>
              <a:buSzTx/>
              <a:buFontTx/>
              <a:buNone/>
            </a:pPr>
            <a:r>
              <a:rPr lang="en-US" altLang="zh-CN" sz="2000">
                <a:latin typeface="Times New Roman" panose="02020603050405020304" pitchFamily="18" charset="0"/>
              </a:rPr>
              <a:t>	JL/JNGE	S</a:t>
            </a:r>
            <a:r>
              <a:rPr lang="en-US" altLang="zh-CN" sz="2000">
                <a:latin typeface="宋体" panose="02010600030101010101" pitchFamily="2" charset="-122"/>
              </a:rPr>
              <a:t>⊕</a:t>
            </a:r>
            <a:r>
              <a:rPr lang="en-US" altLang="zh-CN" sz="2000">
                <a:latin typeface="Times New Roman" panose="02020603050405020304" pitchFamily="18" charset="0"/>
              </a:rPr>
              <a:t>O=1			A&lt;B</a:t>
            </a:r>
          </a:p>
          <a:p>
            <a:pPr eaLnBrk="1" hangingPunct="1">
              <a:lnSpc>
                <a:spcPct val="90000"/>
              </a:lnSpc>
              <a:spcBef>
                <a:spcPct val="0"/>
              </a:spcBef>
              <a:buClrTx/>
              <a:buSzTx/>
              <a:buFontTx/>
              <a:buNone/>
            </a:pPr>
            <a:r>
              <a:rPr lang="en-US" altLang="zh-CN" sz="2000">
                <a:latin typeface="Times New Roman" panose="02020603050405020304" pitchFamily="18" charset="0"/>
              </a:rPr>
              <a:t>	JNL/JGE	S</a:t>
            </a:r>
            <a:r>
              <a:rPr lang="en-US" altLang="zh-CN" sz="2000">
                <a:latin typeface="宋体" panose="02010600030101010101" pitchFamily="2" charset="-122"/>
              </a:rPr>
              <a:t>⊕</a:t>
            </a:r>
            <a:r>
              <a:rPr lang="en-US" altLang="zh-CN" sz="2000">
                <a:latin typeface="Times New Roman" panose="02020603050405020304" pitchFamily="18" charset="0"/>
              </a:rPr>
              <a:t>O=0			A≥B		</a:t>
            </a:r>
            <a:r>
              <a:rPr lang="zh-CN" altLang="en-US" sz="2000">
                <a:latin typeface="Times New Roman" panose="02020603050405020304" pitchFamily="18" charset="0"/>
              </a:rPr>
              <a:t>有符号数</a:t>
            </a:r>
          </a:p>
          <a:p>
            <a:pPr eaLnBrk="1" hangingPunct="1">
              <a:lnSpc>
                <a:spcPct val="90000"/>
              </a:lnSpc>
              <a:spcBef>
                <a:spcPct val="0"/>
              </a:spcBef>
              <a:buClrTx/>
              <a:buSzTx/>
              <a:buFontTx/>
              <a:buNone/>
            </a:pPr>
            <a:r>
              <a:rPr lang="zh-CN" altLang="en-US" sz="2000">
                <a:latin typeface="Times New Roman" panose="02020603050405020304" pitchFamily="18" charset="0"/>
              </a:rPr>
              <a:t>	</a:t>
            </a:r>
            <a:r>
              <a:rPr lang="en-US" altLang="zh-CN" sz="2000">
                <a:latin typeface="Times New Roman" panose="02020603050405020304" pitchFamily="18" charset="0"/>
              </a:rPr>
              <a:t>JLE/JNG	</a:t>
            </a:r>
            <a:r>
              <a:rPr lang="zh-CN" altLang="en-US" sz="2000">
                <a:latin typeface="Times New Roman" panose="02020603050405020304" pitchFamily="18" charset="0"/>
              </a:rPr>
              <a:t>（</a:t>
            </a:r>
            <a:r>
              <a:rPr lang="en-US" altLang="zh-CN" sz="2000">
                <a:latin typeface="Times New Roman" panose="02020603050405020304" pitchFamily="18" charset="0"/>
              </a:rPr>
              <a:t>S</a:t>
            </a:r>
            <a:r>
              <a:rPr lang="en-US" altLang="zh-CN" sz="2000">
                <a:latin typeface="宋体" panose="02010600030101010101" pitchFamily="2" charset="-122"/>
              </a:rPr>
              <a:t>⊕</a:t>
            </a:r>
            <a:r>
              <a:rPr lang="en-US" altLang="zh-CN" sz="2000">
                <a:latin typeface="Times New Roman" panose="02020603050405020304" pitchFamily="18" charset="0"/>
              </a:rPr>
              <a:t>O</a:t>
            </a:r>
            <a:r>
              <a:rPr lang="zh-CN" altLang="en-US" sz="2000">
                <a:latin typeface="Times New Roman" panose="02020603050405020304" pitchFamily="18" charset="0"/>
              </a:rPr>
              <a:t>）</a:t>
            </a:r>
            <a:r>
              <a:rPr lang="en-US" altLang="zh-CN" sz="2000">
                <a:latin typeface="Times New Roman" panose="02020603050405020304" pitchFamily="18" charset="0"/>
              </a:rPr>
              <a:t>| Z=1		A≤B</a:t>
            </a:r>
          </a:p>
          <a:p>
            <a:pPr eaLnBrk="1" hangingPunct="1">
              <a:lnSpc>
                <a:spcPct val="90000"/>
              </a:lnSpc>
              <a:spcBef>
                <a:spcPct val="0"/>
              </a:spcBef>
              <a:buClrTx/>
              <a:buSzTx/>
              <a:buFontTx/>
              <a:buNone/>
            </a:pPr>
            <a:r>
              <a:rPr lang="en-US" altLang="zh-CN" sz="2000">
                <a:latin typeface="Times New Roman" panose="02020603050405020304" pitchFamily="18" charset="0"/>
              </a:rPr>
              <a:t>	JNLE/JG	</a:t>
            </a:r>
            <a:r>
              <a:rPr lang="zh-CN" altLang="en-US" sz="2000">
                <a:latin typeface="Times New Roman" panose="02020603050405020304" pitchFamily="18" charset="0"/>
              </a:rPr>
              <a:t>（</a:t>
            </a:r>
            <a:r>
              <a:rPr lang="en-US" altLang="zh-CN" sz="2000">
                <a:latin typeface="Times New Roman" panose="02020603050405020304" pitchFamily="18" charset="0"/>
              </a:rPr>
              <a:t>S</a:t>
            </a:r>
            <a:r>
              <a:rPr lang="en-US" altLang="zh-CN" sz="2000">
                <a:latin typeface="宋体" panose="02010600030101010101" pitchFamily="2" charset="-122"/>
              </a:rPr>
              <a:t>⊕</a:t>
            </a:r>
            <a:r>
              <a:rPr lang="en-US" altLang="zh-CN" sz="2000">
                <a:latin typeface="Times New Roman" panose="02020603050405020304" pitchFamily="18" charset="0"/>
              </a:rPr>
              <a:t>O</a:t>
            </a:r>
            <a:r>
              <a:rPr lang="zh-CN" altLang="en-US" sz="2000">
                <a:latin typeface="Times New Roman" panose="02020603050405020304" pitchFamily="18" charset="0"/>
              </a:rPr>
              <a:t>）</a:t>
            </a:r>
            <a:r>
              <a:rPr lang="en-US" altLang="zh-CN" sz="2000">
                <a:latin typeface="Times New Roman" panose="02020603050405020304" pitchFamily="18" charset="0"/>
              </a:rPr>
              <a:t>| Z=0		A&gt;B</a:t>
            </a:r>
          </a:p>
          <a:p>
            <a:pPr eaLnBrk="1" hangingPunct="1">
              <a:lnSpc>
                <a:spcPct val="90000"/>
              </a:lnSpc>
              <a:spcBef>
                <a:spcPct val="0"/>
              </a:spcBef>
              <a:buClrTx/>
              <a:buSzTx/>
              <a:buFontTx/>
              <a:buNone/>
            </a:pPr>
            <a:r>
              <a:rPr lang="en-US" altLang="zh-CN" sz="2000">
                <a:latin typeface="Times New Roman" panose="02020603050405020304" pitchFamily="18" charset="0"/>
              </a:rPr>
              <a:t>	JCXZ		CX=0		</a:t>
            </a:r>
          </a:p>
        </p:txBody>
      </p:sp>
      <p:sp>
        <p:nvSpPr>
          <p:cNvPr id="304132" name="AutoShape 4">
            <a:extLst>
              <a:ext uri="{FF2B5EF4-FFF2-40B4-BE49-F238E27FC236}">
                <a16:creationId xmlns:a16="http://schemas.microsoft.com/office/drawing/2014/main" id="{F0C56994-D10E-7149-9994-41C98EF60854}"/>
              </a:ext>
            </a:extLst>
          </p:cNvPr>
          <p:cNvSpPr>
            <a:spLocks/>
          </p:cNvSpPr>
          <p:nvPr/>
        </p:nvSpPr>
        <p:spPr bwMode="auto">
          <a:xfrm>
            <a:off x="6934200" y="4206875"/>
            <a:ext cx="152400" cy="914400"/>
          </a:xfrm>
          <a:prstGeom prst="rightBrace">
            <a:avLst>
              <a:gd name="adj1" fmla="val 5000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304133" name="AutoShape 5">
            <a:extLst>
              <a:ext uri="{FF2B5EF4-FFF2-40B4-BE49-F238E27FC236}">
                <a16:creationId xmlns:a16="http://schemas.microsoft.com/office/drawing/2014/main" id="{773D162E-1456-1646-858C-310C629D8774}"/>
              </a:ext>
            </a:extLst>
          </p:cNvPr>
          <p:cNvSpPr>
            <a:spLocks/>
          </p:cNvSpPr>
          <p:nvPr/>
        </p:nvSpPr>
        <p:spPr bwMode="auto">
          <a:xfrm>
            <a:off x="6934200" y="5349875"/>
            <a:ext cx="228600" cy="914400"/>
          </a:xfrm>
          <a:prstGeom prst="rightBrace">
            <a:avLst>
              <a:gd name="adj1" fmla="val 33333"/>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304134" name="Rectangle 6">
            <a:extLst>
              <a:ext uri="{FF2B5EF4-FFF2-40B4-BE49-F238E27FC236}">
                <a16:creationId xmlns:a16="http://schemas.microsoft.com/office/drawing/2014/main" id="{F178F3D4-F195-3B45-9CA0-EEDEE1321598}"/>
              </a:ext>
            </a:extLst>
          </p:cNvPr>
          <p:cNvSpPr>
            <a:spLocks noChangeArrowheads="1"/>
          </p:cNvSpPr>
          <p:nvPr/>
        </p:nvSpPr>
        <p:spPr bwMode="auto">
          <a:xfrm>
            <a:off x="5029200" y="2692400"/>
            <a:ext cx="3886200" cy="1168400"/>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000">
                <a:solidFill>
                  <a:schemeClr val="hlink"/>
                </a:solidFill>
                <a:latin typeface="Times New Roman" panose="02020603050405020304" pitchFamily="18" charset="0"/>
              </a:rPr>
              <a:t>A</a:t>
            </a:r>
            <a:r>
              <a:rPr lang="zh-CN" altLang="en-US" sz="2000">
                <a:solidFill>
                  <a:schemeClr val="tx2"/>
                </a:solidFill>
                <a:latin typeface="Times New Roman" panose="02020603050405020304" pitchFamily="18" charset="0"/>
              </a:rPr>
              <a:t>：</a:t>
            </a:r>
            <a:r>
              <a:rPr lang="en-US" altLang="zh-CN" sz="2000">
                <a:solidFill>
                  <a:schemeClr val="tx2"/>
                </a:solidFill>
                <a:latin typeface="Times New Roman" panose="02020603050405020304" pitchFamily="18" charset="0"/>
              </a:rPr>
              <a:t>ABOVE   </a:t>
            </a:r>
            <a:r>
              <a:rPr lang="en-US" altLang="zh-CN" sz="2000">
                <a:solidFill>
                  <a:schemeClr val="hlink"/>
                </a:solidFill>
                <a:latin typeface="Times New Roman" panose="02020603050405020304" pitchFamily="18" charset="0"/>
              </a:rPr>
              <a:t>B</a:t>
            </a:r>
            <a:r>
              <a:rPr lang="zh-CN" altLang="en-US" sz="2000">
                <a:solidFill>
                  <a:schemeClr val="tx2"/>
                </a:solidFill>
                <a:latin typeface="Times New Roman" panose="02020603050405020304" pitchFamily="18" charset="0"/>
              </a:rPr>
              <a:t>：</a:t>
            </a:r>
            <a:r>
              <a:rPr lang="en-US" altLang="zh-CN" sz="2000">
                <a:solidFill>
                  <a:schemeClr val="tx2"/>
                </a:solidFill>
                <a:latin typeface="Times New Roman" panose="02020603050405020304" pitchFamily="18" charset="0"/>
              </a:rPr>
              <a:t>BELOW              </a:t>
            </a:r>
            <a:r>
              <a:rPr lang="en-US" altLang="zh-CN" sz="2000">
                <a:solidFill>
                  <a:schemeClr val="hlink"/>
                </a:solidFill>
                <a:latin typeface="Times New Roman" panose="02020603050405020304" pitchFamily="18" charset="0"/>
              </a:rPr>
              <a:t>G</a:t>
            </a:r>
            <a:r>
              <a:rPr lang="zh-CN" altLang="en-US" sz="2000">
                <a:solidFill>
                  <a:schemeClr val="tx2"/>
                </a:solidFill>
                <a:latin typeface="Times New Roman" panose="02020603050405020304" pitchFamily="18" charset="0"/>
              </a:rPr>
              <a:t>：</a:t>
            </a:r>
            <a:r>
              <a:rPr lang="en-US" altLang="zh-CN" sz="2000">
                <a:solidFill>
                  <a:schemeClr val="tx2"/>
                </a:solidFill>
                <a:latin typeface="Times New Roman" panose="02020603050405020304" pitchFamily="18" charset="0"/>
              </a:rPr>
              <a:t>GREAT   </a:t>
            </a:r>
            <a:r>
              <a:rPr lang="en-US" altLang="zh-CN" sz="2000">
                <a:solidFill>
                  <a:schemeClr val="hlink"/>
                </a:solidFill>
                <a:latin typeface="Times New Roman" panose="02020603050405020304" pitchFamily="18" charset="0"/>
              </a:rPr>
              <a:t>L</a:t>
            </a:r>
            <a:r>
              <a:rPr lang="zh-CN" altLang="en-US" sz="2000">
                <a:solidFill>
                  <a:schemeClr val="tx2"/>
                </a:solidFill>
                <a:latin typeface="Times New Roman" panose="02020603050405020304" pitchFamily="18" charset="0"/>
              </a:rPr>
              <a:t>：</a:t>
            </a:r>
            <a:r>
              <a:rPr lang="en-US" altLang="zh-CN" sz="2000">
                <a:solidFill>
                  <a:schemeClr val="tx2"/>
                </a:solidFill>
                <a:latin typeface="Times New Roman" panose="02020603050405020304" pitchFamily="18" charset="0"/>
              </a:rPr>
              <a:t>LESS</a:t>
            </a:r>
          </a:p>
          <a:p>
            <a:pPr eaLnBrk="1" hangingPunct="1">
              <a:spcBef>
                <a:spcPct val="50000"/>
              </a:spcBef>
              <a:buClrTx/>
              <a:buSzTx/>
              <a:buFontTx/>
              <a:buNone/>
            </a:pPr>
            <a:r>
              <a:rPr lang="en-US" altLang="zh-CN" sz="2000">
                <a:solidFill>
                  <a:schemeClr val="hlink"/>
                </a:solidFill>
                <a:latin typeface="Times New Roman" panose="02020603050405020304" pitchFamily="18" charset="0"/>
              </a:rPr>
              <a:t>E</a:t>
            </a:r>
            <a:r>
              <a:rPr lang="zh-CN" altLang="en-US" sz="2000">
                <a:solidFill>
                  <a:schemeClr val="tx2"/>
                </a:solidFill>
                <a:latin typeface="Times New Roman" panose="02020603050405020304" pitchFamily="18" charset="0"/>
              </a:rPr>
              <a:t>：</a:t>
            </a:r>
            <a:r>
              <a:rPr lang="en-US" altLang="zh-CN" sz="2000">
                <a:solidFill>
                  <a:schemeClr val="tx2"/>
                </a:solidFill>
                <a:latin typeface="Times New Roman" panose="02020603050405020304" pitchFamily="18" charset="0"/>
              </a:rPr>
              <a:t>EQUAL  </a:t>
            </a:r>
            <a:r>
              <a:rPr lang="en-US" altLang="zh-CN" sz="2000">
                <a:solidFill>
                  <a:schemeClr val="hlink"/>
                </a:solidFill>
                <a:latin typeface="Times New Roman" panose="02020603050405020304" pitchFamily="18" charset="0"/>
              </a:rPr>
              <a:t>NE</a:t>
            </a:r>
            <a:r>
              <a:rPr lang="zh-CN" altLang="en-US" sz="2000">
                <a:solidFill>
                  <a:schemeClr val="tx2"/>
                </a:solidFill>
                <a:latin typeface="Times New Roman" panose="02020603050405020304" pitchFamily="18" charset="0"/>
              </a:rPr>
              <a:t>：</a:t>
            </a:r>
            <a:r>
              <a:rPr lang="en-US" altLang="zh-CN" sz="2000">
                <a:solidFill>
                  <a:schemeClr val="tx2"/>
                </a:solidFill>
                <a:latin typeface="Times New Roman" panose="02020603050405020304" pitchFamily="18" charset="0"/>
              </a:rPr>
              <a:t>NOT EQUAL</a:t>
            </a:r>
            <a:r>
              <a:rPr lang="en-US" altLang="zh-CN" sz="2000">
                <a:latin typeface="Times New Roman" panose="02020603050405020304" pitchFamily="18" charset="0"/>
              </a:rPr>
              <a:t>	</a:t>
            </a:r>
          </a:p>
        </p:txBody>
      </p:sp>
      <p:sp>
        <p:nvSpPr>
          <p:cNvPr id="304135" name="Text Box 6">
            <a:extLst>
              <a:ext uri="{FF2B5EF4-FFF2-40B4-BE49-F238E27FC236}">
                <a16:creationId xmlns:a16="http://schemas.microsoft.com/office/drawing/2014/main" id="{98E70F65-7837-524C-99CB-F339333CFCF9}"/>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304136" name="幻灯片编号占位符 2">
            <a:extLst>
              <a:ext uri="{FF2B5EF4-FFF2-40B4-BE49-F238E27FC236}">
                <a16:creationId xmlns:a16="http://schemas.microsoft.com/office/drawing/2014/main" id="{73210EAD-3CD0-B448-A6F0-AE133768287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5B42D95-BE58-604C-8F62-252D977D95E0}" type="slidenum">
              <a:rPr kumimoji="0" lang="en-US" altLang="zh-CN" sz="1400" smtClean="0"/>
              <a:pPr>
                <a:spcBef>
                  <a:spcPct val="0"/>
                </a:spcBef>
                <a:buClrTx/>
                <a:buSzTx/>
                <a:buFontTx/>
                <a:buNone/>
              </a:pPr>
              <a:t>144</a:t>
            </a:fld>
            <a:r>
              <a:rPr kumimoji="0" lang="en-US" altLang="zh-CN" sz="1400"/>
              <a:t>/201</a:t>
            </a: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7" name="日期占位符 1">
            <a:extLst>
              <a:ext uri="{FF2B5EF4-FFF2-40B4-BE49-F238E27FC236}">
                <a16:creationId xmlns:a16="http://schemas.microsoft.com/office/drawing/2014/main" id="{5AB232B8-36A4-AF45-AFA8-DCD2505A3F3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64843F8-8769-8D40-9FD1-498B80FFEAB4}" type="datetime12">
              <a:rPr kumimoji="0" lang="zh-CN" altLang="en-US" sz="1400" smtClean="0"/>
              <a:pPr>
                <a:spcBef>
                  <a:spcPct val="0"/>
                </a:spcBef>
                <a:buClrTx/>
                <a:buSzTx/>
                <a:buFontTx/>
                <a:buNone/>
              </a:pPr>
              <a:t>下午8时26分</a:t>
            </a:fld>
            <a:endParaRPr kumimoji="0" lang="en-US" altLang="zh-CN" sz="1400"/>
          </a:p>
        </p:txBody>
      </p:sp>
      <p:graphicFrame>
        <p:nvGraphicFramePr>
          <p:cNvPr id="794626" name="Group 2">
            <a:extLst>
              <a:ext uri="{FF2B5EF4-FFF2-40B4-BE49-F238E27FC236}">
                <a16:creationId xmlns:a16="http://schemas.microsoft.com/office/drawing/2014/main" id="{B3ADBFEC-A69F-B94C-A8C4-C1E8E8669A8E}"/>
              </a:ext>
            </a:extLst>
          </p:cNvPr>
          <p:cNvGraphicFramePr>
            <a:graphicFrameLocks noGrp="1"/>
          </p:cNvGraphicFramePr>
          <p:nvPr/>
        </p:nvGraphicFramePr>
        <p:xfrm>
          <a:off x="2700338" y="1484313"/>
          <a:ext cx="3395662" cy="1951038"/>
        </p:xfrm>
        <a:graphic>
          <a:graphicData uri="http://schemas.openxmlformats.org/drawingml/2006/table">
            <a:tbl>
              <a:tblPr/>
              <a:tblGrid>
                <a:gridCol w="1143000">
                  <a:extLst>
                    <a:ext uri="{9D8B030D-6E8A-4147-A177-3AD203B41FA5}">
                      <a16:colId xmlns:a16="http://schemas.microsoft.com/office/drawing/2014/main" val="20000"/>
                    </a:ext>
                  </a:extLst>
                </a:gridCol>
                <a:gridCol w="1039812">
                  <a:extLst>
                    <a:ext uri="{9D8B030D-6E8A-4147-A177-3AD203B41FA5}">
                      <a16:colId xmlns:a16="http://schemas.microsoft.com/office/drawing/2014/main" val="20001"/>
                    </a:ext>
                  </a:extLst>
                </a:gridCol>
                <a:gridCol w="1212850">
                  <a:extLst>
                    <a:ext uri="{9D8B030D-6E8A-4147-A177-3AD203B41FA5}">
                      <a16:colId xmlns:a16="http://schemas.microsoft.com/office/drawing/2014/main" val="20002"/>
                    </a:ext>
                  </a:extLst>
                </a:gridCol>
              </a:tblGrid>
              <a:tr h="511175">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charset="0"/>
                        <a:buNone/>
                        <a:tabLst/>
                      </a:pPr>
                      <a:endParaRPr kumimoji="0" lang="zh-CN" sz="2000" b="1" i="0" u="none" strike="noStrike" cap="none" normalizeH="0" baseline="0">
                        <a:ln>
                          <a:noFill/>
                        </a:ln>
                        <a:solidFill>
                          <a:schemeClr val="folHlink"/>
                        </a:solidFill>
                        <a:effectLst/>
                        <a:latin typeface="Tahoma" charset="0"/>
                        <a:ea typeface="宋体" charset="0"/>
                        <a:cs typeface="宋体" charset="0"/>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ZF</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CF</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7942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A&gt;B</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0</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0</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8101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A=B</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1</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0</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7942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A&lt;B</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0</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charset="0"/>
                          <a:ea typeface="宋体" charset="0"/>
                          <a:cs typeface="Times New Roman" charset="0"/>
                        </a:rPr>
                        <a:t>1</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graphicFrame>
        <p:nvGraphicFramePr>
          <p:cNvPr id="794648" name="Group 24">
            <a:extLst>
              <a:ext uri="{FF2B5EF4-FFF2-40B4-BE49-F238E27FC236}">
                <a16:creationId xmlns:a16="http://schemas.microsoft.com/office/drawing/2014/main" id="{E524F843-23B5-344C-8DCB-D7C2C2FF3132}"/>
              </a:ext>
            </a:extLst>
          </p:cNvPr>
          <p:cNvGraphicFramePr>
            <a:graphicFrameLocks noGrp="1"/>
          </p:cNvGraphicFramePr>
          <p:nvPr/>
        </p:nvGraphicFramePr>
        <p:xfrm>
          <a:off x="1547813" y="3644900"/>
          <a:ext cx="6265862" cy="2879726"/>
        </p:xfrm>
        <a:graphic>
          <a:graphicData uri="http://schemas.openxmlformats.org/drawingml/2006/table">
            <a:tbl>
              <a:tblPr/>
              <a:tblGrid>
                <a:gridCol w="2009775">
                  <a:extLst>
                    <a:ext uri="{9D8B030D-6E8A-4147-A177-3AD203B41FA5}">
                      <a16:colId xmlns:a16="http://schemas.microsoft.com/office/drawing/2014/main" val="3311659766"/>
                    </a:ext>
                  </a:extLst>
                </a:gridCol>
                <a:gridCol w="4256087">
                  <a:extLst>
                    <a:ext uri="{9D8B030D-6E8A-4147-A177-3AD203B41FA5}">
                      <a16:colId xmlns:a16="http://schemas.microsoft.com/office/drawing/2014/main" val="2292589254"/>
                    </a:ext>
                  </a:extLst>
                </a:gridCol>
              </a:tblGrid>
              <a:tr h="479425">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rPr>
                        <a:t>大小关系</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rPr>
                        <a:t>判断条件</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71644575"/>
                  </a:ext>
                </a:extLst>
              </a:tr>
              <a:tr h="481013">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A=B</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ZF=1</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20138218"/>
                  </a:ext>
                </a:extLst>
              </a:tr>
              <a:tr h="479425">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A&lt;B</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CF=1</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50061036"/>
                  </a:ext>
                </a:extLst>
              </a:tr>
              <a:tr h="479425">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A&gt;B</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ZF|CF=0</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33438191"/>
                  </a:ext>
                </a:extLst>
              </a:tr>
              <a:tr h="481013">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A≤B</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ZF|CF=1</a:t>
                      </a:r>
                      <a:r>
                        <a:rPr kumimoji="1" lang="zh-CN" altLang="en-US"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rPr>
                        <a:t>（</a:t>
                      </a: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ZF⊕CF=1</a:t>
                      </a:r>
                      <a:r>
                        <a:rPr kumimoji="1" lang="zh-CN" altLang="en-US"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rPr>
                        <a:t>）</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59672277"/>
                  </a:ext>
                </a:extLst>
              </a:tr>
              <a:tr h="479425">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a:t>
                      </a:r>
                      <a:r>
                        <a:rPr kumimoji="1" lang="en-US" altLang="zh-CN" sz="2000" b="1" i="0" u="none" strike="noStrike" cap="none" normalizeH="0" baseline="0">
                          <a:ln>
                            <a:noFill/>
                          </a:ln>
                          <a:solidFill>
                            <a:schemeClr val="folHlink"/>
                          </a:solidFill>
                          <a:effectLst/>
                          <a:latin typeface="宋体" panose="02010600030101010101" pitchFamily="2" charset="-122"/>
                          <a:ea typeface="华文中宋" panose="02010600040101010101" pitchFamily="2" charset="-122"/>
                          <a:cs typeface="Times New Roman" panose="02020603050405020304" pitchFamily="18" charset="0"/>
                        </a:rPr>
                        <a:t>B</a:t>
                      </a:r>
                      <a:endPar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CF=0</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0656024"/>
                  </a:ext>
                </a:extLst>
              </a:tr>
            </a:tbl>
          </a:graphicData>
        </a:graphic>
      </p:graphicFrame>
      <p:sp>
        <p:nvSpPr>
          <p:cNvPr id="306223" name="Text Box 47">
            <a:extLst>
              <a:ext uri="{FF2B5EF4-FFF2-40B4-BE49-F238E27FC236}">
                <a16:creationId xmlns:a16="http://schemas.microsoft.com/office/drawing/2014/main" id="{4DEEC951-4B5A-F444-94D8-20B7036FEC22}"/>
              </a:ext>
            </a:extLst>
          </p:cNvPr>
          <p:cNvSpPr txBox="1">
            <a:spLocks noChangeArrowheads="1"/>
          </p:cNvSpPr>
          <p:nvPr/>
        </p:nvSpPr>
        <p:spPr bwMode="auto">
          <a:xfrm>
            <a:off x="2843213" y="884238"/>
            <a:ext cx="30972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a:solidFill>
                  <a:schemeClr val="folHlink"/>
                </a:solidFill>
                <a:latin typeface="Times New Roman" panose="02020603050405020304" pitchFamily="18" charset="0"/>
              </a:rPr>
              <a:t>无符号数相减的判断 </a:t>
            </a:r>
          </a:p>
        </p:txBody>
      </p:sp>
      <p:sp>
        <p:nvSpPr>
          <p:cNvPr id="306225" name="幻灯片编号占位符 2">
            <a:extLst>
              <a:ext uri="{FF2B5EF4-FFF2-40B4-BE49-F238E27FC236}">
                <a16:creationId xmlns:a16="http://schemas.microsoft.com/office/drawing/2014/main" id="{3B353471-C796-0048-8B8B-0C2D0E9F108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8037C07-6263-D246-ABFC-E3E7BA5B5B2D}" type="slidenum">
              <a:rPr kumimoji="0" lang="en-US" altLang="zh-CN" sz="1400" smtClean="0"/>
              <a:pPr>
                <a:spcBef>
                  <a:spcPct val="0"/>
                </a:spcBef>
                <a:buClrTx/>
                <a:buSzTx/>
                <a:buFontTx/>
                <a:buNone/>
              </a:pPr>
              <a:t>145</a:t>
            </a:fld>
            <a:r>
              <a:rPr kumimoji="0" lang="en-US" altLang="zh-CN" sz="1400"/>
              <a:t>/201</a:t>
            </a:r>
          </a:p>
        </p:txBody>
      </p:sp>
      <p:sp>
        <p:nvSpPr>
          <p:cNvPr id="8" name="Text Box 4">
            <a:extLst>
              <a:ext uri="{FF2B5EF4-FFF2-40B4-BE49-F238E27FC236}">
                <a16:creationId xmlns:a16="http://schemas.microsoft.com/office/drawing/2014/main" id="{84EB2203-14ED-0446-B8BF-27BD81506BE0}"/>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5" name="日期占位符 1">
            <a:extLst>
              <a:ext uri="{FF2B5EF4-FFF2-40B4-BE49-F238E27FC236}">
                <a16:creationId xmlns:a16="http://schemas.microsoft.com/office/drawing/2014/main" id="{D860EE23-3B0F-BA4C-918C-5E1E06DE43D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6FBF1C3-4BF7-1340-B947-28AFC3FE57D6}" type="datetime12">
              <a:rPr kumimoji="0" lang="zh-CN" altLang="en-US" sz="1400" smtClean="0"/>
              <a:pPr>
                <a:spcBef>
                  <a:spcPct val="0"/>
                </a:spcBef>
                <a:buClrTx/>
                <a:buSzTx/>
                <a:buFontTx/>
                <a:buNone/>
              </a:pPr>
              <a:t>下午8时26分</a:t>
            </a:fld>
            <a:endParaRPr kumimoji="0" lang="en-US" altLang="zh-CN" sz="1400"/>
          </a:p>
        </p:txBody>
      </p:sp>
      <p:sp>
        <p:nvSpPr>
          <p:cNvPr id="308226" name="Text Box 2">
            <a:extLst>
              <a:ext uri="{FF2B5EF4-FFF2-40B4-BE49-F238E27FC236}">
                <a16:creationId xmlns:a16="http://schemas.microsoft.com/office/drawing/2014/main" id="{E564FFCE-8D40-1140-AC8F-01E960A8B7F0}"/>
              </a:ext>
            </a:extLst>
          </p:cNvPr>
          <p:cNvSpPr txBox="1">
            <a:spLocks noChangeArrowheads="1"/>
          </p:cNvSpPr>
          <p:nvPr/>
        </p:nvSpPr>
        <p:spPr bwMode="auto">
          <a:xfrm>
            <a:off x="2843213" y="884238"/>
            <a:ext cx="31686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Tx/>
              <a:buNone/>
            </a:pPr>
            <a:r>
              <a:rPr lang="zh-CN" altLang="en-US" sz="2400">
                <a:solidFill>
                  <a:schemeClr val="folHlink"/>
                </a:solidFill>
                <a:latin typeface="华文中宋" panose="02010600040101010101" pitchFamily="2" charset="-122"/>
                <a:ea typeface="华文中宋" panose="02010600040101010101" pitchFamily="2" charset="-122"/>
              </a:rPr>
              <a:t>有符号数相减的判断 </a:t>
            </a:r>
          </a:p>
        </p:txBody>
      </p:sp>
      <p:graphicFrame>
        <p:nvGraphicFramePr>
          <p:cNvPr id="796675" name="Group 3">
            <a:extLst>
              <a:ext uri="{FF2B5EF4-FFF2-40B4-BE49-F238E27FC236}">
                <a16:creationId xmlns:a16="http://schemas.microsoft.com/office/drawing/2014/main" id="{141E7E74-51E6-4D46-8533-F8C8B347CDC1}"/>
              </a:ext>
            </a:extLst>
          </p:cNvPr>
          <p:cNvGraphicFramePr>
            <a:graphicFrameLocks noGrp="1"/>
          </p:cNvGraphicFramePr>
          <p:nvPr/>
        </p:nvGraphicFramePr>
        <p:xfrm>
          <a:off x="900113" y="1484313"/>
          <a:ext cx="7127875" cy="3048000"/>
        </p:xfrm>
        <a:graphic>
          <a:graphicData uri="http://schemas.openxmlformats.org/drawingml/2006/table">
            <a:tbl>
              <a:tblPr/>
              <a:tblGrid>
                <a:gridCol w="1366837">
                  <a:extLst>
                    <a:ext uri="{9D8B030D-6E8A-4147-A177-3AD203B41FA5}">
                      <a16:colId xmlns:a16="http://schemas.microsoft.com/office/drawing/2014/main" val="4085243454"/>
                    </a:ext>
                  </a:extLst>
                </a:gridCol>
                <a:gridCol w="936625">
                  <a:extLst>
                    <a:ext uri="{9D8B030D-6E8A-4147-A177-3AD203B41FA5}">
                      <a16:colId xmlns:a16="http://schemas.microsoft.com/office/drawing/2014/main" val="1203885927"/>
                    </a:ext>
                  </a:extLst>
                </a:gridCol>
                <a:gridCol w="1279525">
                  <a:extLst>
                    <a:ext uri="{9D8B030D-6E8A-4147-A177-3AD203B41FA5}">
                      <a16:colId xmlns:a16="http://schemas.microsoft.com/office/drawing/2014/main" val="529312485"/>
                    </a:ext>
                  </a:extLst>
                </a:gridCol>
                <a:gridCol w="736600">
                  <a:extLst>
                    <a:ext uri="{9D8B030D-6E8A-4147-A177-3AD203B41FA5}">
                      <a16:colId xmlns:a16="http://schemas.microsoft.com/office/drawing/2014/main" val="1360801987"/>
                    </a:ext>
                  </a:extLst>
                </a:gridCol>
                <a:gridCol w="863600">
                  <a:extLst>
                    <a:ext uri="{9D8B030D-6E8A-4147-A177-3AD203B41FA5}">
                      <a16:colId xmlns:a16="http://schemas.microsoft.com/office/drawing/2014/main" val="4275657189"/>
                    </a:ext>
                  </a:extLst>
                </a:gridCol>
                <a:gridCol w="1944688">
                  <a:extLst>
                    <a:ext uri="{9D8B030D-6E8A-4147-A177-3AD203B41FA5}">
                      <a16:colId xmlns:a16="http://schemas.microsoft.com/office/drawing/2014/main" val="2199604348"/>
                    </a:ext>
                  </a:extLst>
                </a:gridCol>
              </a:tblGrid>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B</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rPr>
                        <a:t>大小关系</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SF</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ZF</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OF</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60040417"/>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A&gt;0</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B≥0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A&gt;B</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31350614"/>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A≥0</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B&gt;0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A&lt;B</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1</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75722983"/>
                  </a:ext>
                </a:extLst>
              </a:tr>
              <a:tr h="203200">
                <a:tc rowSpan="2">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A≥0</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rowSpan="2">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B&lt;0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rowSpan="2">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A&gt;B</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r>
                        <a:rPr kumimoji="1" lang="zh-CN" altLang="en-US"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rPr>
                        <a:t>（无溢出）</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66170176"/>
                  </a:ext>
                </a:extLst>
              </a:tr>
              <a:tr h="187325">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rgbClr val="FF33CC"/>
                          </a:solidFill>
                          <a:effectLst/>
                          <a:latin typeface="Times New Roman" panose="02020603050405020304" pitchFamily="18" charset="0"/>
                          <a:ea typeface="宋体" panose="02010600030101010101" pitchFamily="2" charset="-122"/>
                          <a:cs typeface="Times New Roman" panose="02020603050405020304" pitchFamily="18" charset="0"/>
                        </a:rPr>
                        <a:t>1</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rgbClr val="FF33CC"/>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rgbClr val="FF33CC"/>
                          </a:solidFill>
                          <a:effectLst/>
                          <a:latin typeface="Times New Roman" panose="02020603050405020304" pitchFamily="18" charset="0"/>
                          <a:ea typeface="宋体" panose="02010600030101010101" pitchFamily="2" charset="-122"/>
                          <a:cs typeface="Times New Roman" panose="02020603050405020304" pitchFamily="18" charset="0"/>
                        </a:rPr>
                        <a:t>1</a:t>
                      </a:r>
                      <a:r>
                        <a:rPr kumimoji="1" lang="zh-CN" altLang="en-US" sz="2000" b="1" i="0" u="none" strike="noStrike" cap="none" normalizeH="0" baseline="0">
                          <a:ln>
                            <a:noFill/>
                          </a:ln>
                          <a:solidFill>
                            <a:srgbClr val="FF33CC"/>
                          </a:solidFill>
                          <a:effectLst/>
                          <a:latin typeface="Times New Roman" panose="02020603050405020304" pitchFamily="18" charset="0"/>
                          <a:ea typeface="宋体" panose="02010600030101010101" pitchFamily="2" charset="-122"/>
                        </a:rPr>
                        <a:t>（溢出）</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21186292"/>
                  </a:ext>
                </a:extLst>
              </a:tr>
              <a:tr h="179388">
                <a:tc rowSpan="2">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A&lt;0</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rowSpan="2">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B≥0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rowSpan="2">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A&lt;B</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1</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r>
                        <a:rPr kumimoji="1" lang="zh-CN" altLang="en-US"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rPr>
                        <a:t>（无溢出）</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04137699"/>
                  </a:ext>
                </a:extLst>
              </a:tr>
              <a:tr h="212725">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rgbClr val="FF33CC"/>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rgbClr val="FF33CC"/>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rgbClr val="FF33CC"/>
                          </a:solidFill>
                          <a:effectLst/>
                          <a:latin typeface="Times New Roman" panose="02020603050405020304" pitchFamily="18" charset="0"/>
                          <a:ea typeface="宋体" panose="02010600030101010101" pitchFamily="2" charset="-122"/>
                          <a:cs typeface="Times New Roman" panose="02020603050405020304" pitchFamily="18" charset="0"/>
                        </a:rPr>
                        <a:t>1</a:t>
                      </a:r>
                      <a:r>
                        <a:rPr kumimoji="1" lang="zh-CN" altLang="en-US" sz="2000" b="1" i="0" u="none" strike="noStrike" cap="none" normalizeH="0" baseline="0">
                          <a:ln>
                            <a:noFill/>
                          </a:ln>
                          <a:solidFill>
                            <a:srgbClr val="FF33CC"/>
                          </a:solidFill>
                          <a:effectLst/>
                          <a:latin typeface="Times New Roman" panose="02020603050405020304" pitchFamily="18" charset="0"/>
                          <a:ea typeface="宋体" panose="02010600030101010101" pitchFamily="2" charset="-122"/>
                        </a:rPr>
                        <a:t>（溢出）</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97114121"/>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A&lt;0</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B≤0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A&lt;B</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1</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36449393"/>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A≤0</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B&lt;0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A&gt;B</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46427729"/>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endParaRPr kumimoji="0" lang="zh-CN" altLang="en-US" sz="2000" b="1" i="0" u="none" strike="noStrike" cap="none" normalizeH="0" baseline="0">
                        <a:ln>
                          <a:noFill/>
                        </a:ln>
                        <a:solidFill>
                          <a:schemeClr val="folHlink"/>
                        </a:solidFill>
                        <a:effectLst/>
                        <a:latin typeface="Tahoma" panose="020B0604030504040204" pitchFamily="34" charset="0"/>
                        <a:ea typeface="宋体" panose="02010600030101010101" pitchFamily="2" charset="-122"/>
                      </a:endParaRP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endParaRPr kumimoji="0" lang="zh-CN" altLang="en-US" sz="2000" b="1" i="0" u="none" strike="noStrike" cap="none" normalizeH="0" baseline="0">
                        <a:ln>
                          <a:noFill/>
                        </a:ln>
                        <a:solidFill>
                          <a:schemeClr val="folHlink"/>
                        </a:solidFill>
                        <a:effectLst/>
                        <a:latin typeface="Tahoma" panose="020B0604030504040204" pitchFamily="34" charset="0"/>
                        <a:ea typeface="宋体" panose="02010600030101010101" pitchFamily="2" charset="-122"/>
                      </a:endParaRP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A=B</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1</a:t>
                      </a:r>
                    </a:p>
                  </a:txBody>
                  <a:tcPr marL="90000" marR="9000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80132758"/>
                  </a:ext>
                </a:extLst>
              </a:tr>
            </a:tbl>
          </a:graphicData>
        </a:graphic>
      </p:graphicFrame>
      <p:graphicFrame>
        <p:nvGraphicFramePr>
          <p:cNvPr id="796748" name="Group 76">
            <a:extLst>
              <a:ext uri="{FF2B5EF4-FFF2-40B4-BE49-F238E27FC236}">
                <a16:creationId xmlns:a16="http://schemas.microsoft.com/office/drawing/2014/main" id="{AF7494FF-8680-B342-9453-DA461E95AFB6}"/>
              </a:ext>
            </a:extLst>
          </p:cNvPr>
          <p:cNvGraphicFramePr>
            <a:graphicFrameLocks noGrp="1"/>
          </p:cNvGraphicFramePr>
          <p:nvPr/>
        </p:nvGraphicFramePr>
        <p:xfrm>
          <a:off x="1835150" y="4724400"/>
          <a:ext cx="5113338" cy="1828800"/>
        </p:xfrm>
        <a:graphic>
          <a:graphicData uri="http://schemas.openxmlformats.org/drawingml/2006/table">
            <a:tbl>
              <a:tblPr/>
              <a:tblGrid>
                <a:gridCol w="2122488">
                  <a:extLst>
                    <a:ext uri="{9D8B030D-6E8A-4147-A177-3AD203B41FA5}">
                      <a16:colId xmlns:a16="http://schemas.microsoft.com/office/drawing/2014/main" val="2613978506"/>
                    </a:ext>
                  </a:extLst>
                </a:gridCol>
                <a:gridCol w="2990850">
                  <a:extLst>
                    <a:ext uri="{9D8B030D-6E8A-4147-A177-3AD203B41FA5}">
                      <a16:colId xmlns:a16="http://schemas.microsoft.com/office/drawing/2014/main" val="1034057881"/>
                    </a:ext>
                  </a:extLst>
                </a:gridCol>
              </a:tblGrid>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rPr>
                        <a:t>大小关系</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000" b="1" i="0" u="none" strike="noStrike" cap="none" normalizeH="0" baseline="0">
                          <a:ln>
                            <a:noFill/>
                          </a:ln>
                          <a:solidFill>
                            <a:schemeClr val="folHlink"/>
                          </a:solidFill>
                          <a:effectLst/>
                          <a:latin typeface="Times New Roman" panose="02020603050405020304" pitchFamily="18" charset="0"/>
                          <a:ea typeface="宋体" panose="02010600030101010101" pitchFamily="2" charset="-122"/>
                        </a:rPr>
                        <a:t>判断条件</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99469391"/>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A=B</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ZF=1</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55411272"/>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A&lt;B</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SF⊕OF=1</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24228278"/>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A&gt;B</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(SF⊕OF)|ZF=0</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73420598"/>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A≤B</a:t>
                      </a: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(SF⊕OF)|ZF=1</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43673869"/>
                  </a:ext>
                </a:extLst>
              </a:tr>
              <a:tr h="228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A≥</a:t>
                      </a:r>
                      <a:r>
                        <a:rPr kumimoji="1" lang="en-US" altLang="zh-CN" sz="2000" b="1" i="0" u="none" strike="noStrike" cap="none" normalizeH="0" baseline="0">
                          <a:ln>
                            <a:noFill/>
                          </a:ln>
                          <a:solidFill>
                            <a:schemeClr val="folHlink"/>
                          </a:solidFill>
                          <a:effectLst/>
                          <a:latin typeface="宋体" panose="02010600030101010101" pitchFamily="2" charset="-122"/>
                          <a:ea typeface="华文中宋" panose="02010600040101010101" pitchFamily="2" charset="-122"/>
                          <a:cs typeface="Times New Roman" panose="02020603050405020304" pitchFamily="18" charset="0"/>
                        </a:rPr>
                        <a:t>B</a:t>
                      </a:r>
                      <a:endPar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endParaRPr>
                    </a:p>
                  </a:txBody>
                  <a:tcPr marL="90000" marR="90000" marT="0" marB="0"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folHlink"/>
                          </a:solidFill>
                          <a:effectLst/>
                          <a:latin typeface="Times New Roman" panose="02020603050405020304" pitchFamily="18" charset="0"/>
                          <a:ea typeface="华文中宋" panose="02010600040101010101" pitchFamily="2" charset="-122"/>
                          <a:cs typeface="Times New Roman" panose="02020603050405020304" pitchFamily="18" charset="0"/>
                        </a:rPr>
                        <a:t>SF⊕OF=0</a:t>
                      </a:r>
                    </a:p>
                  </a:txBody>
                  <a:tcPr marL="90000" marR="90000" marT="0" marB="0"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74237551"/>
                  </a:ext>
                </a:extLst>
              </a:tr>
            </a:tbl>
          </a:graphicData>
        </a:graphic>
      </p:graphicFrame>
      <p:sp>
        <p:nvSpPr>
          <p:cNvPr id="308324" name="幻灯片编号占位符 2">
            <a:extLst>
              <a:ext uri="{FF2B5EF4-FFF2-40B4-BE49-F238E27FC236}">
                <a16:creationId xmlns:a16="http://schemas.microsoft.com/office/drawing/2014/main" id="{5B61D4A7-436D-5B44-97CA-11B0731D11F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A43669D-A135-C34F-9338-3FAD226AFD8F}" type="slidenum">
              <a:rPr kumimoji="0" lang="en-US" altLang="zh-CN" sz="1400" smtClean="0"/>
              <a:pPr>
                <a:spcBef>
                  <a:spcPct val="0"/>
                </a:spcBef>
                <a:buClrTx/>
                <a:buSzTx/>
                <a:buFontTx/>
                <a:buNone/>
              </a:pPr>
              <a:t>146</a:t>
            </a:fld>
            <a:r>
              <a:rPr kumimoji="0" lang="en-US" altLang="zh-CN" sz="1400"/>
              <a:t>/201</a:t>
            </a:r>
          </a:p>
        </p:txBody>
      </p:sp>
      <p:sp>
        <p:nvSpPr>
          <p:cNvPr id="8" name="Text Box 4">
            <a:extLst>
              <a:ext uri="{FF2B5EF4-FFF2-40B4-BE49-F238E27FC236}">
                <a16:creationId xmlns:a16="http://schemas.microsoft.com/office/drawing/2014/main" id="{C70FDC58-B0EB-6547-9D9F-F8919270BDBF}"/>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3" name="日期占位符 1">
            <a:extLst>
              <a:ext uri="{FF2B5EF4-FFF2-40B4-BE49-F238E27FC236}">
                <a16:creationId xmlns:a16="http://schemas.microsoft.com/office/drawing/2014/main" id="{F52E8C80-6F0F-E64A-B41E-71833043A60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ED705E2-9C0A-C040-B369-B865D6B5EFC0}" type="datetime12">
              <a:rPr kumimoji="0" lang="zh-CN" altLang="en-US" sz="1400" smtClean="0"/>
              <a:pPr>
                <a:spcBef>
                  <a:spcPct val="0"/>
                </a:spcBef>
                <a:buClrTx/>
                <a:buSzTx/>
                <a:buFontTx/>
                <a:buNone/>
              </a:pPr>
              <a:t>下午8时26分</a:t>
            </a:fld>
            <a:endParaRPr kumimoji="0" lang="en-US" altLang="zh-CN" sz="1400"/>
          </a:p>
        </p:txBody>
      </p:sp>
      <p:sp>
        <p:nvSpPr>
          <p:cNvPr id="310274" name="Text Box 2">
            <a:extLst>
              <a:ext uri="{FF2B5EF4-FFF2-40B4-BE49-F238E27FC236}">
                <a16:creationId xmlns:a16="http://schemas.microsoft.com/office/drawing/2014/main" id="{0F34E74A-912F-4841-AD48-A6FA62555F39}"/>
              </a:ext>
            </a:extLst>
          </p:cNvPr>
          <p:cNvSpPr txBox="1">
            <a:spLocks noChangeArrowheads="1"/>
          </p:cNvSpPr>
          <p:nvPr/>
        </p:nvSpPr>
        <p:spPr bwMode="auto">
          <a:xfrm>
            <a:off x="323850" y="877888"/>
            <a:ext cx="8351838"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例：比较</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个双字有符号数</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CX)</a:t>
            </a:r>
            <a:r>
              <a:rPr lang="zh-CN" altLang="en-US" sz="2400">
                <a:latin typeface="华文中宋" panose="02010600040101010101" pitchFamily="2" charset="-122"/>
                <a:ea typeface="华文中宋" panose="02010600040101010101" pitchFamily="2" charset="-122"/>
              </a:rPr>
              <a:t>大小，</a:t>
            </a:r>
            <a:r>
              <a:rPr lang="zh-CN" altLang="en-US" sz="2400">
                <a:solidFill>
                  <a:srgbClr val="FF33CC"/>
                </a:solidFill>
                <a:latin typeface="华文中宋" panose="02010600040101010101" pitchFamily="2" charset="-122"/>
                <a:ea typeface="华文中宋" panose="02010600040101010101" pitchFamily="2" charset="-122"/>
              </a:rPr>
              <a:t>大于</a:t>
            </a:r>
            <a:r>
              <a:rPr lang="zh-CN" altLang="en-US" sz="2400">
                <a:latin typeface="华文中宋" panose="02010600040101010101" pitchFamily="2" charset="-122"/>
                <a:ea typeface="华文中宋" panose="02010600040101010101" pitchFamily="2" charset="-122"/>
              </a:rPr>
              <a:t>跳到标号</a:t>
            </a:r>
            <a:r>
              <a:rPr lang="en-US" altLang="zh-CN" sz="2400">
                <a:latin typeface="华文中宋" panose="02010600040101010101" pitchFamily="2" charset="-122"/>
                <a:ea typeface="华文中宋" panose="02010600040101010101" pitchFamily="2" charset="-122"/>
              </a:rPr>
              <a:t>X</a:t>
            </a:r>
            <a:r>
              <a:rPr lang="zh-CN" altLang="en-US" sz="2400">
                <a:latin typeface="华文中宋" panose="02010600040101010101" pitchFamily="2" charset="-122"/>
                <a:ea typeface="华文中宋" panose="02010600040101010101" pitchFamily="2" charset="-122"/>
              </a:rPr>
              <a:t>，</a:t>
            </a:r>
            <a:r>
              <a:rPr lang="zh-CN" altLang="en-US" sz="2400">
                <a:solidFill>
                  <a:srgbClr val="FF33CC"/>
                </a:solidFill>
                <a:latin typeface="华文中宋" panose="02010600040101010101" pitchFamily="2" charset="-122"/>
                <a:ea typeface="华文中宋" panose="02010600040101010101" pitchFamily="2" charset="-122"/>
              </a:rPr>
              <a:t>小于等于</a:t>
            </a:r>
            <a:r>
              <a:rPr lang="zh-CN" altLang="en-US" sz="2400">
                <a:latin typeface="华文中宋" panose="02010600040101010101" pitchFamily="2" charset="-122"/>
                <a:ea typeface="华文中宋" panose="02010600040101010101" pitchFamily="2" charset="-122"/>
              </a:rPr>
              <a:t>跳到标号</a:t>
            </a:r>
            <a:r>
              <a:rPr lang="en-US" altLang="zh-CN" sz="2400">
                <a:latin typeface="华文中宋" panose="02010600040101010101" pitchFamily="2" charset="-122"/>
                <a:ea typeface="华文中宋" panose="02010600040101010101" pitchFamily="2" charset="-122"/>
              </a:rPr>
              <a:t>Y</a:t>
            </a:r>
            <a:r>
              <a:rPr lang="zh-CN" altLang="en-US" sz="2400">
                <a:latin typeface="华文中宋" panose="02010600040101010101" pitchFamily="2" charset="-122"/>
                <a:ea typeface="华文中宋" panose="02010600040101010101" pitchFamily="2" charset="-122"/>
              </a:rPr>
              <a:t>。</a:t>
            </a:r>
          </a:p>
        </p:txBody>
      </p:sp>
      <p:sp>
        <p:nvSpPr>
          <p:cNvPr id="798723" name="Rectangle 3">
            <a:extLst>
              <a:ext uri="{FF2B5EF4-FFF2-40B4-BE49-F238E27FC236}">
                <a16:creationId xmlns:a16="http://schemas.microsoft.com/office/drawing/2014/main" id="{36BBBF69-7D20-E646-A83F-F9A0AABEB7E3}"/>
              </a:ext>
            </a:extLst>
          </p:cNvPr>
          <p:cNvSpPr>
            <a:spLocks noChangeArrowheads="1"/>
          </p:cNvSpPr>
          <p:nvPr/>
        </p:nvSpPr>
        <p:spPr bwMode="auto">
          <a:xfrm>
            <a:off x="900113" y="1844675"/>
            <a:ext cx="7850187" cy="418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80000"/>
              </a:lnSpc>
              <a:spcBef>
                <a:spcPct val="50000"/>
              </a:spcBef>
              <a:buClrTx/>
              <a:buSzTx/>
              <a:buFontTx/>
              <a:buNone/>
            </a:pPr>
            <a:r>
              <a:rPr lang="en-US" altLang="zh-CN" sz="2000" b="0">
                <a:latin typeface="Times New Roman" panose="02020603050405020304" pitchFamily="18" charset="0"/>
              </a:rPr>
              <a:t>	</a:t>
            </a:r>
            <a:r>
              <a:rPr lang="en-US" altLang="zh-CN" sz="2400">
                <a:latin typeface="Times New Roman" panose="02020603050405020304" pitchFamily="18" charset="0"/>
              </a:rPr>
              <a:t>	CMP	DX</a:t>
            </a:r>
            <a:r>
              <a:rPr lang="zh-CN" altLang="en-US" sz="2400">
                <a:latin typeface="Times New Roman" panose="02020603050405020304" pitchFamily="18" charset="0"/>
              </a:rPr>
              <a:t>，</a:t>
            </a:r>
            <a:r>
              <a:rPr lang="en-US" altLang="zh-CN" sz="2400">
                <a:latin typeface="Times New Roman" panose="02020603050405020304" pitchFamily="18" charset="0"/>
              </a:rPr>
              <a:t>BX</a:t>
            </a:r>
          </a:p>
          <a:p>
            <a:pPr eaLnBrk="1" hangingPunct="1">
              <a:lnSpc>
                <a:spcPct val="80000"/>
              </a:lnSpc>
              <a:spcBef>
                <a:spcPct val="50000"/>
              </a:spcBef>
              <a:buClrTx/>
              <a:buSzTx/>
              <a:buFontTx/>
              <a:buNone/>
            </a:pPr>
            <a:r>
              <a:rPr lang="en-US" altLang="zh-CN" sz="2400">
                <a:latin typeface="Times New Roman" panose="02020603050405020304" pitchFamily="18" charset="0"/>
              </a:rPr>
              <a:t>		JG	X</a:t>
            </a:r>
          </a:p>
          <a:p>
            <a:pPr eaLnBrk="1" hangingPunct="1">
              <a:lnSpc>
                <a:spcPct val="80000"/>
              </a:lnSpc>
              <a:spcBef>
                <a:spcPct val="50000"/>
              </a:spcBef>
              <a:buClrTx/>
              <a:buSzTx/>
              <a:buFontTx/>
              <a:buNone/>
            </a:pPr>
            <a:r>
              <a:rPr lang="en-US" altLang="zh-CN" sz="2400">
                <a:latin typeface="Times New Roman" panose="02020603050405020304" pitchFamily="18" charset="0"/>
              </a:rPr>
              <a:t>		JL	Y</a:t>
            </a:r>
          </a:p>
          <a:p>
            <a:pPr eaLnBrk="1" hangingPunct="1">
              <a:lnSpc>
                <a:spcPct val="80000"/>
              </a:lnSpc>
              <a:spcBef>
                <a:spcPct val="50000"/>
              </a:spcBef>
              <a:buClrTx/>
              <a:buSzTx/>
              <a:buFontTx/>
              <a:buNone/>
            </a:pPr>
            <a:r>
              <a:rPr lang="en-US" altLang="zh-CN" sz="2400">
                <a:latin typeface="Times New Roman" panose="02020603050405020304" pitchFamily="18" charset="0"/>
              </a:rPr>
              <a:t>		CMP	AX</a:t>
            </a:r>
            <a:r>
              <a:rPr lang="zh-CN" altLang="en-US" sz="2400">
                <a:latin typeface="Times New Roman" panose="02020603050405020304" pitchFamily="18" charset="0"/>
              </a:rPr>
              <a:t>，</a:t>
            </a:r>
            <a:r>
              <a:rPr lang="en-US" altLang="zh-CN" sz="2400">
                <a:latin typeface="Times New Roman" panose="02020603050405020304" pitchFamily="18" charset="0"/>
              </a:rPr>
              <a:t>CX</a:t>
            </a:r>
          </a:p>
          <a:p>
            <a:pPr eaLnBrk="1" hangingPunct="1">
              <a:lnSpc>
                <a:spcPct val="80000"/>
              </a:lnSpc>
              <a:spcBef>
                <a:spcPct val="50000"/>
              </a:spcBef>
              <a:buClrTx/>
              <a:buSzTx/>
              <a:buFontTx/>
              <a:buNone/>
            </a:pPr>
            <a:r>
              <a:rPr lang="en-US" altLang="zh-CN" sz="2400">
                <a:latin typeface="Times New Roman" panose="02020603050405020304" pitchFamily="18" charset="0"/>
              </a:rPr>
              <a:t>		JA	X</a:t>
            </a:r>
          </a:p>
          <a:p>
            <a:pPr eaLnBrk="1" hangingPunct="1">
              <a:lnSpc>
                <a:spcPct val="80000"/>
              </a:lnSpc>
              <a:spcBef>
                <a:spcPct val="50000"/>
              </a:spcBef>
              <a:buClrTx/>
              <a:buSzTx/>
              <a:buFontTx/>
              <a:buNone/>
            </a:pPr>
            <a:r>
              <a:rPr lang="en-US" altLang="zh-CN" sz="2400">
                <a:latin typeface="Times New Roman" panose="02020603050405020304" pitchFamily="18" charset="0"/>
              </a:rPr>
              <a:t>	Y</a:t>
            </a:r>
            <a:r>
              <a:rPr lang="zh-CN" altLang="en-US" sz="2400">
                <a:latin typeface="Times New Roman" panose="02020603050405020304" pitchFamily="18" charset="0"/>
              </a:rPr>
              <a:t>：	</a:t>
            </a:r>
            <a:r>
              <a:rPr lang="en-US" altLang="zh-CN" sz="2400">
                <a:latin typeface="Times New Roman" panose="02020603050405020304" pitchFamily="18" charset="0"/>
              </a:rPr>
              <a:t>….				</a:t>
            </a:r>
            <a:r>
              <a:rPr lang="zh-CN" altLang="en-US" sz="2400">
                <a:latin typeface="Times New Roman" panose="02020603050405020304" pitchFamily="18" charset="0"/>
              </a:rPr>
              <a:t>；</a:t>
            </a:r>
            <a:r>
              <a:rPr lang="en-US" altLang="zh-CN" sz="2400">
                <a:latin typeface="Times New Roman" panose="02020603050405020304" pitchFamily="18" charset="0"/>
              </a:rPr>
              <a:t>A</a:t>
            </a:r>
            <a:r>
              <a:rPr lang="en-US" altLang="zh-CN" sz="2400" u="sng">
                <a:latin typeface="Times New Roman" panose="02020603050405020304" pitchFamily="18" charset="0"/>
              </a:rPr>
              <a:t>&lt;</a:t>
            </a:r>
            <a:r>
              <a:rPr lang="en-US" altLang="zh-CN" sz="2400">
                <a:latin typeface="Times New Roman" panose="02020603050405020304" pitchFamily="18" charset="0"/>
              </a:rPr>
              <a:t>B</a:t>
            </a:r>
          </a:p>
          <a:p>
            <a:pPr eaLnBrk="1" hangingPunct="1">
              <a:lnSpc>
                <a:spcPct val="80000"/>
              </a:lnSpc>
              <a:spcBef>
                <a:spcPct val="50000"/>
              </a:spcBef>
              <a:buClrTx/>
              <a:buSzTx/>
              <a:buFontTx/>
              <a:buNone/>
            </a:pPr>
            <a:r>
              <a:rPr lang="en-US" altLang="zh-CN" sz="2400">
                <a:latin typeface="Times New Roman" panose="02020603050405020304" pitchFamily="18" charset="0"/>
              </a:rPr>
              <a:t>		JMP	EXIT</a:t>
            </a:r>
          </a:p>
          <a:p>
            <a:pPr eaLnBrk="1" hangingPunct="1">
              <a:lnSpc>
                <a:spcPct val="80000"/>
              </a:lnSpc>
              <a:spcBef>
                <a:spcPct val="50000"/>
              </a:spcBef>
              <a:buClrTx/>
              <a:buSzTx/>
              <a:buFontTx/>
              <a:buNone/>
            </a:pPr>
            <a:r>
              <a:rPr lang="en-US" altLang="zh-CN" sz="2400">
                <a:latin typeface="Times New Roman" panose="02020603050405020304" pitchFamily="18" charset="0"/>
              </a:rPr>
              <a:t>	X</a:t>
            </a:r>
            <a:r>
              <a:rPr lang="zh-CN" altLang="en-US" sz="2400">
                <a:latin typeface="Times New Roman" panose="02020603050405020304" pitchFamily="18" charset="0"/>
              </a:rPr>
              <a:t>：	</a:t>
            </a:r>
            <a:r>
              <a:rPr lang="en-US" altLang="zh-CN" sz="2400">
                <a:latin typeface="Times New Roman" panose="02020603050405020304" pitchFamily="18" charset="0"/>
              </a:rPr>
              <a:t>…..				</a:t>
            </a:r>
            <a:r>
              <a:rPr lang="zh-CN" altLang="en-US" sz="2400">
                <a:latin typeface="Times New Roman" panose="02020603050405020304" pitchFamily="18" charset="0"/>
              </a:rPr>
              <a:t>；</a:t>
            </a:r>
            <a:r>
              <a:rPr lang="en-US" altLang="zh-CN" sz="2400">
                <a:latin typeface="Times New Roman" panose="02020603050405020304" pitchFamily="18" charset="0"/>
              </a:rPr>
              <a:t>A&gt;B</a:t>
            </a:r>
          </a:p>
          <a:p>
            <a:pPr eaLnBrk="1" hangingPunct="1">
              <a:lnSpc>
                <a:spcPct val="80000"/>
              </a:lnSpc>
              <a:spcBef>
                <a:spcPct val="50000"/>
              </a:spcBef>
              <a:buClrTx/>
              <a:buSzTx/>
              <a:buFontTx/>
              <a:buNone/>
            </a:pPr>
            <a:r>
              <a:rPr lang="en-US" altLang="zh-CN" sz="2400">
                <a:latin typeface="Times New Roman" panose="02020603050405020304" pitchFamily="18" charset="0"/>
              </a:rPr>
              <a:t>      EXIT</a:t>
            </a:r>
            <a:r>
              <a:rPr lang="zh-CN" altLang="en-US" sz="2400">
                <a:latin typeface="Times New Roman" panose="02020603050405020304" pitchFamily="18" charset="0"/>
              </a:rPr>
              <a:t>：    </a:t>
            </a:r>
            <a:r>
              <a:rPr lang="en-US" altLang="zh-CN" sz="2400">
                <a:latin typeface="Times New Roman" panose="02020603050405020304" pitchFamily="18" charset="0"/>
              </a:rPr>
              <a:t>……</a:t>
            </a:r>
          </a:p>
        </p:txBody>
      </p:sp>
      <p:sp>
        <p:nvSpPr>
          <p:cNvPr id="310276" name="Text Box 6">
            <a:extLst>
              <a:ext uri="{FF2B5EF4-FFF2-40B4-BE49-F238E27FC236}">
                <a16:creationId xmlns:a16="http://schemas.microsoft.com/office/drawing/2014/main" id="{C8F4E04E-7235-4842-8FF4-704C4BB24E42}"/>
              </a:ext>
            </a:extLst>
          </p:cNvPr>
          <p:cNvSpPr txBox="1">
            <a:spLocks noChangeArrowheads="1"/>
          </p:cNvSpPr>
          <p:nvPr/>
        </p:nvSpPr>
        <p:spPr bwMode="auto">
          <a:xfrm>
            <a:off x="1042988" y="114300"/>
            <a:ext cx="7632700"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310277" name="幻灯片编号占位符 2">
            <a:extLst>
              <a:ext uri="{FF2B5EF4-FFF2-40B4-BE49-F238E27FC236}">
                <a16:creationId xmlns:a16="http://schemas.microsoft.com/office/drawing/2014/main" id="{145054D0-2ECC-0E49-B47C-A0AC0E2DFB2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90B6212-97C2-2148-9FCC-171B99BF3BC3}" type="slidenum">
              <a:rPr kumimoji="0" lang="en-US" altLang="zh-CN" sz="1400" smtClean="0"/>
              <a:pPr>
                <a:spcBef>
                  <a:spcPct val="0"/>
                </a:spcBef>
                <a:buClrTx/>
                <a:buSzTx/>
                <a:buFontTx/>
                <a:buNone/>
              </a:pPr>
              <a:t>147</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7987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8723" grpId="0" autoUpdateAnimBg="0"/>
    </p:bld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1" name="日期占位符 3">
            <a:extLst>
              <a:ext uri="{FF2B5EF4-FFF2-40B4-BE49-F238E27FC236}">
                <a16:creationId xmlns:a16="http://schemas.microsoft.com/office/drawing/2014/main" id="{50FC5B75-8B53-CF43-9C6E-1C37F849FC5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AE77C3C-6A50-DF42-8ED1-5A7CE90A974C}" type="datetime12">
              <a:rPr kumimoji="0" lang="zh-CN" altLang="en-US" sz="1400" smtClean="0"/>
              <a:pPr>
                <a:spcBef>
                  <a:spcPct val="0"/>
                </a:spcBef>
                <a:buClrTx/>
                <a:buSzTx/>
                <a:buFontTx/>
                <a:buNone/>
              </a:pPr>
              <a:t>下午8时26分</a:t>
            </a:fld>
            <a:endParaRPr kumimoji="0" lang="en-US" altLang="zh-CN" sz="1400"/>
          </a:p>
        </p:txBody>
      </p:sp>
      <p:sp>
        <p:nvSpPr>
          <p:cNvPr id="312322" name="Rectangle 2">
            <a:extLst>
              <a:ext uri="{FF2B5EF4-FFF2-40B4-BE49-F238E27FC236}">
                <a16:creationId xmlns:a16="http://schemas.microsoft.com/office/drawing/2014/main" id="{319B1583-A64F-7445-9E50-72180EFA794D}"/>
              </a:ext>
            </a:extLst>
          </p:cNvPr>
          <p:cNvSpPr>
            <a:spLocks noGrp="1" noChangeArrowheads="1"/>
          </p:cNvSpPr>
          <p:nvPr>
            <p:ph type="title"/>
          </p:nvPr>
        </p:nvSpPr>
        <p:spPr>
          <a:xfrm>
            <a:off x="323850" y="884238"/>
            <a:ext cx="7993063" cy="457200"/>
          </a:xfrm>
        </p:spPr>
        <p:txBody>
          <a:bodyPr anchor="ctr">
            <a:spAutoFit/>
          </a:bodyPr>
          <a:lstStyle/>
          <a:p>
            <a:pPr eaLnBrk="1" hangingPunct="1"/>
            <a:r>
              <a:rPr kumimoji="0" lang="en-US" altLang="zh-CN" sz="2400" b="1">
                <a:solidFill>
                  <a:schemeClr val="folHlink"/>
                </a:solidFill>
                <a:latin typeface="华文中宋" panose="02010600040101010101" pitchFamily="2" charset="-122"/>
                <a:ea typeface="华文中宋" panose="02010600040101010101" pitchFamily="2" charset="-122"/>
              </a:rPr>
              <a:t>3</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LOOP</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LOOPZ/LOOPE</a:t>
            </a:r>
            <a:r>
              <a:rPr kumimoji="0" lang="zh-CN" altLang="en-US" sz="2400" b="1">
                <a:solidFill>
                  <a:schemeClr val="folHlink"/>
                </a:solidFill>
                <a:latin typeface="华文中宋" panose="02010600040101010101" pitchFamily="2" charset="-122"/>
                <a:ea typeface="华文中宋" panose="02010600040101010101" pitchFamily="2" charset="-122"/>
              </a:rPr>
              <a:t>，</a:t>
            </a:r>
            <a:r>
              <a:rPr kumimoji="0" lang="en-US" altLang="zh-CN" sz="2400" b="1">
                <a:solidFill>
                  <a:schemeClr val="folHlink"/>
                </a:solidFill>
                <a:latin typeface="华文中宋" panose="02010600040101010101" pitchFamily="2" charset="-122"/>
                <a:ea typeface="华文中宋" panose="02010600040101010101" pitchFamily="2" charset="-122"/>
              </a:rPr>
              <a:t>LOOPNZ/LOOPNE</a:t>
            </a:r>
          </a:p>
        </p:txBody>
      </p:sp>
      <p:sp>
        <p:nvSpPr>
          <p:cNvPr id="312323" name="Text Box 3">
            <a:extLst>
              <a:ext uri="{FF2B5EF4-FFF2-40B4-BE49-F238E27FC236}">
                <a16:creationId xmlns:a16="http://schemas.microsoft.com/office/drawing/2014/main" id="{1DE14410-3EC7-8743-9317-AF4F0244E3DA}"/>
              </a:ext>
            </a:extLst>
          </p:cNvPr>
          <p:cNvSpPr txBox="1">
            <a:spLocks noChangeArrowheads="1"/>
          </p:cNvSpPr>
          <p:nvPr/>
        </p:nvSpPr>
        <p:spPr bwMode="auto">
          <a:xfrm>
            <a:off x="466725" y="1628775"/>
            <a:ext cx="8208963" cy="294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助记符     段内短标号</a:t>
            </a: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CX=CX-1</a:t>
            </a:r>
          </a:p>
          <a:p>
            <a:pPr eaLnBrk="1" hangingPunct="1">
              <a:lnSpc>
                <a:spcPct val="13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IF  CX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 [&amp;&amp; ZF=1/0]</a:t>
            </a:r>
            <a:r>
              <a:rPr lang="zh-CN" altLang="en-US" sz="2400">
                <a:latin typeface="华文中宋" panose="02010600040101010101" pitchFamily="2" charset="-122"/>
                <a:ea typeface="华文中宋" panose="02010600040101010101" pitchFamily="2" charset="-122"/>
              </a:rPr>
              <a:t>，重复</a:t>
            </a: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如果初始化</a:t>
            </a:r>
            <a:r>
              <a:rPr lang="en-US" altLang="zh-CN" sz="2400">
                <a:latin typeface="华文中宋" panose="02010600040101010101" pitchFamily="2" charset="-122"/>
                <a:ea typeface="华文中宋" panose="02010600040101010101" pitchFamily="2" charset="-122"/>
              </a:rPr>
              <a:t>CX=0</a:t>
            </a:r>
            <a:r>
              <a:rPr lang="zh-CN" altLang="en-US" sz="2400">
                <a:latin typeface="华文中宋" panose="02010600040101010101" pitchFamily="2" charset="-122"/>
                <a:ea typeface="华文中宋" panose="02010600040101010101" pitchFamily="2" charset="-122"/>
              </a:rPr>
              <a:t>，循环</a:t>
            </a:r>
            <a:r>
              <a:rPr lang="en-US" altLang="zh-CN" sz="2400">
                <a:latin typeface="华文中宋" panose="02010600040101010101" pitchFamily="2" charset="-122"/>
                <a:ea typeface="华文中宋" panose="02010600040101010101" pitchFamily="2" charset="-122"/>
              </a:rPr>
              <a:t>65536</a:t>
            </a:r>
            <a:r>
              <a:rPr lang="zh-CN" altLang="en-US" sz="2400">
                <a:latin typeface="华文中宋" panose="02010600040101010101" pitchFamily="2" charset="-122"/>
                <a:ea typeface="华文中宋" panose="02010600040101010101" pitchFamily="2" charset="-122"/>
              </a:rPr>
              <a:t>次</a:t>
            </a: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至少循环一次。</a:t>
            </a: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CX</a:t>
            </a:r>
            <a:r>
              <a:rPr lang="zh-CN" altLang="en-US" sz="2400">
                <a:latin typeface="华文中宋" panose="02010600040101010101" pitchFamily="2" charset="-122"/>
                <a:ea typeface="华文中宋" panose="02010600040101010101" pitchFamily="2" charset="-122"/>
              </a:rPr>
              <a:t>的减不影响标志</a:t>
            </a:r>
          </a:p>
        </p:txBody>
      </p:sp>
      <p:sp>
        <p:nvSpPr>
          <p:cNvPr id="312325" name="幻灯片编号占位符 2">
            <a:extLst>
              <a:ext uri="{FF2B5EF4-FFF2-40B4-BE49-F238E27FC236}">
                <a16:creationId xmlns:a16="http://schemas.microsoft.com/office/drawing/2014/main" id="{22830929-60C8-D549-B2D7-4C59D6604A5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3F61938-A6D4-C94B-A9DE-33DABF1D935C}" type="slidenum">
              <a:rPr kumimoji="0" lang="en-US" altLang="zh-CN" sz="1400" smtClean="0"/>
              <a:pPr>
                <a:spcBef>
                  <a:spcPct val="0"/>
                </a:spcBef>
                <a:buClrTx/>
                <a:buSzTx/>
                <a:buFontTx/>
                <a:buNone/>
              </a:pPr>
              <a:t>148</a:t>
            </a:fld>
            <a:r>
              <a:rPr kumimoji="0" lang="en-US" altLang="zh-CN" sz="1400"/>
              <a:t>/201</a:t>
            </a:r>
          </a:p>
        </p:txBody>
      </p:sp>
      <p:sp>
        <p:nvSpPr>
          <p:cNvPr id="7" name="Text Box 4">
            <a:extLst>
              <a:ext uri="{FF2B5EF4-FFF2-40B4-BE49-F238E27FC236}">
                <a16:creationId xmlns:a16="http://schemas.microsoft.com/office/drawing/2014/main" id="{09BE4549-EFE2-7A40-BCD3-63790091D6A2}"/>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69" name="日期占位符 3">
            <a:extLst>
              <a:ext uri="{FF2B5EF4-FFF2-40B4-BE49-F238E27FC236}">
                <a16:creationId xmlns:a16="http://schemas.microsoft.com/office/drawing/2014/main" id="{069B17C4-3A85-0E49-9861-3802BAB3517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7C77472-1632-4840-A392-10C157201C89}" type="datetime12">
              <a:rPr kumimoji="0" lang="zh-CN" altLang="en-US" sz="1400" smtClean="0"/>
              <a:pPr>
                <a:spcBef>
                  <a:spcPct val="0"/>
                </a:spcBef>
                <a:buClrTx/>
                <a:buSzTx/>
                <a:buFontTx/>
                <a:buNone/>
              </a:pPr>
              <a:t>下午8时26分</a:t>
            </a:fld>
            <a:endParaRPr kumimoji="0" lang="en-US" altLang="zh-CN" sz="1400"/>
          </a:p>
        </p:txBody>
      </p:sp>
      <p:sp>
        <p:nvSpPr>
          <p:cNvPr id="161796" name="Rectangle 2">
            <a:extLst>
              <a:ext uri="{FF2B5EF4-FFF2-40B4-BE49-F238E27FC236}">
                <a16:creationId xmlns:a16="http://schemas.microsoft.com/office/drawing/2014/main" id="{BFAA87CC-D28B-264E-BC7B-675F14EAD875}"/>
              </a:ext>
            </a:extLst>
          </p:cNvPr>
          <p:cNvSpPr>
            <a:spLocks noGrp="1" noChangeArrowheads="1"/>
          </p:cNvSpPr>
          <p:nvPr>
            <p:ph type="title"/>
          </p:nvPr>
        </p:nvSpPr>
        <p:spPr>
          <a:xfrm>
            <a:off x="468313" y="914400"/>
            <a:ext cx="4824412" cy="519113"/>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panose="02010600040101010101" pitchFamily="2" charset="-122"/>
                <a:ea typeface="华文中宋" panose="02010600040101010101" pitchFamily="2" charset="-122"/>
              </a:rPr>
              <a:t>4</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CALL (</a:t>
            </a:r>
            <a:r>
              <a:rPr kumimoji="0" lang="zh-CN" altLang="en-US" sz="2800" b="1">
                <a:solidFill>
                  <a:schemeClr val="folHlink"/>
                </a:solidFill>
                <a:latin typeface="华文中宋" panose="02010600040101010101" pitchFamily="2" charset="-122"/>
                <a:ea typeface="华文中宋" panose="02010600040101010101" pitchFamily="2" charset="-122"/>
              </a:rPr>
              <a:t>过程调用指令</a:t>
            </a:r>
            <a:r>
              <a:rPr kumimoji="0" lang="en-US" altLang="zh-CN" sz="2800" b="1">
                <a:solidFill>
                  <a:schemeClr val="folHlink"/>
                </a:solidFill>
                <a:latin typeface="华文中宋" panose="02010600040101010101" pitchFamily="2" charset="-122"/>
                <a:ea typeface="华文中宋" panose="02010600040101010101" pitchFamily="2" charset="-122"/>
              </a:rPr>
              <a:t>)</a:t>
            </a:r>
          </a:p>
        </p:txBody>
      </p:sp>
      <p:sp>
        <p:nvSpPr>
          <p:cNvPr id="314371" name="Text Box 3">
            <a:extLst>
              <a:ext uri="{FF2B5EF4-FFF2-40B4-BE49-F238E27FC236}">
                <a16:creationId xmlns:a16="http://schemas.microsoft.com/office/drawing/2014/main" id="{5621181B-28B3-5C40-A10F-9340B2EEF962}"/>
              </a:ext>
            </a:extLst>
          </p:cNvPr>
          <p:cNvSpPr txBox="1">
            <a:spLocks noChangeArrowheads="1"/>
          </p:cNvSpPr>
          <p:nvPr/>
        </p:nvSpPr>
        <p:spPr bwMode="auto">
          <a:xfrm>
            <a:off x="541338" y="1557338"/>
            <a:ext cx="8207375" cy="447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CALL	 </a:t>
            </a:r>
            <a:r>
              <a:rPr lang="zh-CN" altLang="en-US" sz="2400" u="sng">
                <a:latin typeface="华文中宋" panose="02010600040101010101" pitchFamily="2" charset="-122"/>
                <a:ea typeface="华文中宋" panose="02010600040101010101" pitchFamily="2" charset="-122"/>
              </a:rPr>
              <a:t>段内子过程名</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段间子过程名</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字寄存器</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a:t>
            </a: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双字存储器</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[SP=SP-2</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入栈</a:t>
            </a:r>
            <a:r>
              <a:rPr lang="en-US" altLang="zh-CN" sz="2400">
                <a:latin typeface="华文中宋" panose="02010600040101010101" pitchFamily="2" charset="-122"/>
                <a:ea typeface="华文中宋" panose="02010600040101010101" pitchFamily="2" charset="-122"/>
              </a:rPr>
              <a:t>]</a:t>
            </a:r>
          </a:p>
          <a:p>
            <a:pPr eaLnBrk="1" hangingPunct="1">
              <a:lnSpc>
                <a:spcPct val="12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SP=SP-2</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入栈</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子过程的段地址</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双字内存的高字内容</a:t>
            </a:r>
            <a:r>
              <a:rPr lang="en-US" altLang="zh-CN" sz="2400">
                <a:latin typeface="华文中宋" panose="02010600040101010101" pitchFamily="2" charset="-122"/>
                <a:ea typeface="华文中宋" panose="02010600040101010101" pitchFamily="2" charset="-122"/>
              </a:rPr>
              <a:t>]</a:t>
            </a:r>
          </a:p>
          <a:p>
            <a:pPr eaLnBrk="1" hangingPunct="1">
              <a:lnSpc>
                <a:spcPct val="120000"/>
              </a:lnSpc>
              <a:spcBef>
                <a:spcPct val="0"/>
              </a:spcBef>
              <a:buClrTx/>
              <a:buSzTx/>
              <a:buFontTx/>
              <a:buNone/>
            </a:pPr>
            <a:r>
              <a:rPr lang="en-US" altLang="zh-CN" sz="2400">
                <a:latin typeface="华文中宋" panose="02010600040101010101" pitchFamily="2" charset="-122"/>
                <a:ea typeface="华文中宋" panose="02010600040101010101" pitchFamily="2" charset="-122"/>
              </a:rPr>
              <a:t>            IP=</a:t>
            </a:r>
            <a:r>
              <a:rPr lang="zh-CN" altLang="en-US" sz="2400" u="sng">
                <a:latin typeface="华文中宋" panose="02010600040101010101" pitchFamily="2" charset="-122"/>
                <a:ea typeface="华文中宋" panose="02010600040101010101" pitchFamily="2" charset="-122"/>
              </a:rPr>
              <a:t>子过程的偏移地址</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字寄存器内容</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字内存内容</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双字内存的低字内容</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）不影响标志</a:t>
            </a:r>
          </a:p>
        </p:txBody>
      </p:sp>
      <p:sp>
        <p:nvSpPr>
          <p:cNvPr id="314372" name="Text Box 6">
            <a:extLst>
              <a:ext uri="{FF2B5EF4-FFF2-40B4-BE49-F238E27FC236}">
                <a16:creationId xmlns:a16="http://schemas.microsoft.com/office/drawing/2014/main" id="{43E34E86-028C-FB47-80D2-CA7F47718F43}"/>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314373" name="幻灯片编号占位符 2">
            <a:extLst>
              <a:ext uri="{FF2B5EF4-FFF2-40B4-BE49-F238E27FC236}">
                <a16:creationId xmlns:a16="http://schemas.microsoft.com/office/drawing/2014/main" id="{37B3A1D2-0476-644B-A416-CB5E385C738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CAB83BA-86B4-E34B-ABD5-DDE37A614D51}" type="slidenum">
              <a:rPr kumimoji="0" lang="en-US" altLang="zh-CN" sz="1400" smtClean="0"/>
              <a:pPr>
                <a:spcBef>
                  <a:spcPct val="0"/>
                </a:spcBef>
                <a:buClrTx/>
                <a:buSzTx/>
                <a:buFontTx/>
                <a:buNone/>
              </a:pPr>
              <a:t>149</a:t>
            </a:fld>
            <a:r>
              <a:rPr kumimoji="0" lang="en-US" altLang="zh-CN" sz="1400"/>
              <a:t>/201</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日期占位符 1">
            <a:extLst>
              <a:ext uri="{FF2B5EF4-FFF2-40B4-BE49-F238E27FC236}">
                <a16:creationId xmlns:a16="http://schemas.microsoft.com/office/drawing/2014/main" id="{DEF12223-E865-7C46-B87C-AA7C7B5E260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ECBC721-8F6C-E049-AEC0-8516CD246558}" type="datetime12">
              <a:rPr kumimoji="0" lang="zh-CN" altLang="en-US" sz="1400" smtClean="0"/>
              <a:pPr>
                <a:spcBef>
                  <a:spcPct val="0"/>
                </a:spcBef>
                <a:buClrTx/>
                <a:buSzTx/>
                <a:buFontTx/>
                <a:buNone/>
              </a:pPr>
              <a:t>下午8时26分</a:t>
            </a:fld>
            <a:endParaRPr kumimoji="0" lang="en-US" altLang="zh-CN" sz="1400"/>
          </a:p>
        </p:txBody>
      </p:sp>
      <p:sp>
        <p:nvSpPr>
          <p:cNvPr id="39938" name="Rectangle 2">
            <a:extLst>
              <a:ext uri="{FF2B5EF4-FFF2-40B4-BE49-F238E27FC236}">
                <a16:creationId xmlns:a16="http://schemas.microsoft.com/office/drawing/2014/main" id="{E55D1A45-5E22-A24B-8D4E-FF4BE9DB65D9}"/>
              </a:ext>
            </a:extLst>
          </p:cNvPr>
          <p:cNvSpPr>
            <a:spLocks noChangeArrowheads="1"/>
          </p:cNvSpPr>
          <p:nvPr/>
        </p:nvSpPr>
        <p:spPr bwMode="auto">
          <a:xfrm>
            <a:off x="323850" y="2133600"/>
            <a:ext cx="8435975" cy="172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r>
              <a:rPr kumimoji="0" lang="en-US" altLang="zh-CN" sz="2800">
                <a:solidFill>
                  <a:srgbClr val="FF3300"/>
                </a:solidFill>
                <a:latin typeface="华文中宋" panose="02010600040101010101" pitchFamily="2" charset="-122"/>
                <a:ea typeface="华文中宋" panose="02010600040101010101" pitchFamily="2" charset="-122"/>
              </a:rPr>
              <a:t>ZF(</a:t>
            </a:r>
            <a:r>
              <a:rPr kumimoji="0" lang="zh-CN" altLang="en-US" sz="2800">
                <a:solidFill>
                  <a:srgbClr val="FF3300"/>
                </a:solidFill>
                <a:latin typeface="华文中宋" panose="02010600040101010101" pitchFamily="2" charset="-122"/>
                <a:ea typeface="华文中宋" panose="02010600040101010101" pitchFamily="2" charset="-122"/>
              </a:rPr>
              <a:t>零标志</a:t>
            </a:r>
            <a:r>
              <a:rPr kumimoji="0" lang="en-US" altLang="zh-CN" sz="2800">
                <a:solidFill>
                  <a:srgbClr val="FF3300"/>
                </a:solidFill>
                <a:latin typeface="华文中宋" panose="02010600040101010101" pitchFamily="2" charset="-122"/>
                <a:ea typeface="华文中宋" panose="02010600040101010101" pitchFamily="2" charset="-122"/>
              </a:rPr>
              <a:t>): ZF=D</a:t>
            </a:r>
            <a:r>
              <a:rPr kumimoji="0" lang="en-US" altLang="zh-CN" sz="2800" baseline="-25000">
                <a:solidFill>
                  <a:srgbClr val="FF3300"/>
                </a:solidFill>
                <a:latin typeface="华文中宋" panose="02010600040101010101" pitchFamily="2" charset="-122"/>
                <a:ea typeface="华文中宋" panose="02010600040101010101" pitchFamily="2" charset="-122"/>
              </a:rPr>
              <a:t>7</a:t>
            </a:r>
            <a:r>
              <a:rPr kumimoji="0" lang="en-US" altLang="zh-CN" sz="2800">
                <a:solidFill>
                  <a:srgbClr val="FF3300"/>
                </a:solidFill>
                <a:latin typeface="华文中宋" panose="02010600040101010101" pitchFamily="2" charset="-122"/>
                <a:ea typeface="华文中宋" panose="02010600040101010101" pitchFamily="2" charset="-122"/>
              </a:rPr>
              <a:t>+…+D</a:t>
            </a:r>
            <a:r>
              <a:rPr kumimoji="0" lang="en-US" altLang="zh-CN" sz="2800" baseline="-25000">
                <a:solidFill>
                  <a:srgbClr val="FF3300"/>
                </a:solidFill>
                <a:latin typeface="华文中宋" panose="02010600040101010101" pitchFamily="2" charset="-122"/>
                <a:ea typeface="华文中宋" panose="02010600040101010101" pitchFamily="2" charset="-122"/>
              </a:rPr>
              <a:t>0</a:t>
            </a:r>
            <a:r>
              <a:rPr kumimoji="0" lang="zh-CN" altLang="en-US" sz="2800">
                <a:solidFill>
                  <a:srgbClr val="FF3300"/>
                </a:solidFill>
                <a:latin typeface="华文中宋" panose="02010600040101010101" pitchFamily="2" charset="-122"/>
                <a:ea typeface="华文中宋" panose="02010600040101010101" pitchFamily="2" charset="-122"/>
              </a:rPr>
              <a:t>或</a:t>
            </a:r>
            <a:r>
              <a:rPr kumimoji="0" lang="en-US" altLang="zh-CN" sz="2800">
                <a:solidFill>
                  <a:srgbClr val="FF3300"/>
                </a:solidFill>
                <a:latin typeface="华文中宋" panose="02010600040101010101" pitchFamily="2" charset="-122"/>
                <a:ea typeface="华文中宋" panose="02010600040101010101" pitchFamily="2" charset="-122"/>
              </a:rPr>
              <a:t>D</a:t>
            </a:r>
            <a:r>
              <a:rPr kumimoji="0" lang="en-US" altLang="zh-CN" sz="2800" baseline="-25000">
                <a:solidFill>
                  <a:srgbClr val="FF3300"/>
                </a:solidFill>
                <a:latin typeface="华文中宋" panose="02010600040101010101" pitchFamily="2" charset="-122"/>
                <a:ea typeface="华文中宋" panose="02010600040101010101" pitchFamily="2" charset="-122"/>
              </a:rPr>
              <a:t>15</a:t>
            </a:r>
            <a:r>
              <a:rPr kumimoji="0" lang="en-US" altLang="zh-CN" sz="2800">
                <a:solidFill>
                  <a:srgbClr val="FF3300"/>
                </a:solidFill>
                <a:latin typeface="华文中宋" panose="02010600040101010101" pitchFamily="2" charset="-122"/>
                <a:ea typeface="华文中宋" panose="02010600040101010101" pitchFamily="2" charset="-122"/>
              </a:rPr>
              <a:t>+…+D</a:t>
            </a:r>
            <a:r>
              <a:rPr kumimoji="0" lang="en-US" altLang="zh-CN" sz="2800" baseline="-25000">
                <a:solidFill>
                  <a:srgbClr val="FF3300"/>
                </a:solidFill>
                <a:latin typeface="华文中宋" panose="02010600040101010101" pitchFamily="2" charset="-122"/>
                <a:ea typeface="华文中宋" panose="02010600040101010101" pitchFamily="2" charset="-122"/>
              </a:rPr>
              <a:t>0</a:t>
            </a:r>
          </a:p>
          <a:p>
            <a:pPr eaLnBrk="1" hangingPunct="1">
              <a:buFont typeface="Wingdings" pitchFamily="2" charset="2"/>
              <a:buNone/>
            </a:pPr>
            <a:r>
              <a:rPr kumimoji="0" lang="en-US" altLang="zh-CN" sz="2800" baseline="-30000">
                <a:solidFill>
                  <a:srgbClr val="FF5050"/>
                </a:solidFill>
                <a:latin typeface="华文中宋" panose="02010600040101010101" pitchFamily="2" charset="-122"/>
                <a:ea typeface="华文中宋" panose="02010600040101010101" pitchFamily="2" charset="-122"/>
              </a:rPr>
              <a:t>    </a:t>
            </a:r>
            <a:r>
              <a:rPr kumimoji="0" lang="zh-CN" altLang="en-US" sz="2800">
                <a:solidFill>
                  <a:srgbClr val="000000"/>
                </a:solidFill>
                <a:latin typeface="华文中宋" panose="02010600040101010101" pitchFamily="2" charset="-122"/>
                <a:ea typeface="华文中宋" panose="02010600040101010101" pitchFamily="2" charset="-122"/>
              </a:rPr>
              <a:t>运算结果为</a:t>
            </a:r>
            <a:r>
              <a:rPr kumimoji="0" lang="en-US" altLang="zh-CN" sz="2800">
                <a:solidFill>
                  <a:srgbClr val="000000"/>
                </a:solidFill>
                <a:latin typeface="华文中宋" panose="02010600040101010101" pitchFamily="2" charset="-122"/>
                <a:ea typeface="华文中宋" panose="02010600040101010101" pitchFamily="2" charset="-122"/>
              </a:rPr>
              <a:t>0</a:t>
            </a:r>
            <a:r>
              <a:rPr kumimoji="0" lang="zh-CN" altLang="en-US" sz="2800">
                <a:solidFill>
                  <a:srgbClr val="000000"/>
                </a:solidFill>
                <a:latin typeface="华文中宋" panose="02010600040101010101" pitchFamily="2" charset="-122"/>
                <a:ea typeface="华文中宋" panose="02010600040101010101" pitchFamily="2" charset="-122"/>
              </a:rPr>
              <a:t>，则</a:t>
            </a:r>
            <a:r>
              <a:rPr kumimoji="0" lang="en-US" altLang="zh-CN" sz="2800">
                <a:solidFill>
                  <a:srgbClr val="000000"/>
                </a:solidFill>
                <a:latin typeface="华文中宋" panose="02010600040101010101" pitchFamily="2" charset="-122"/>
                <a:ea typeface="华文中宋" panose="02010600040101010101" pitchFamily="2" charset="-122"/>
              </a:rPr>
              <a:t>ZF=1</a:t>
            </a:r>
            <a:r>
              <a:rPr kumimoji="0" lang="zh-CN" altLang="en-US" sz="2800">
                <a:solidFill>
                  <a:srgbClr val="000000"/>
                </a:solidFill>
                <a:latin typeface="华文中宋" panose="02010600040101010101" pitchFamily="2" charset="-122"/>
                <a:ea typeface="华文中宋" panose="02010600040101010101" pitchFamily="2" charset="-122"/>
              </a:rPr>
              <a:t>，否则</a:t>
            </a:r>
            <a:r>
              <a:rPr kumimoji="0" lang="en-US" altLang="zh-CN" sz="2800">
                <a:solidFill>
                  <a:srgbClr val="000000"/>
                </a:solidFill>
                <a:latin typeface="华文中宋" panose="02010600040101010101" pitchFamily="2" charset="-122"/>
                <a:ea typeface="华文中宋" panose="02010600040101010101" pitchFamily="2" charset="-122"/>
              </a:rPr>
              <a:t>ZF=0</a:t>
            </a:r>
            <a:r>
              <a:rPr kumimoji="0" lang="zh-CN" altLang="en-US" sz="2800">
                <a:solidFill>
                  <a:srgbClr val="000000"/>
                </a:solidFill>
                <a:latin typeface="华文中宋" panose="02010600040101010101" pitchFamily="2" charset="-122"/>
                <a:ea typeface="华文中宋" panose="02010600040101010101" pitchFamily="2" charset="-122"/>
              </a:rPr>
              <a:t>。</a:t>
            </a:r>
          </a:p>
          <a:p>
            <a:pPr eaLnBrk="1" hangingPunct="1">
              <a:buFont typeface="Wingdings" pitchFamily="2" charset="2"/>
              <a:buNone/>
            </a:pPr>
            <a:r>
              <a:rPr kumimoji="0" lang="zh-CN" altLang="en-US" sz="2800">
                <a:solidFill>
                  <a:srgbClr val="000000"/>
                </a:solidFill>
                <a:latin typeface="华文中宋" panose="02010600040101010101" pitchFamily="2" charset="-122"/>
                <a:ea typeface="华文中宋" panose="02010600040101010101" pitchFamily="2" charset="-122"/>
              </a:rPr>
              <a:t>   </a:t>
            </a:r>
            <a:r>
              <a:rPr kumimoji="0" lang="zh-CN" altLang="en-US" sz="2800">
                <a:solidFill>
                  <a:srgbClr val="3366CC"/>
                </a:solidFill>
                <a:latin typeface="华文中宋" panose="02010600040101010101" pitchFamily="2" charset="-122"/>
                <a:ea typeface="华文中宋" panose="02010600040101010101" pitchFamily="2" charset="-122"/>
              </a:rPr>
              <a:t>       </a:t>
            </a:r>
            <a:r>
              <a:rPr kumimoji="0" lang="zh-CN" altLang="en-US" sz="2800">
                <a:solidFill>
                  <a:srgbClr val="000000"/>
                </a:solidFill>
                <a:latin typeface="华文中宋" panose="02010600040101010101" pitchFamily="2" charset="-122"/>
                <a:ea typeface="华文中宋" panose="02010600040101010101" pitchFamily="2" charset="-122"/>
              </a:rPr>
              <a:t>结果非</a:t>
            </a:r>
            <a:r>
              <a:rPr kumimoji="0" lang="en-US" altLang="zh-CN" sz="2800">
                <a:solidFill>
                  <a:srgbClr val="000000"/>
                </a:solidFill>
                <a:latin typeface="华文中宋" panose="02010600040101010101" pitchFamily="2" charset="-122"/>
                <a:ea typeface="华文中宋" panose="02010600040101010101" pitchFamily="2" charset="-122"/>
              </a:rPr>
              <a:t>0</a:t>
            </a:r>
            <a:r>
              <a:rPr kumimoji="0" lang="zh-CN" altLang="en-US" sz="2800">
                <a:solidFill>
                  <a:srgbClr val="000000"/>
                </a:solidFill>
                <a:latin typeface="华文中宋" panose="02010600040101010101" pitchFamily="2" charset="-122"/>
                <a:ea typeface="华文中宋" panose="02010600040101010101" pitchFamily="2" charset="-122"/>
              </a:rPr>
              <a:t>，则</a:t>
            </a:r>
            <a:r>
              <a:rPr kumimoji="0" lang="en-US" altLang="zh-CN" sz="2800">
                <a:solidFill>
                  <a:srgbClr val="000000"/>
                </a:solidFill>
                <a:latin typeface="华文中宋" panose="02010600040101010101" pitchFamily="2" charset="-122"/>
                <a:ea typeface="华文中宋" panose="02010600040101010101" pitchFamily="2" charset="-122"/>
              </a:rPr>
              <a:t>ZF=0</a:t>
            </a:r>
            <a:r>
              <a:rPr kumimoji="0" lang="zh-CN" altLang="en-US" sz="2800">
                <a:solidFill>
                  <a:srgbClr val="000000"/>
                </a:solidFill>
                <a:latin typeface="华文中宋" panose="02010600040101010101" pitchFamily="2" charset="-122"/>
                <a:ea typeface="华文中宋" panose="02010600040101010101" pitchFamily="2" charset="-122"/>
              </a:rPr>
              <a:t>。</a:t>
            </a:r>
          </a:p>
        </p:txBody>
      </p:sp>
      <p:sp>
        <p:nvSpPr>
          <p:cNvPr id="501763" name="Text Box 3">
            <a:extLst>
              <a:ext uri="{FF2B5EF4-FFF2-40B4-BE49-F238E27FC236}">
                <a16:creationId xmlns:a16="http://schemas.microsoft.com/office/drawing/2014/main" id="{D9F3186E-A549-1E44-ADB0-AE594BCD556E}"/>
              </a:ext>
            </a:extLst>
          </p:cNvPr>
          <p:cNvSpPr txBox="1">
            <a:spLocks noChangeArrowheads="1"/>
          </p:cNvSpPr>
          <p:nvPr/>
        </p:nvSpPr>
        <p:spPr bwMode="auto">
          <a:xfrm>
            <a:off x="323850" y="4149725"/>
            <a:ext cx="8064500" cy="205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r>
              <a:rPr kumimoji="0" lang="en-US" altLang="zh-CN" sz="2800">
                <a:solidFill>
                  <a:srgbClr val="FF3300"/>
                </a:solidFill>
                <a:latin typeface="华文中宋" panose="02010600040101010101" pitchFamily="2" charset="-122"/>
                <a:ea typeface="华文中宋" panose="02010600040101010101" pitchFamily="2" charset="-122"/>
              </a:rPr>
              <a:t>SF(</a:t>
            </a:r>
            <a:r>
              <a:rPr kumimoji="0" lang="zh-CN" altLang="en-US" sz="2800">
                <a:solidFill>
                  <a:srgbClr val="FF3300"/>
                </a:solidFill>
                <a:latin typeface="华文中宋" panose="02010600040101010101" pitchFamily="2" charset="-122"/>
                <a:ea typeface="华文中宋" panose="02010600040101010101" pitchFamily="2" charset="-122"/>
              </a:rPr>
              <a:t>符号标志</a:t>
            </a:r>
            <a:r>
              <a:rPr kumimoji="0" lang="en-US" altLang="zh-CN" sz="2800">
                <a:solidFill>
                  <a:srgbClr val="FF3300"/>
                </a:solidFill>
                <a:latin typeface="华文中宋" panose="02010600040101010101" pitchFamily="2" charset="-122"/>
                <a:ea typeface="华文中宋" panose="02010600040101010101" pitchFamily="2" charset="-122"/>
              </a:rPr>
              <a:t>) SF=D</a:t>
            </a:r>
            <a:r>
              <a:rPr kumimoji="0" lang="en-US" altLang="zh-CN" sz="2800" baseline="-25000">
                <a:solidFill>
                  <a:srgbClr val="FF3300"/>
                </a:solidFill>
                <a:latin typeface="华文中宋" panose="02010600040101010101" pitchFamily="2" charset="-122"/>
                <a:ea typeface="华文中宋" panose="02010600040101010101" pitchFamily="2" charset="-122"/>
              </a:rPr>
              <a:t>7</a:t>
            </a:r>
            <a:r>
              <a:rPr kumimoji="0" lang="zh-CN" altLang="en-US" sz="2800">
                <a:solidFill>
                  <a:srgbClr val="FF3300"/>
                </a:solidFill>
                <a:latin typeface="华文中宋" panose="02010600040101010101" pitchFamily="2" charset="-122"/>
                <a:ea typeface="华文中宋" panose="02010600040101010101" pitchFamily="2" charset="-122"/>
              </a:rPr>
              <a:t>或</a:t>
            </a:r>
            <a:r>
              <a:rPr kumimoji="0" lang="en-US" altLang="zh-CN" sz="2800">
                <a:solidFill>
                  <a:srgbClr val="FF3300"/>
                </a:solidFill>
                <a:latin typeface="华文中宋" panose="02010600040101010101" pitchFamily="2" charset="-122"/>
                <a:ea typeface="华文中宋" panose="02010600040101010101" pitchFamily="2" charset="-122"/>
              </a:rPr>
              <a:t>D</a:t>
            </a:r>
            <a:r>
              <a:rPr kumimoji="0" lang="en-US" altLang="zh-CN" sz="2800" baseline="-25000">
                <a:solidFill>
                  <a:srgbClr val="FF3300"/>
                </a:solidFill>
                <a:latin typeface="华文中宋" panose="02010600040101010101" pitchFamily="2" charset="-122"/>
                <a:ea typeface="华文中宋" panose="02010600040101010101" pitchFamily="2" charset="-122"/>
              </a:rPr>
              <a:t>15</a:t>
            </a:r>
          </a:p>
          <a:p>
            <a:pPr eaLnBrk="1" hangingPunct="1">
              <a:buFont typeface="Wingdings" pitchFamily="2" charset="2"/>
              <a:buNone/>
            </a:pPr>
            <a:r>
              <a:rPr kumimoji="0" lang="en-US" altLang="zh-CN" sz="2800" baseline="-30000">
                <a:solidFill>
                  <a:srgbClr val="FF3399"/>
                </a:solidFill>
                <a:latin typeface="华文中宋" panose="02010600040101010101" pitchFamily="2" charset="-122"/>
                <a:ea typeface="华文中宋" panose="02010600040101010101" pitchFamily="2" charset="-122"/>
              </a:rPr>
              <a:t>    </a:t>
            </a:r>
            <a:r>
              <a:rPr kumimoji="0" lang="zh-CN" altLang="en-US" sz="2800">
                <a:solidFill>
                  <a:srgbClr val="000000"/>
                </a:solidFill>
                <a:latin typeface="华文中宋" panose="02010600040101010101" pitchFamily="2" charset="-122"/>
                <a:ea typeface="华文中宋" panose="02010600040101010101" pitchFamily="2" charset="-122"/>
              </a:rPr>
              <a:t>运算结果为正数，则</a:t>
            </a:r>
            <a:r>
              <a:rPr kumimoji="0" lang="en-US" altLang="zh-CN" sz="2800">
                <a:solidFill>
                  <a:srgbClr val="000000"/>
                </a:solidFill>
                <a:latin typeface="华文中宋" panose="02010600040101010101" pitchFamily="2" charset="-122"/>
                <a:ea typeface="华文中宋" panose="02010600040101010101" pitchFamily="2" charset="-122"/>
              </a:rPr>
              <a:t>SF=0</a:t>
            </a:r>
            <a:r>
              <a:rPr kumimoji="0" lang="zh-CN" altLang="en-US" sz="2800">
                <a:solidFill>
                  <a:srgbClr val="000000"/>
                </a:solidFill>
                <a:latin typeface="华文中宋" panose="02010600040101010101" pitchFamily="2" charset="-122"/>
                <a:ea typeface="华文中宋" panose="02010600040101010101" pitchFamily="2" charset="-122"/>
              </a:rPr>
              <a:t>；为负数</a:t>
            </a:r>
            <a:r>
              <a:rPr kumimoji="0" lang="en-US" altLang="zh-CN" sz="2800">
                <a:solidFill>
                  <a:srgbClr val="000000"/>
                </a:solidFill>
                <a:latin typeface="华文中宋" panose="02010600040101010101" pitchFamily="2" charset="-122"/>
                <a:ea typeface="华文中宋" panose="02010600040101010101" pitchFamily="2" charset="-122"/>
              </a:rPr>
              <a:t>,</a:t>
            </a:r>
            <a:r>
              <a:rPr kumimoji="0" lang="zh-CN" altLang="en-US" sz="2800">
                <a:solidFill>
                  <a:srgbClr val="000000"/>
                </a:solidFill>
                <a:latin typeface="华文中宋" panose="02010600040101010101" pitchFamily="2" charset="-122"/>
                <a:ea typeface="华文中宋" panose="02010600040101010101" pitchFamily="2" charset="-122"/>
              </a:rPr>
              <a:t>则</a:t>
            </a:r>
            <a:r>
              <a:rPr kumimoji="0" lang="en-US" altLang="zh-CN" sz="2800">
                <a:solidFill>
                  <a:srgbClr val="000000"/>
                </a:solidFill>
                <a:latin typeface="华文中宋" panose="02010600040101010101" pitchFamily="2" charset="-122"/>
                <a:ea typeface="华文中宋" panose="02010600040101010101" pitchFamily="2" charset="-122"/>
              </a:rPr>
              <a:t>SF=1</a:t>
            </a:r>
            <a:r>
              <a:rPr kumimoji="0" lang="zh-CN" altLang="en-US" sz="2800">
                <a:solidFill>
                  <a:srgbClr val="000000"/>
                </a:solidFill>
                <a:latin typeface="华文中宋" panose="02010600040101010101" pitchFamily="2" charset="-122"/>
                <a:ea typeface="华文中宋" panose="02010600040101010101" pitchFamily="2" charset="-122"/>
              </a:rPr>
              <a:t>。</a:t>
            </a:r>
          </a:p>
          <a:p>
            <a:pPr eaLnBrk="1" hangingPunct="1">
              <a:buFont typeface="Wingdings" pitchFamily="2" charset="2"/>
              <a:buNone/>
            </a:pPr>
            <a:r>
              <a:rPr kumimoji="0" lang="zh-CN" altLang="en-US" sz="2800">
                <a:solidFill>
                  <a:srgbClr val="000000"/>
                </a:solidFill>
                <a:latin typeface="华文中宋" panose="02010600040101010101" pitchFamily="2" charset="-122"/>
                <a:ea typeface="华文中宋" panose="02010600040101010101" pitchFamily="2" charset="-122"/>
              </a:rPr>
              <a:t>   </a:t>
            </a:r>
            <a:r>
              <a:rPr kumimoji="0" lang="zh-CN" altLang="en-US" sz="2800">
                <a:solidFill>
                  <a:srgbClr val="6600FF"/>
                </a:solidFill>
                <a:latin typeface="华文中宋" panose="02010600040101010101" pitchFamily="2" charset="-122"/>
                <a:ea typeface="华文中宋" panose="02010600040101010101" pitchFamily="2" charset="-122"/>
              </a:rPr>
              <a:t> 如</a:t>
            </a:r>
            <a:r>
              <a:rPr kumimoji="0" lang="en-US" altLang="zh-CN" sz="2800">
                <a:solidFill>
                  <a:srgbClr val="000000"/>
                </a:solidFill>
                <a:latin typeface="华文中宋" panose="02010600040101010101" pitchFamily="2" charset="-122"/>
                <a:ea typeface="华文中宋" panose="02010600040101010101" pitchFamily="2" charset="-122"/>
              </a:rPr>
              <a:t>:3FH+0B4H=0F3H</a:t>
            </a:r>
            <a:r>
              <a:rPr kumimoji="0" lang="zh-CN" altLang="en-US" sz="2800">
                <a:solidFill>
                  <a:srgbClr val="000000"/>
                </a:solidFill>
                <a:latin typeface="华文中宋" panose="02010600040101010101" pitchFamily="2" charset="-122"/>
                <a:ea typeface="华文中宋" panose="02010600040101010101" pitchFamily="2" charset="-122"/>
              </a:rPr>
              <a:t>的</a:t>
            </a:r>
            <a:r>
              <a:rPr kumimoji="0" lang="en-US" altLang="zh-CN" sz="2800">
                <a:solidFill>
                  <a:srgbClr val="000000"/>
                </a:solidFill>
                <a:latin typeface="华文中宋" panose="02010600040101010101" pitchFamily="2" charset="-122"/>
                <a:ea typeface="华文中宋" panose="02010600040101010101" pitchFamily="2" charset="-122"/>
              </a:rPr>
              <a:t>SF=1</a:t>
            </a:r>
          </a:p>
          <a:p>
            <a:pPr eaLnBrk="1" hangingPunct="1">
              <a:buFont typeface="Wingdings" pitchFamily="2" charset="2"/>
              <a:buNone/>
            </a:pPr>
            <a:r>
              <a:rPr kumimoji="0" lang="en-US" altLang="zh-CN" sz="2800">
                <a:solidFill>
                  <a:srgbClr val="000000"/>
                </a:solidFill>
                <a:latin typeface="华文中宋" panose="02010600040101010101" pitchFamily="2" charset="-122"/>
                <a:ea typeface="华文中宋" panose="02010600040101010101" pitchFamily="2" charset="-122"/>
              </a:rPr>
              <a:t>    </a:t>
            </a:r>
            <a:r>
              <a:rPr kumimoji="0" lang="zh-CN" altLang="en-US" sz="2800">
                <a:solidFill>
                  <a:srgbClr val="3366CC"/>
                </a:solidFill>
                <a:latin typeface="华文中宋" panose="02010600040101010101" pitchFamily="2" charset="-122"/>
                <a:ea typeface="华文中宋" panose="02010600040101010101" pitchFamily="2" charset="-122"/>
              </a:rPr>
              <a:t>而</a:t>
            </a:r>
            <a:r>
              <a:rPr kumimoji="0" lang="en-US" altLang="zh-CN" sz="2800">
                <a:solidFill>
                  <a:srgbClr val="000000"/>
                </a:solidFill>
                <a:latin typeface="华文中宋" panose="02010600040101010101" pitchFamily="2" charset="-122"/>
                <a:ea typeface="华文中宋" panose="02010600040101010101" pitchFamily="2" charset="-122"/>
              </a:rPr>
              <a:t>:0BFH+B4H=173H</a:t>
            </a:r>
            <a:r>
              <a:rPr kumimoji="0" lang="zh-CN" altLang="en-US" sz="2800">
                <a:solidFill>
                  <a:srgbClr val="000000"/>
                </a:solidFill>
                <a:latin typeface="华文中宋" panose="02010600040101010101" pitchFamily="2" charset="-122"/>
                <a:ea typeface="华文中宋" panose="02010600040101010101" pitchFamily="2" charset="-122"/>
              </a:rPr>
              <a:t>的</a:t>
            </a:r>
            <a:r>
              <a:rPr kumimoji="0" lang="en-US" altLang="zh-CN" sz="2800">
                <a:solidFill>
                  <a:srgbClr val="000000"/>
                </a:solidFill>
                <a:latin typeface="华文中宋" panose="02010600040101010101" pitchFamily="2" charset="-122"/>
                <a:ea typeface="华文中宋" panose="02010600040101010101" pitchFamily="2" charset="-122"/>
              </a:rPr>
              <a:t>SF=0</a:t>
            </a:r>
            <a:endParaRPr lang="en-US" altLang="zh-CN" sz="2800">
              <a:latin typeface="华文中宋" panose="02010600040101010101" pitchFamily="2" charset="-122"/>
              <a:ea typeface="华文中宋" panose="02010600040101010101" pitchFamily="2" charset="-122"/>
            </a:endParaRPr>
          </a:p>
        </p:txBody>
      </p:sp>
      <p:graphicFrame>
        <p:nvGraphicFramePr>
          <p:cNvPr id="39940" name="Object 4">
            <a:extLst>
              <a:ext uri="{FF2B5EF4-FFF2-40B4-BE49-F238E27FC236}">
                <a16:creationId xmlns:a16="http://schemas.microsoft.com/office/drawing/2014/main" id="{C94775CC-618B-3A4B-98FA-2587696F8B4E}"/>
              </a:ext>
            </a:extLst>
          </p:cNvPr>
          <p:cNvGraphicFramePr>
            <a:graphicFrameLocks noChangeAspect="1"/>
          </p:cNvGraphicFramePr>
          <p:nvPr/>
        </p:nvGraphicFramePr>
        <p:xfrm>
          <a:off x="4500563" y="836613"/>
          <a:ext cx="4392612" cy="830262"/>
        </p:xfrm>
        <a:graphic>
          <a:graphicData uri="http://schemas.openxmlformats.org/presentationml/2006/ole">
            <mc:AlternateContent xmlns:mc="http://schemas.openxmlformats.org/markup-compatibility/2006">
              <mc:Choice xmlns:v="urn:schemas-microsoft-com:vml" Requires="v">
                <p:oleObj spid="_x0000_s39969" name="Visio" r:id="rId4" imgW="1320800" imgH="254000" progId="Visio.Drawing.11">
                  <p:embed/>
                </p:oleObj>
              </mc:Choice>
              <mc:Fallback>
                <p:oleObj name="Visio" r:id="rId4" imgW="1320800" imgH="25400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00563" y="836613"/>
                        <a:ext cx="4392612" cy="830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9941" name="Text Box 5">
            <a:extLst>
              <a:ext uri="{FF2B5EF4-FFF2-40B4-BE49-F238E27FC236}">
                <a16:creationId xmlns:a16="http://schemas.microsoft.com/office/drawing/2014/main" id="{51CC907A-2258-8944-AC98-A2129BD0971A}"/>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39942" name="幻灯片编号占位符 2">
            <a:extLst>
              <a:ext uri="{FF2B5EF4-FFF2-40B4-BE49-F238E27FC236}">
                <a16:creationId xmlns:a16="http://schemas.microsoft.com/office/drawing/2014/main" id="{6B032CE5-8A79-3345-9853-72E42126100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CFC3E30-B2C0-5A44-9EAD-70E5868CA5CE}" type="slidenum">
              <a:rPr kumimoji="0" lang="en-US" altLang="zh-CN" sz="1400" smtClean="0"/>
              <a:pPr>
                <a:spcBef>
                  <a:spcPct val="0"/>
                </a:spcBef>
                <a:buClrTx/>
                <a:buSzTx/>
                <a:buFontTx/>
                <a:buNone/>
              </a:pPr>
              <a:t>15</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01763"/>
                                        </p:tgtEl>
                                        <p:attrNameLst>
                                          <p:attrName>style.visibility</p:attrName>
                                        </p:attrNameLst>
                                      </p:cBhvr>
                                      <p:to>
                                        <p:strVal val="visible"/>
                                      </p:to>
                                    </p:set>
                                    <p:animEffect transition="in" filter="blinds(horizontal)">
                                      <p:cBhvr>
                                        <p:cTn id="7" dur="500"/>
                                        <p:tgtEl>
                                          <p:spTgt spid="5017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1763" grpId="0"/>
    </p:bld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7" name="日期占位符 3">
            <a:extLst>
              <a:ext uri="{FF2B5EF4-FFF2-40B4-BE49-F238E27FC236}">
                <a16:creationId xmlns:a16="http://schemas.microsoft.com/office/drawing/2014/main" id="{658F28B6-B2F7-FB45-BF65-76297497B8C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734C85C-A300-B348-8C1B-B2CEC571F1AD}" type="datetime12">
              <a:rPr kumimoji="0" lang="zh-CN" altLang="en-US" sz="1400" smtClean="0"/>
              <a:pPr>
                <a:spcBef>
                  <a:spcPct val="0"/>
                </a:spcBef>
                <a:buClrTx/>
                <a:buSzTx/>
                <a:buFontTx/>
                <a:buNone/>
              </a:pPr>
              <a:t>下午8时26分</a:t>
            </a:fld>
            <a:endParaRPr kumimoji="0" lang="en-US" altLang="zh-CN" sz="1400"/>
          </a:p>
        </p:txBody>
      </p:sp>
      <p:sp>
        <p:nvSpPr>
          <p:cNvPr id="162820" name="Rectangle 2">
            <a:extLst>
              <a:ext uri="{FF2B5EF4-FFF2-40B4-BE49-F238E27FC236}">
                <a16:creationId xmlns:a16="http://schemas.microsoft.com/office/drawing/2014/main" id="{A3590AE5-BD5A-694A-920D-638649E5D96A}"/>
              </a:ext>
            </a:extLst>
          </p:cNvPr>
          <p:cNvSpPr>
            <a:spLocks noGrp="1" noChangeArrowheads="1"/>
          </p:cNvSpPr>
          <p:nvPr>
            <p:ph type="title"/>
          </p:nvPr>
        </p:nvSpPr>
        <p:spPr>
          <a:xfrm>
            <a:off x="520700" y="965200"/>
            <a:ext cx="4699000" cy="519113"/>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panose="02010600040101010101" pitchFamily="2" charset="-122"/>
                <a:ea typeface="华文中宋" panose="02010600040101010101" pitchFamily="2" charset="-122"/>
              </a:rPr>
              <a:t>5</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RET (</a:t>
            </a:r>
            <a:r>
              <a:rPr kumimoji="0" lang="zh-CN" altLang="en-US" sz="2800" b="1">
                <a:solidFill>
                  <a:schemeClr val="folHlink"/>
                </a:solidFill>
                <a:latin typeface="华文中宋" panose="02010600040101010101" pitchFamily="2" charset="-122"/>
                <a:ea typeface="华文中宋" panose="02010600040101010101" pitchFamily="2" charset="-122"/>
              </a:rPr>
              <a:t>过程返回指令</a:t>
            </a:r>
            <a:r>
              <a:rPr kumimoji="0" lang="en-US" altLang="zh-CN" sz="2800" b="1">
                <a:solidFill>
                  <a:schemeClr val="folHlink"/>
                </a:solidFill>
                <a:latin typeface="华文中宋" panose="02010600040101010101" pitchFamily="2" charset="-122"/>
                <a:ea typeface="华文中宋" panose="02010600040101010101" pitchFamily="2" charset="-122"/>
              </a:rPr>
              <a:t>)</a:t>
            </a:r>
          </a:p>
        </p:txBody>
      </p:sp>
      <p:sp>
        <p:nvSpPr>
          <p:cNvPr id="316419" name="Text Box 3">
            <a:extLst>
              <a:ext uri="{FF2B5EF4-FFF2-40B4-BE49-F238E27FC236}">
                <a16:creationId xmlns:a16="http://schemas.microsoft.com/office/drawing/2014/main" id="{DC6A50CD-3D40-AA4B-819C-84C1B6FB3CE9}"/>
              </a:ext>
            </a:extLst>
          </p:cNvPr>
          <p:cNvSpPr txBox="1">
            <a:spLocks noChangeArrowheads="1"/>
          </p:cNvSpPr>
          <p:nvPr/>
        </p:nvSpPr>
        <p:spPr bwMode="auto">
          <a:xfrm>
            <a:off x="530225" y="1700213"/>
            <a:ext cx="7786688" cy="301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RET			</a:t>
            </a:r>
            <a:r>
              <a:rPr lang="zh-CN" altLang="en-US" sz="2400">
                <a:latin typeface="华文中宋" panose="02010600040101010101" pitchFamily="2" charset="-122"/>
                <a:ea typeface="华文中宋" panose="02010600040101010101" pitchFamily="2" charset="-122"/>
              </a:rPr>
              <a:t>（段内</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段间直接返回）</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RET	</a:t>
            </a:r>
            <a:r>
              <a:rPr lang="zh-CN" altLang="en-US" sz="2400">
                <a:latin typeface="华文中宋" panose="02010600040101010101" pitchFamily="2" charset="-122"/>
                <a:ea typeface="华文中宋" panose="02010600040101010101" pitchFamily="2" charset="-122"/>
              </a:rPr>
              <a:t>常数表达式	（段内</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段间带立即数返回）</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出栈，</a:t>
            </a:r>
            <a:r>
              <a:rPr lang="en-US" altLang="zh-CN" sz="2400">
                <a:latin typeface="华文中宋" panose="02010600040101010101" pitchFamily="2" charset="-122"/>
                <a:ea typeface="华文中宋" panose="02010600040101010101" pitchFamily="2" charset="-122"/>
              </a:rPr>
              <a:t>SP=SP+2</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[CS</a:t>
            </a:r>
            <a:r>
              <a:rPr lang="zh-CN" altLang="en-US" sz="2400">
                <a:latin typeface="华文中宋" panose="02010600040101010101" pitchFamily="2" charset="-122"/>
                <a:ea typeface="华文中宋" panose="02010600040101010101" pitchFamily="2" charset="-122"/>
              </a:rPr>
              <a:t>出栈，</a:t>
            </a:r>
            <a:r>
              <a:rPr lang="en-US" altLang="zh-CN" sz="2400">
                <a:latin typeface="华文中宋" panose="02010600040101010101" pitchFamily="2" charset="-122"/>
                <a:ea typeface="华文中宋" panose="02010600040101010101" pitchFamily="2" charset="-122"/>
              </a:rPr>
              <a:t>SP=SP+2]</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[SP=SP+</a:t>
            </a:r>
            <a:r>
              <a:rPr lang="zh-CN" altLang="en-US" sz="2400">
                <a:latin typeface="华文中宋" panose="02010600040101010101" pitchFamily="2" charset="-122"/>
                <a:ea typeface="华文中宋" panose="02010600040101010101" pitchFamily="2" charset="-122"/>
              </a:rPr>
              <a:t>常数</a:t>
            </a:r>
            <a:r>
              <a:rPr lang="en-US" altLang="zh-CN"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cs typeface="Times New Roman" panose="02020603050405020304" pitchFamily="18" charset="0"/>
              </a:rPr>
              <a:t> </a:t>
            </a:r>
            <a:r>
              <a:rPr lang="zh-CN" altLang="en-US" sz="2400">
                <a:latin typeface="华文中宋" panose="02010600040101010101" pitchFamily="2" charset="-122"/>
                <a:ea typeface="华文中宋" panose="02010600040101010101" pitchFamily="2" charset="-122"/>
              </a:rPr>
              <a:t>带参数返回用于堆栈传递参数的情况</a:t>
            </a:r>
          </a:p>
        </p:txBody>
      </p:sp>
      <p:sp>
        <p:nvSpPr>
          <p:cNvPr id="316421" name="幻灯片编号占位符 2">
            <a:extLst>
              <a:ext uri="{FF2B5EF4-FFF2-40B4-BE49-F238E27FC236}">
                <a16:creationId xmlns:a16="http://schemas.microsoft.com/office/drawing/2014/main" id="{0497C51B-E0EA-A14D-82F9-5BF2B9460E0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B5C27CF-6AA4-9A49-8F17-0A188BDE8B3D}" type="slidenum">
              <a:rPr kumimoji="0" lang="en-US" altLang="zh-CN" sz="1400" smtClean="0"/>
              <a:pPr>
                <a:spcBef>
                  <a:spcPct val="0"/>
                </a:spcBef>
                <a:buClrTx/>
                <a:buSzTx/>
                <a:buFontTx/>
                <a:buNone/>
              </a:pPr>
              <a:t>150</a:t>
            </a:fld>
            <a:r>
              <a:rPr kumimoji="0" lang="en-US" altLang="zh-CN" sz="1400"/>
              <a:t>/201</a:t>
            </a:r>
          </a:p>
        </p:txBody>
      </p:sp>
      <p:sp>
        <p:nvSpPr>
          <p:cNvPr id="7" name="Text Box 4">
            <a:extLst>
              <a:ext uri="{FF2B5EF4-FFF2-40B4-BE49-F238E27FC236}">
                <a16:creationId xmlns:a16="http://schemas.microsoft.com/office/drawing/2014/main" id="{68CB717D-567A-0C40-86DA-FCD2EDB4467D}"/>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5" name="日期占位符 3">
            <a:extLst>
              <a:ext uri="{FF2B5EF4-FFF2-40B4-BE49-F238E27FC236}">
                <a16:creationId xmlns:a16="http://schemas.microsoft.com/office/drawing/2014/main" id="{9D96F279-AE90-F440-8C59-FB70A5FEBEC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05AB873-18AF-D24D-A94C-D2978601200E}" type="datetime12">
              <a:rPr kumimoji="0" lang="zh-CN" altLang="en-US" sz="1400" smtClean="0"/>
              <a:pPr>
                <a:spcBef>
                  <a:spcPct val="0"/>
                </a:spcBef>
                <a:buClrTx/>
                <a:buSzTx/>
                <a:buFontTx/>
                <a:buNone/>
              </a:pPr>
              <a:t>下午8时26分</a:t>
            </a:fld>
            <a:endParaRPr kumimoji="0" lang="en-US" altLang="zh-CN" sz="1400"/>
          </a:p>
        </p:txBody>
      </p:sp>
      <p:sp>
        <p:nvSpPr>
          <p:cNvPr id="163844" name="Rectangle 2">
            <a:extLst>
              <a:ext uri="{FF2B5EF4-FFF2-40B4-BE49-F238E27FC236}">
                <a16:creationId xmlns:a16="http://schemas.microsoft.com/office/drawing/2014/main" id="{F116ACA3-DE49-8E49-AF5B-6D63C680FBF9}"/>
              </a:ext>
            </a:extLst>
          </p:cNvPr>
          <p:cNvSpPr>
            <a:spLocks noGrp="1" noChangeArrowheads="1"/>
          </p:cNvSpPr>
          <p:nvPr>
            <p:ph type="title"/>
          </p:nvPr>
        </p:nvSpPr>
        <p:spPr>
          <a:xfrm>
            <a:off x="592138" y="893763"/>
            <a:ext cx="2971800"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dirty="0">
                <a:solidFill>
                  <a:schemeClr val="folHlink"/>
                </a:solidFill>
                <a:latin typeface="华文中宋" charset="0"/>
                <a:ea typeface="华文中宋" charset="0"/>
                <a:cs typeface="华文中宋" charset="0"/>
              </a:rPr>
              <a:t>6</a:t>
            </a:r>
            <a:r>
              <a:rPr kumimoji="0" lang="zh-CN" altLang="en-US" sz="2800" b="1" dirty="0">
                <a:solidFill>
                  <a:schemeClr val="folHlink"/>
                </a:solidFill>
                <a:latin typeface="华文中宋" charset="0"/>
                <a:ea typeface="华文中宋" charset="0"/>
                <a:cs typeface="华文中宋" charset="0"/>
              </a:rPr>
              <a:t>）、</a:t>
            </a:r>
            <a:r>
              <a:rPr kumimoji="0" lang="en-US" altLang="zh-CN" sz="2800" b="1" dirty="0">
                <a:solidFill>
                  <a:schemeClr val="folHlink"/>
                </a:solidFill>
                <a:latin typeface="华文中宋" charset="0"/>
                <a:ea typeface="华文中宋" charset="0"/>
                <a:cs typeface="华文中宋" charset="0"/>
              </a:rPr>
              <a:t>INT</a:t>
            </a:r>
          </a:p>
        </p:txBody>
      </p:sp>
      <p:sp>
        <p:nvSpPr>
          <p:cNvPr id="318467" name="Text Box 3">
            <a:extLst>
              <a:ext uri="{FF2B5EF4-FFF2-40B4-BE49-F238E27FC236}">
                <a16:creationId xmlns:a16="http://schemas.microsoft.com/office/drawing/2014/main" id="{5610741E-8EEF-7A41-AC81-054E7A8C219A}"/>
              </a:ext>
            </a:extLst>
          </p:cNvPr>
          <p:cNvSpPr txBox="1">
            <a:spLocks noChangeArrowheads="1"/>
          </p:cNvSpPr>
          <p:nvPr/>
        </p:nvSpPr>
        <p:spPr bwMode="auto">
          <a:xfrm>
            <a:off x="685800" y="1625600"/>
            <a:ext cx="7773988" cy="415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INT	TYPE</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0~255</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SP=SP-2</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FLAG</a:t>
            </a:r>
            <a:r>
              <a:rPr lang="zh-CN" altLang="en-US" sz="2400">
                <a:latin typeface="华文中宋" panose="02010600040101010101" pitchFamily="2" charset="-122"/>
                <a:ea typeface="华文中宋" panose="02010600040101010101" pitchFamily="2" charset="-122"/>
              </a:rPr>
              <a:t>进栈</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SP=SP-2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进栈</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SP=SP-2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进栈</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TYPE*4</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TYPE*4+2</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类似段间间接调用</a:t>
            </a:r>
          </a:p>
          <a:p>
            <a:pPr eaLnBrk="1" hangingPunct="1">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  主要用于调用</a:t>
            </a:r>
            <a:r>
              <a:rPr lang="en-US" altLang="zh-CN" sz="2400">
                <a:latin typeface="华文中宋" panose="02010600040101010101" pitchFamily="2" charset="-122"/>
                <a:ea typeface="华文中宋" panose="02010600040101010101" pitchFamily="2" charset="-122"/>
              </a:rPr>
              <a:t>BIOS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DOS</a:t>
            </a:r>
            <a:r>
              <a:rPr lang="zh-CN" altLang="en-US" sz="2400">
                <a:latin typeface="华文中宋" panose="02010600040101010101" pitchFamily="2" charset="-122"/>
                <a:ea typeface="华文中宋" panose="02010600040101010101" pitchFamily="2" charset="-122"/>
              </a:rPr>
              <a:t>功能调用</a:t>
            </a:r>
          </a:p>
        </p:txBody>
      </p:sp>
      <p:sp>
        <p:nvSpPr>
          <p:cNvPr id="318469" name="幻灯片编号占位符 2">
            <a:extLst>
              <a:ext uri="{FF2B5EF4-FFF2-40B4-BE49-F238E27FC236}">
                <a16:creationId xmlns:a16="http://schemas.microsoft.com/office/drawing/2014/main" id="{4E906A2B-15B0-E74D-A404-5B4ECF44BF3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F65444C-B911-D445-9262-4C71BF572882}" type="slidenum">
              <a:rPr kumimoji="0" lang="en-US" altLang="zh-CN" sz="1400" smtClean="0"/>
              <a:pPr>
                <a:spcBef>
                  <a:spcPct val="0"/>
                </a:spcBef>
                <a:buClrTx/>
                <a:buSzTx/>
                <a:buFontTx/>
                <a:buNone/>
              </a:pPr>
              <a:t>151</a:t>
            </a:fld>
            <a:r>
              <a:rPr kumimoji="0" lang="en-US" altLang="zh-CN" sz="1400"/>
              <a:t>/201</a:t>
            </a:r>
          </a:p>
        </p:txBody>
      </p:sp>
      <p:sp>
        <p:nvSpPr>
          <p:cNvPr id="7" name="Text Box 4">
            <a:extLst>
              <a:ext uri="{FF2B5EF4-FFF2-40B4-BE49-F238E27FC236}">
                <a16:creationId xmlns:a16="http://schemas.microsoft.com/office/drawing/2014/main" id="{E94574CA-78E2-5044-9F5C-706400F81290}"/>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3" name="日期占位符 1">
            <a:extLst>
              <a:ext uri="{FF2B5EF4-FFF2-40B4-BE49-F238E27FC236}">
                <a16:creationId xmlns:a16="http://schemas.microsoft.com/office/drawing/2014/main" id="{F2025537-54CA-FE4A-879B-9A720D48576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87EEFFA-6DCA-0A4D-8BFC-486EDBC93615}" type="datetime12">
              <a:rPr kumimoji="0" lang="zh-CN" altLang="en-US" sz="1400" smtClean="0"/>
              <a:pPr>
                <a:spcBef>
                  <a:spcPct val="0"/>
                </a:spcBef>
                <a:buClrTx/>
                <a:buSzTx/>
                <a:buFontTx/>
                <a:buNone/>
              </a:pPr>
              <a:t>下午8时26分</a:t>
            </a:fld>
            <a:endParaRPr kumimoji="0" lang="en-US" altLang="zh-CN" sz="1400"/>
          </a:p>
        </p:txBody>
      </p:sp>
      <p:sp>
        <p:nvSpPr>
          <p:cNvPr id="320514" name="Text Box 2">
            <a:extLst>
              <a:ext uri="{FF2B5EF4-FFF2-40B4-BE49-F238E27FC236}">
                <a16:creationId xmlns:a16="http://schemas.microsoft.com/office/drawing/2014/main" id="{0E93B25A-5F2D-4D4F-AB8B-D7126DB4A292}"/>
              </a:ext>
            </a:extLst>
          </p:cNvPr>
          <p:cNvSpPr txBox="1">
            <a:spLocks noChangeArrowheads="1"/>
          </p:cNvSpPr>
          <p:nvPr/>
        </p:nvSpPr>
        <p:spPr bwMode="auto">
          <a:xfrm>
            <a:off x="395288" y="908050"/>
            <a:ext cx="8424862" cy="5313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52425" indent="-352425">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）中断概念：</a:t>
            </a: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计算机在执行正常程序的过程中，由于某些事件发生，需要暂时中止当前程序的运行，转到中断服务程序去为临时发生的事件服务，中断服务程序执行完毕后，又返回正常程序继续运行，该过程称中断。</a:t>
            </a:r>
          </a:p>
          <a:p>
            <a:pPr eaLnBrk="1" hangingPunct="1">
              <a:lnSpc>
                <a:spcPct val="130000"/>
              </a:lnSpc>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引起中断的原因（称中断源）有：</a:t>
            </a:r>
          </a:p>
          <a:p>
            <a:pPr eaLnBrk="1" hangingPunct="1">
              <a:lnSpc>
                <a:spcPct val="130000"/>
              </a:lnSpc>
              <a:spcBef>
                <a:spcPct val="0"/>
              </a:spcBef>
              <a:buClrTx/>
              <a:buSzTx/>
            </a:pPr>
            <a:r>
              <a:rPr lang="zh-CN" altLang="en-US" sz="2400">
                <a:latin typeface="华文中宋" panose="02010600040101010101" pitchFamily="2" charset="-122"/>
                <a:ea typeface="华文中宋" panose="02010600040101010101" pitchFamily="2" charset="-122"/>
              </a:rPr>
              <a:t>外部中断（硬件中断），从</a:t>
            </a:r>
            <a:r>
              <a:rPr lang="en-US" altLang="zh-CN" sz="2400">
                <a:latin typeface="华文中宋" panose="02010600040101010101" pitchFamily="2" charset="-122"/>
                <a:ea typeface="华文中宋" panose="02010600040101010101" pitchFamily="2" charset="-122"/>
              </a:rPr>
              <a:t>8086</a:t>
            </a:r>
            <a:r>
              <a:rPr lang="zh-CN" altLang="en-US" sz="2400">
                <a:latin typeface="华文中宋" panose="02010600040101010101" pitchFamily="2" charset="-122"/>
                <a:ea typeface="华文中宋" panose="02010600040101010101" pitchFamily="2" charset="-122"/>
              </a:rPr>
              <a:t>的</a:t>
            </a:r>
            <a:r>
              <a:rPr lang="en-US" altLang="zh-CN" sz="2400">
                <a:latin typeface="华文中宋" panose="02010600040101010101" pitchFamily="2" charset="-122"/>
                <a:ea typeface="华文中宋" panose="02010600040101010101" pitchFamily="2" charset="-122"/>
              </a:rPr>
              <a:t>NMI</a:t>
            </a:r>
            <a:r>
              <a:rPr lang="zh-CN" altLang="en-US" sz="2400">
                <a:latin typeface="华文中宋" panose="02010600040101010101" pitchFamily="2" charset="-122"/>
                <a:ea typeface="华文中宋" panose="02010600040101010101" pitchFamily="2" charset="-122"/>
              </a:rPr>
              <a:t>（不可屏蔽中断引脚）或</a:t>
            </a:r>
            <a:r>
              <a:rPr lang="en-US" altLang="zh-CN" sz="2400">
                <a:latin typeface="华文中宋" panose="02010600040101010101" pitchFamily="2" charset="-122"/>
                <a:ea typeface="华文中宋" panose="02010600040101010101" pitchFamily="2" charset="-122"/>
              </a:rPr>
              <a:t>INTR</a:t>
            </a:r>
            <a:r>
              <a:rPr lang="zh-CN" altLang="en-US" sz="2400">
                <a:latin typeface="华文中宋" panose="02010600040101010101" pitchFamily="2" charset="-122"/>
                <a:ea typeface="华文中宋" panose="02010600040101010101" pitchFamily="2" charset="-122"/>
              </a:rPr>
              <a:t>（可屏蔽中断引脚）引入。</a:t>
            </a:r>
          </a:p>
          <a:p>
            <a:pPr eaLnBrk="1" hangingPunct="1">
              <a:lnSpc>
                <a:spcPct val="130000"/>
              </a:lnSpc>
              <a:spcBef>
                <a:spcPct val="0"/>
              </a:spcBef>
              <a:buClrTx/>
              <a:buSzTx/>
            </a:pPr>
            <a:r>
              <a:rPr lang="zh-CN" altLang="en-US" sz="2400">
                <a:latin typeface="华文中宋" panose="02010600040101010101" pitchFamily="2" charset="-122"/>
                <a:ea typeface="华文中宋" panose="02010600040101010101" pitchFamily="2" charset="-122"/>
              </a:rPr>
              <a:t>内部中断（软件中断）：</a:t>
            </a:r>
            <a:r>
              <a:rPr lang="en-US" altLang="zh-CN" sz="2400">
                <a:latin typeface="华文中宋" panose="02010600040101010101" pitchFamily="2" charset="-122"/>
                <a:ea typeface="华文中宋" panose="02010600040101010101" pitchFamily="2" charset="-122"/>
              </a:rPr>
              <a:t>CPU</a:t>
            </a:r>
            <a:r>
              <a:rPr lang="zh-CN" altLang="en-US" sz="2400">
                <a:latin typeface="华文中宋" panose="02010600040101010101" pitchFamily="2" charset="-122"/>
                <a:ea typeface="华文中宋" panose="02010600040101010101" pitchFamily="2" charset="-122"/>
              </a:rPr>
              <a:t>运算过程中发生的意外情况或由</a:t>
            </a:r>
            <a:r>
              <a:rPr lang="en-US" altLang="zh-CN" sz="2400">
                <a:latin typeface="华文中宋" panose="02010600040101010101" pitchFamily="2" charset="-122"/>
                <a:ea typeface="华文中宋" panose="02010600040101010101" pitchFamily="2" charset="-122"/>
              </a:rPr>
              <a:t>INT</a:t>
            </a:r>
            <a:r>
              <a:rPr lang="zh-CN" altLang="en-US" sz="2400">
                <a:latin typeface="华文中宋" panose="02010600040101010101" pitchFamily="2" charset="-122"/>
                <a:ea typeface="华文中宋" panose="02010600040101010101" pitchFamily="2" charset="-122"/>
              </a:rPr>
              <a:t>指令产生。</a:t>
            </a:r>
            <a:endParaRPr lang="zh-CN" altLang="en-US" sz="2800">
              <a:latin typeface="Times New Roman" panose="02020603050405020304" pitchFamily="18" charset="0"/>
              <a:ea typeface="华文中宋" panose="02010600040101010101" pitchFamily="2" charset="-122"/>
            </a:endParaRPr>
          </a:p>
        </p:txBody>
      </p:sp>
      <p:sp>
        <p:nvSpPr>
          <p:cNvPr id="320516" name="幻灯片编号占位符 2">
            <a:extLst>
              <a:ext uri="{FF2B5EF4-FFF2-40B4-BE49-F238E27FC236}">
                <a16:creationId xmlns:a16="http://schemas.microsoft.com/office/drawing/2014/main" id="{4D85957E-0DC3-914A-AF55-E401A2A01A0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43322F6-4ACE-E045-8B0E-3DDF26E30B76}" type="slidenum">
              <a:rPr kumimoji="0" lang="en-US" altLang="zh-CN" sz="1400" smtClean="0"/>
              <a:pPr>
                <a:spcBef>
                  <a:spcPct val="0"/>
                </a:spcBef>
                <a:buClrTx/>
                <a:buSzTx/>
                <a:buFontTx/>
                <a:buNone/>
              </a:pPr>
              <a:t>152</a:t>
            </a:fld>
            <a:r>
              <a:rPr kumimoji="0" lang="en-US" altLang="zh-CN" sz="1400"/>
              <a:t>/201</a:t>
            </a:r>
          </a:p>
        </p:txBody>
      </p:sp>
      <p:sp>
        <p:nvSpPr>
          <p:cNvPr id="6" name="Text Box 4">
            <a:extLst>
              <a:ext uri="{FF2B5EF4-FFF2-40B4-BE49-F238E27FC236}">
                <a16:creationId xmlns:a16="http://schemas.microsoft.com/office/drawing/2014/main" id="{498E2426-1F44-AB44-B6EC-1CF7A690B4F5}"/>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1" name="日期占位符 1">
            <a:extLst>
              <a:ext uri="{FF2B5EF4-FFF2-40B4-BE49-F238E27FC236}">
                <a16:creationId xmlns:a16="http://schemas.microsoft.com/office/drawing/2014/main" id="{6126B689-6E53-AA41-A7E6-C2F4BEC40E2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C14B0F2-7339-4240-8823-9D80D36825BB}" type="datetime12">
              <a:rPr kumimoji="0" lang="zh-CN" altLang="en-US" sz="1400" smtClean="0"/>
              <a:pPr>
                <a:spcBef>
                  <a:spcPct val="0"/>
                </a:spcBef>
                <a:buClrTx/>
                <a:buSzTx/>
                <a:buFontTx/>
                <a:buNone/>
              </a:pPr>
              <a:t>下午8时26分</a:t>
            </a:fld>
            <a:endParaRPr kumimoji="0" lang="en-US" altLang="zh-CN" sz="1400"/>
          </a:p>
        </p:txBody>
      </p:sp>
      <p:sp>
        <p:nvSpPr>
          <p:cNvPr id="322562" name="Text Box 2">
            <a:extLst>
              <a:ext uri="{FF2B5EF4-FFF2-40B4-BE49-F238E27FC236}">
                <a16:creationId xmlns:a16="http://schemas.microsoft.com/office/drawing/2014/main" id="{13B1B668-BC24-0E49-A312-9029C9526F7E}"/>
              </a:ext>
            </a:extLst>
          </p:cNvPr>
          <p:cNvSpPr txBox="1">
            <a:spLocks noChangeArrowheads="1"/>
          </p:cNvSpPr>
          <p:nvPr/>
        </p:nvSpPr>
        <p:spPr bwMode="auto">
          <a:xfrm>
            <a:off x="395288" y="981075"/>
            <a:ext cx="8353425"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52425" indent="-352425">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30000"/>
              </a:lnSpc>
              <a:spcBef>
                <a:spcPct val="0"/>
              </a:spcBef>
              <a:buClrTx/>
              <a:buSzTx/>
              <a:buFontTx/>
              <a:buNone/>
            </a:pPr>
            <a:r>
              <a:rPr lang="zh-CN" altLang="en-US" sz="2400">
                <a:solidFill>
                  <a:schemeClr val="hlink"/>
                </a:solidFill>
                <a:latin typeface="华文中宋" panose="02010600040101010101" pitchFamily="2" charset="-122"/>
                <a:ea typeface="华文中宋" panose="02010600040101010101" pitchFamily="2" charset="-122"/>
              </a:rPr>
              <a:t>响应中断的过程：</a:t>
            </a:r>
          </a:p>
          <a:p>
            <a:pPr eaLnBrk="1" hangingPunct="1">
              <a:lnSpc>
                <a:spcPct val="130000"/>
              </a:lnSpc>
              <a:spcBef>
                <a:spcPct val="0"/>
              </a:spcBef>
              <a:buClrTx/>
              <a:buSzTx/>
              <a:buFontTx/>
              <a:buNone/>
            </a:pPr>
            <a:endParaRPr lang="zh-CN" altLang="en-US" sz="2400">
              <a:solidFill>
                <a:schemeClr val="hlink"/>
              </a:solidFill>
              <a:latin typeface="华文中宋" panose="02010600040101010101" pitchFamily="2" charset="-122"/>
              <a:ea typeface="华文中宋" panose="02010600040101010101" pitchFamily="2" charset="-122"/>
            </a:endParaRPr>
          </a:p>
          <a:p>
            <a:pPr eaLnBrk="1" hangingPunct="1">
              <a:lnSpc>
                <a:spcPct val="130000"/>
              </a:lnSpc>
              <a:spcBef>
                <a:spcPct val="0"/>
              </a:spcBef>
              <a:buClrTx/>
              <a:buSzTx/>
            </a:pPr>
            <a:r>
              <a:rPr lang="zh-CN" altLang="en-US" sz="2400">
                <a:latin typeface="华文中宋" panose="02010600040101010101" pitchFamily="2" charset="-122"/>
                <a:ea typeface="华文中宋" panose="02010600040101010101" pitchFamily="2" charset="-122"/>
              </a:rPr>
              <a:t>将</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和</a:t>
            </a:r>
            <a:r>
              <a:rPr lang="en-US" altLang="zh-CN" sz="2400">
                <a:latin typeface="华文中宋" panose="02010600040101010101" pitchFamily="2" charset="-122"/>
                <a:ea typeface="华文中宋" panose="02010600040101010101" pitchFamily="2" charset="-122"/>
              </a:rPr>
              <a:t>FLAG</a:t>
            </a:r>
            <a:r>
              <a:rPr lang="zh-CN" altLang="en-US" sz="2400">
                <a:latin typeface="华文中宋" panose="02010600040101010101" pitchFamily="2" charset="-122"/>
                <a:ea typeface="华文中宋" panose="02010600040101010101" pitchFamily="2" charset="-122"/>
              </a:rPr>
              <a:t>送到堆栈保护；</a:t>
            </a:r>
          </a:p>
          <a:p>
            <a:pPr eaLnBrk="1" hangingPunct="1">
              <a:lnSpc>
                <a:spcPct val="130000"/>
              </a:lnSpc>
              <a:spcBef>
                <a:spcPct val="0"/>
              </a:spcBef>
              <a:buClrTx/>
              <a:buSzTx/>
            </a:pPr>
            <a:r>
              <a:rPr lang="zh-CN" altLang="en-US" sz="2400">
                <a:latin typeface="华文中宋" panose="02010600040101010101" pitchFamily="2" charset="-122"/>
                <a:ea typeface="华文中宋" panose="02010600040101010101" pitchFamily="2" charset="-122"/>
              </a:rPr>
              <a:t>根据中断接口电路送入的或</a:t>
            </a:r>
            <a:r>
              <a:rPr lang="en-US" altLang="zh-CN" sz="2400">
                <a:latin typeface="华文中宋" panose="02010600040101010101" pitchFamily="2" charset="-122"/>
                <a:ea typeface="华文中宋" panose="02010600040101010101" pitchFamily="2" charset="-122"/>
              </a:rPr>
              <a:t>INT</a:t>
            </a:r>
            <a:r>
              <a:rPr lang="zh-CN" altLang="en-US" sz="2400">
                <a:latin typeface="华文中宋" panose="02010600040101010101" pitchFamily="2" charset="-122"/>
                <a:ea typeface="华文中宋" panose="02010600040101010101" pitchFamily="2" charset="-122"/>
              </a:rPr>
              <a:t>指令中指定的中断类型号，查</a:t>
            </a:r>
            <a:r>
              <a:rPr lang="zh-CN" altLang="en-US" sz="2400">
                <a:solidFill>
                  <a:srgbClr val="FF0000"/>
                </a:solidFill>
                <a:latin typeface="华文中宋" panose="02010600040101010101" pitchFamily="2" charset="-122"/>
                <a:ea typeface="华文中宋" panose="02010600040101010101" pitchFamily="2" charset="-122"/>
              </a:rPr>
              <a:t>中断向量表</a:t>
            </a:r>
            <a:r>
              <a:rPr lang="zh-CN" altLang="en-US" sz="2400">
                <a:latin typeface="华文中宋" panose="02010600040101010101" pitchFamily="2" charset="-122"/>
                <a:ea typeface="华文中宋" panose="02010600040101010101" pitchFamily="2" charset="-122"/>
              </a:rPr>
              <a:t>，找到中断服务程序</a:t>
            </a:r>
            <a:r>
              <a:rPr lang="zh-CN" altLang="en-US" sz="2400">
                <a:solidFill>
                  <a:srgbClr val="FF0000"/>
                </a:solidFill>
                <a:latin typeface="华文中宋" panose="02010600040101010101" pitchFamily="2" charset="-122"/>
                <a:ea typeface="华文中宋" panose="02010600040101010101" pitchFamily="2" charset="-122"/>
              </a:rPr>
              <a:t>入口地址</a:t>
            </a:r>
            <a:r>
              <a:rPr lang="zh-CN" altLang="en-US" sz="2400">
                <a:latin typeface="华文中宋" panose="02010600040101010101" pitchFamily="2" charset="-122"/>
                <a:ea typeface="华文中宋" panose="02010600040101010101" pitchFamily="2" charset="-122"/>
              </a:rPr>
              <a:t>，转到相应的</a:t>
            </a:r>
            <a:r>
              <a:rPr lang="zh-CN" altLang="en-US" sz="2400">
                <a:solidFill>
                  <a:srgbClr val="FF0000"/>
                </a:solidFill>
                <a:latin typeface="华文中宋" panose="02010600040101010101" pitchFamily="2" charset="-122"/>
                <a:ea typeface="华文中宋" panose="02010600040101010101" pitchFamily="2" charset="-122"/>
              </a:rPr>
              <a:t>中断服务程序</a:t>
            </a:r>
            <a:r>
              <a:rPr lang="zh-CN" altLang="en-US" sz="2400">
                <a:latin typeface="华文中宋" panose="02010600040101010101" pitchFamily="2" charset="-122"/>
                <a:ea typeface="华文中宋" panose="02010600040101010101" pitchFamily="2" charset="-122"/>
              </a:rPr>
              <a:t>；</a:t>
            </a:r>
          </a:p>
          <a:p>
            <a:pPr eaLnBrk="1" hangingPunct="1">
              <a:lnSpc>
                <a:spcPct val="130000"/>
              </a:lnSpc>
              <a:spcBef>
                <a:spcPct val="0"/>
              </a:spcBef>
              <a:buClrTx/>
              <a:buSzTx/>
            </a:pPr>
            <a:r>
              <a:rPr lang="zh-CN" altLang="en-US" sz="2400">
                <a:latin typeface="华文中宋" panose="02010600040101010101" pitchFamily="2" charset="-122"/>
                <a:ea typeface="华文中宋" panose="02010600040101010101" pitchFamily="2" charset="-122"/>
              </a:rPr>
              <a:t>服务程序结束后通过执行</a:t>
            </a:r>
            <a:r>
              <a:rPr lang="en-US" altLang="zh-CN" sz="2400">
                <a:latin typeface="华文中宋" panose="02010600040101010101" pitchFamily="2" charset="-122"/>
                <a:ea typeface="华文中宋" panose="02010600040101010101" pitchFamily="2" charset="-122"/>
              </a:rPr>
              <a:t>IRET</a:t>
            </a:r>
            <a:r>
              <a:rPr lang="zh-CN" altLang="en-US" sz="2400">
                <a:latin typeface="华文中宋" panose="02010600040101010101" pitchFamily="2" charset="-122"/>
                <a:ea typeface="华文中宋" panose="02010600040101010101" pitchFamily="2" charset="-122"/>
              </a:rPr>
              <a:t>，从堆栈中恢复原标志和断点，返回正常程序继续执行。</a:t>
            </a:r>
            <a:endParaRPr lang="zh-CN" altLang="en-US" sz="2800">
              <a:latin typeface="Times New Roman" panose="02020603050405020304" pitchFamily="18" charset="0"/>
              <a:ea typeface="华文中宋" panose="02010600040101010101" pitchFamily="2" charset="-122"/>
            </a:endParaRPr>
          </a:p>
        </p:txBody>
      </p:sp>
      <p:sp>
        <p:nvSpPr>
          <p:cNvPr id="322564" name="幻灯片编号占位符 2">
            <a:extLst>
              <a:ext uri="{FF2B5EF4-FFF2-40B4-BE49-F238E27FC236}">
                <a16:creationId xmlns:a16="http://schemas.microsoft.com/office/drawing/2014/main" id="{B989C9DC-F190-2E45-A92D-B0236EAD0F8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E2B14B7-ED49-BC49-8C67-62996AED2F35}" type="slidenum">
              <a:rPr kumimoji="0" lang="en-US" altLang="zh-CN" sz="1400" smtClean="0"/>
              <a:pPr>
                <a:spcBef>
                  <a:spcPct val="0"/>
                </a:spcBef>
                <a:buClrTx/>
                <a:buSzTx/>
                <a:buFontTx/>
                <a:buNone/>
              </a:pPr>
              <a:t>153</a:t>
            </a:fld>
            <a:r>
              <a:rPr kumimoji="0" lang="en-US" altLang="zh-CN" sz="1400"/>
              <a:t>/201</a:t>
            </a:r>
          </a:p>
        </p:txBody>
      </p:sp>
      <p:sp>
        <p:nvSpPr>
          <p:cNvPr id="6" name="Text Box 4">
            <a:extLst>
              <a:ext uri="{FF2B5EF4-FFF2-40B4-BE49-F238E27FC236}">
                <a16:creationId xmlns:a16="http://schemas.microsoft.com/office/drawing/2014/main" id="{DD9246BA-1C4F-DD42-8B4D-86C0930164B3}"/>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09" name="日期占位符 2">
            <a:extLst>
              <a:ext uri="{FF2B5EF4-FFF2-40B4-BE49-F238E27FC236}">
                <a16:creationId xmlns:a16="http://schemas.microsoft.com/office/drawing/2014/main" id="{40939813-6328-F54E-A580-BFEE5E7DAC3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78528CF-E81B-7046-ACB1-971A36A8F3A8}" type="datetime12">
              <a:rPr kumimoji="0" lang="zh-CN" altLang="en-US" sz="1400" smtClean="0"/>
              <a:pPr>
                <a:spcBef>
                  <a:spcPct val="0"/>
                </a:spcBef>
                <a:buClrTx/>
                <a:buSzTx/>
                <a:buFontTx/>
                <a:buNone/>
              </a:pPr>
              <a:t>下午8时26分</a:t>
            </a:fld>
            <a:endParaRPr kumimoji="0" lang="en-US" altLang="zh-CN" sz="1400"/>
          </a:p>
        </p:txBody>
      </p:sp>
      <p:sp>
        <p:nvSpPr>
          <p:cNvPr id="324610" name="Text Box 2">
            <a:extLst>
              <a:ext uri="{FF2B5EF4-FFF2-40B4-BE49-F238E27FC236}">
                <a16:creationId xmlns:a16="http://schemas.microsoft.com/office/drawing/2014/main" id="{FA44384D-C988-CD47-B4FF-FF6DDB808C93}"/>
              </a:ext>
            </a:extLst>
          </p:cNvPr>
          <p:cNvSpPr txBox="1">
            <a:spLocks noChangeArrowheads="1"/>
          </p:cNvSpPr>
          <p:nvPr/>
        </p:nvSpPr>
        <p:spPr bwMode="auto">
          <a:xfrm>
            <a:off x="468313" y="981075"/>
            <a:ext cx="4175125" cy="264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74638" indent="-2746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中断向量表：</a:t>
            </a:r>
          </a:p>
          <a:p>
            <a:pPr eaLnBrk="1" hangingPunct="1">
              <a:spcBef>
                <a:spcPct val="0"/>
              </a:spcBef>
              <a:buClrTx/>
              <a:buSzTx/>
            </a:pPr>
            <a:r>
              <a:rPr lang="zh-CN" altLang="en-US" sz="2400">
                <a:latin typeface="华文中宋" panose="02010600040101010101" pitchFamily="2" charset="-122"/>
                <a:ea typeface="华文中宋" panose="02010600040101010101" pitchFamily="2" charset="-122"/>
              </a:rPr>
              <a:t>内存</a:t>
            </a:r>
            <a:r>
              <a:rPr lang="en-US" altLang="zh-CN" sz="2400">
                <a:latin typeface="华文中宋" panose="02010600040101010101" pitchFamily="2" charset="-122"/>
                <a:ea typeface="华文中宋" panose="02010600040101010101" pitchFamily="2" charset="-122"/>
              </a:rPr>
              <a:t>00000—003FFH</a:t>
            </a:r>
            <a:r>
              <a:rPr lang="zh-CN" altLang="en-US" sz="2400">
                <a:latin typeface="华文中宋" panose="02010600040101010101" pitchFamily="2" charset="-122"/>
                <a:ea typeface="华文中宋" panose="02010600040101010101" pitchFamily="2" charset="-122"/>
              </a:rPr>
              <a:t>的</a:t>
            </a:r>
            <a:r>
              <a:rPr lang="en-US" altLang="zh-CN" sz="2400">
                <a:latin typeface="华文中宋" panose="02010600040101010101" pitchFamily="2" charset="-122"/>
                <a:ea typeface="华文中宋" panose="02010600040101010101" pitchFamily="2" charset="-122"/>
              </a:rPr>
              <a:t>1K</a:t>
            </a:r>
            <a:r>
              <a:rPr lang="zh-CN" altLang="en-US" sz="2400">
                <a:latin typeface="华文中宋" panose="02010600040101010101" pitchFamily="2" charset="-122"/>
                <a:ea typeface="华文中宋" panose="02010600040101010101" pitchFamily="2" charset="-122"/>
              </a:rPr>
              <a:t>大小的空间</a:t>
            </a:r>
          </a:p>
          <a:p>
            <a:pPr eaLnBrk="1" hangingPunct="1">
              <a:spcBef>
                <a:spcPct val="0"/>
              </a:spcBef>
              <a:buClrTx/>
              <a:buSzTx/>
            </a:pPr>
            <a:r>
              <a:rPr lang="zh-CN" altLang="en-US" sz="2400">
                <a:latin typeface="华文中宋" panose="02010600040101010101" pitchFamily="2" charset="-122"/>
                <a:ea typeface="华文中宋" panose="02010600040101010101" pitchFamily="2" charset="-122"/>
              </a:rPr>
              <a:t> 每个入口地址</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字节，一共可以放</a:t>
            </a:r>
            <a:r>
              <a:rPr lang="en-US" altLang="zh-CN" sz="2400">
                <a:latin typeface="华文中宋" panose="02010600040101010101" pitchFamily="2" charset="-122"/>
                <a:ea typeface="华文中宋" panose="02010600040101010101" pitchFamily="2" charset="-122"/>
              </a:rPr>
              <a:t>256</a:t>
            </a:r>
            <a:r>
              <a:rPr lang="zh-CN" altLang="en-US" sz="2400">
                <a:latin typeface="华文中宋" panose="02010600040101010101" pitchFamily="2" charset="-122"/>
                <a:ea typeface="华文中宋" panose="02010600040101010101" pitchFamily="2" charset="-122"/>
              </a:rPr>
              <a:t>个中断向量</a:t>
            </a:r>
          </a:p>
          <a:p>
            <a:pPr eaLnBrk="1" hangingPunct="1">
              <a:spcBef>
                <a:spcPct val="0"/>
              </a:spcBef>
              <a:buClrTx/>
              <a:buSzTx/>
            </a:pPr>
            <a:r>
              <a:rPr lang="zh-CN" altLang="en-US" sz="2400">
                <a:latin typeface="华文中宋" panose="02010600040101010101" pitchFamily="2" charset="-122"/>
                <a:ea typeface="华文中宋" panose="02010600040101010101" pitchFamily="2" charset="-122"/>
              </a:rPr>
              <a:t>各中断向量在表中排序为中断类型号</a:t>
            </a:r>
          </a:p>
        </p:txBody>
      </p:sp>
      <p:sp>
        <p:nvSpPr>
          <p:cNvPr id="324611" name="Text Box 3">
            <a:extLst>
              <a:ext uri="{FF2B5EF4-FFF2-40B4-BE49-F238E27FC236}">
                <a16:creationId xmlns:a16="http://schemas.microsoft.com/office/drawing/2014/main" id="{EEF4B24F-22A0-1C4B-B881-67FF0DD71EA0}"/>
              </a:ext>
            </a:extLst>
          </p:cNvPr>
          <p:cNvSpPr txBox="1">
            <a:spLocks noChangeArrowheads="1"/>
          </p:cNvSpPr>
          <p:nvPr/>
        </p:nvSpPr>
        <p:spPr bwMode="auto">
          <a:xfrm>
            <a:off x="684213" y="3716338"/>
            <a:ext cx="2952750" cy="280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80000"/>
              </a:lnSpc>
              <a:spcBef>
                <a:spcPct val="50000"/>
              </a:spcBef>
              <a:buClrTx/>
              <a:buSzTx/>
              <a:buFontTx/>
              <a:buNone/>
            </a:pPr>
            <a:r>
              <a:rPr lang="zh-CN" altLang="en-US" sz="2400">
                <a:solidFill>
                  <a:srgbClr val="3366FF"/>
                </a:solidFill>
                <a:latin typeface="华文中宋" panose="02010600040101010101" pitchFamily="2" charset="-122"/>
                <a:ea typeface="华文中宋" panose="02010600040101010101" pitchFamily="2" charset="-122"/>
              </a:rPr>
              <a:t>专用中断</a:t>
            </a:r>
            <a:r>
              <a:rPr lang="zh-CN" altLang="en-US" sz="2400">
                <a:latin typeface="华文中宋" panose="02010600040101010101" pitchFamily="2" charset="-122"/>
                <a:ea typeface="华文中宋" panose="02010600040101010101" pitchFamily="2" charset="-122"/>
              </a:rPr>
              <a:t>：</a:t>
            </a:r>
          </a:p>
          <a:p>
            <a:pPr eaLnBrk="1" hangingPunct="1">
              <a:lnSpc>
                <a:spcPct val="80000"/>
              </a:lnSpc>
              <a:spcBef>
                <a:spcPct val="50000"/>
              </a:spcBef>
              <a:buClrTx/>
              <a:buSzTx/>
              <a:buFontTx/>
              <a:buNone/>
            </a:pPr>
            <a:r>
              <a:rPr lang="zh-CN" altLang="en-US" sz="2400">
                <a:latin typeface="华文中宋" panose="02010600040101010101" pitchFamily="2" charset="-122"/>
                <a:ea typeface="华文中宋" panose="02010600040101010101" pitchFamily="2" charset="-122"/>
              </a:rPr>
              <a:t>除法错中断（</a:t>
            </a:r>
            <a:r>
              <a:rPr lang="en-US" altLang="zh-CN" sz="2400">
                <a:latin typeface="华文中宋" panose="02010600040101010101" pitchFamily="2" charset="-122"/>
                <a:ea typeface="华文中宋" panose="02010600040101010101" pitchFamily="2" charset="-122"/>
              </a:rPr>
              <a:t>0</a:t>
            </a:r>
            <a:r>
              <a:rPr lang="zh-CN" altLang="en-US" sz="2400">
                <a:latin typeface="华文中宋" panose="02010600040101010101" pitchFamily="2" charset="-122"/>
                <a:ea typeface="华文中宋" panose="02010600040101010101" pitchFamily="2" charset="-122"/>
              </a:rPr>
              <a:t>）</a:t>
            </a:r>
          </a:p>
          <a:p>
            <a:pPr eaLnBrk="1" hangingPunct="1">
              <a:lnSpc>
                <a:spcPct val="80000"/>
              </a:lnSpc>
              <a:spcBef>
                <a:spcPct val="50000"/>
              </a:spcBef>
              <a:buClrTx/>
              <a:buSzTx/>
              <a:buFontTx/>
              <a:buNone/>
            </a:pPr>
            <a:r>
              <a:rPr lang="zh-CN" altLang="en-US" sz="2400">
                <a:latin typeface="华文中宋" panose="02010600040101010101" pitchFamily="2" charset="-122"/>
                <a:ea typeface="华文中宋" panose="02010600040101010101" pitchFamily="2" charset="-122"/>
              </a:rPr>
              <a:t>单步中断（</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a:t>
            </a:r>
          </a:p>
          <a:p>
            <a:pPr eaLnBrk="1" hangingPunct="1">
              <a:lnSpc>
                <a:spcPct val="80000"/>
              </a:lnSpc>
              <a:spcBef>
                <a:spcPct val="50000"/>
              </a:spcBef>
              <a:buClrTx/>
              <a:buSzTx/>
              <a:buFontTx/>
              <a:buNone/>
            </a:pPr>
            <a:r>
              <a:rPr lang="zh-CN" altLang="en-US" sz="2400">
                <a:latin typeface="华文中宋" panose="02010600040101010101" pitchFamily="2" charset="-122"/>
                <a:ea typeface="华文中宋" panose="02010600040101010101" pitchFamily="2" charset="-122"/>
              </a:rPr>
              <a:t>不可屏蔽中断（</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a:t>
            </a:r>
          </a:p>
          <a:p>
            <a:pPr eaLnBrk="1" hangingPunct="1">
              <a:lnSpc>
                <a:spcPct val="80000"/>
              </a:lnSpc>
              <a:spcBef>
                <a:spcPct val="50000"/>
              </a:spcBef>
              <a:buClrTx/>
              <a:buSzTx/>
              <a:buFontTx/>
              <a:buNone/>
            </a:pPr>
            <a:r>
              <a:rPr lang="zh-CN" altLang="en-US" sz="2400">
                <a:latin typeface="华文中宋" panose="02010600040101010101" pitchFamily="2" charset="-122"/>
                <a:ea typeface="华文中宋" panose="02010600040101010101" pitchFamily="2" charset="-122"/>
              </a:rPr>
              <a:t>断点中断（</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a:t>
            </a:r>
          </a:p>
          <a:p>
            <a:pPr eaLnBrk="1" hangingPunct="1">
              <a:lnSpc>
                <a:spcPct val="80000"/>
              </a:lnSpc>
              <a:spcBef>
                <a:spcPct val="50000"/>
              </a:spcBef>
              <a:buClrTx/>
              <a:buSzTx/>
              <a:buFontTx/>
              <a:buNone/>
            </a:pPr>
            <a:r>
              <a:rPr lang="zh-CN" altLang="en-US" sz="2400">
                <a:latin typeface="华文中宋" panose="02010600040101010101" pitchFamily="2" charset="-122"/>
                <a:ea typeface="华文中宋" panose="02010600040101010101" pitchFamily="2" charset="-122"/>
              </a:rPr>
              <a:t>溢出中断（</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a:t>
            </a:r>
          </a:p>
        </p:txBody>
      </p:sp>
      <p:graphicFrame>
        <p:nvGraphicFramePr>
          <p:cNvPr id="324612" name="Object 4">
            <a:extLst>
              <a:ext uri="{FF2B5EF4-FFF2-40B4-BE49-F238E27FC236}">
                <a16:creationId xmlns:a16="http://schemas.microsoft.com/office/drawing/2014/main" id="{91E2C597-A40A-7447-86B5-42109F035F7F}"/>
              </a:ext>
            </a:extLst>
          </p:cNvPr>
          <p:cNvGraphicFramePr>
            <a:graphicFrameLocks noGrp="1" noChangeAspect="1"/>
          </p:cNvGraphicFramePr>
          <p:nvPr>
            <p:ph/>
          </p:nvPr>
        </p:nvGraphicFramePr>
        <p:xfrm>
          <a:off x="4787900" y="1196975"/>
          <a:ext cx="4035425" cy="4535488"/>
        </p:xfrm>
        <a:graphic>
          <a:graphicData uri="http://schemas.openxmlformats.org/presentationml/2006/ole">
            <mc:AlternateContent xmlns:mc="http://schemas.openxmlformats.org/markup-compatibility/2006">
              <mc:Choice xmlns:v="urn:schemas-microsoft-com:vml" Requires="v">
                <p:oleObj spid="_x0000_s324641" name="Visio" r:id="rId4" imgW="1009650" imgH="1136650" progId="Visio.Drawing.11">
                  <p:embed/>
                </p:oleObj>
              </mc:Choice>
              <mc:Fallback>
                <p:oleObj name="Visio" r:id="rId4" imgW="1009650" imgH="11366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87900" y="1196975"/>
                        <a:ext cx="4035425" cy="4535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24613" name="Text Box 6">
            <a:extLst>
              <a:ext uri="{FF2B5EF4-FFF2-40B4-BE49-F238E27FC236}">
                <a16:creationId xmlns:a16="http://schemas.microsoft.com/office/drawing/2014/main" id="{5EDE2C7E-9316-214C-B16D-0F16D4E54850}"/>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324614" name="幻灯片编号占位符 2">
            <a:extLst>
              <a:ext uri="{FF2B5EF4-FFF2-40B4-BE49-F238E27FC236}">
                <a16:creationId xmlns:a16="http://schemas.microsoft.com/office/drawing/2014/main" id="{52B3CDF7-2713-D84F-A505-F0DAFEEF2D4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3CF20EF-5A0A-FD4C-9B4C-76E89B8F3DDC}" type="slidenum">
              <a:rPr kumimoji="0" lang="en-US" altLang="zh-CN" sz="1400" smtClean="0"/>
              <a:pPr>
                <a:spcBef>
                  <a:spcPct val="0"/>
                </a:spcBef>
                <a:buClrTx/>
                <a:buSzTx/>
                <a:buFontTx/>
                <a:buNone/>
              </a:pPr>
              <a:t>154</a:t>
            </a:fld>
            <a:r>
              <a:rPr kumimoji="0" lang="en-US" altLang="zh-CN" sz="1400"/>
              <a:t>/201</a:t>
            </a: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7" name="日期占位符 1">
            <a:extLst>
              <a:ext uri="{FF2B5EF4-FFF2-40B4-BE49-F238E27FC236}">
                <a16:creationId xmlns:a16="http://schemas.microsoft.com/office/drawing/2014/main" id="{F49289A9-D419-F146-8CC1-FD136208569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57AE686-CD24-4E4B-B6AB-61B9AD7E1C4D}" type="datetime12">
              <a:rPr kumimoji="0" lang="zh-CN" altLang="en-US" sz="1400" smtClean="0"/>
              <a:pPr>
                <a:spcBef>
                  <a:spcPct val="0"/>
                </a:spcBef>
                <a:buClrTx/>
                <a:buSzTx/>
                <a:buFontTx/>
                <a:buNone/>
              </a:pPr>
              <a:t>下午8时26分</a:t>
            </a:fld>
            <a:endParaRPr kumimoji="0" lang="en-US" altLang="zh-CN" sz="1400"/>
          </a:p>
        </p:txBody>
      </p:sp>
      <p:graphicFrame>
        <p:nvGraphicFramePr>
          <p:cNvPr id="326658" name="Object 2">
            <a:extLst>
              <a:ext uri="{FF2B5EF4-FFF2-40B4-BE49-F238E27FC236}">
                <a16:creationId xmlns:a16="http://schemas.microsoft.com/office/drawing/2014/main" id="{F39004CD-4253-B04C-B6A8-4655FDEB703E}"/>
              </a:ext>
            </a:extLst>
          </p:cNvPr>
          <p:cNvGraphicFramePr>
            <a:graphicFrameLocks noChangeAspect="1"/>
          </p:cNvGraphicFramePr>
          <p:nvPr/>
        </p:nvGraphicFramePr>
        <p:xfrm>
          <a:off x="2987675" y="981075"/>
          <a:ext cx="3562350" cy="5400675"/>
        </p:xfrm>
        <a:graphic>
          <a:graphicData uri="http://schemas.openxmlformats.org/presentationml/2006/ole">
            <mc:AlternateContent xmlns:mc="http://schemas.openxmlformats.org/markup-compatibility/2006">
              <mc:Choice xmlns:v="urn:schemas-microsoft-com:vml" Requires="v">
                <p:oleObj spid="_x0000_s326688" name="Visio" r:id="rId4" imgW="990600" imgH="1492250" progId="Visio.Drawing.11">
                  <p:embed/>
                </p:oleObj>
              </mc:Choice>
              <mc:Fallback>
                <p:oleObj name="Visio" r:id="rId4" imgW="990600" imgH="149225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87675" y="981075"/>
                        <a:ext cx="3562350" cy="540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26659" name="Text Box 3">
            <a:extLst>
              <a:ext uri="{FF2B5EF4-FFF2-40B4-BE49-F238E27FC236}">
                <a16:creationId xmlns:a16="http://schemas.microsoft.com/office/drawing/2014/main" id="{19775511-56CE-1B4E-9055-1635D7DA8F5B}"/>
              </a:ext>
            </a:extLst>
          </p:cNvPr>
          <p:cNvSpPr txBox="1">
            <a:spLocks noChangeArrowheads="1"/>
          </p:cNvSpPr>
          <p:nvPr/>
        </p:nvSpPr>
        <p:spPr bwMode="auto">
          <a:xfrm>
            <a:off x="250825" y="908050"/>
            <a:ext cx="287972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800">
                <a:solidFill>
                  <a:schemeClr val="folHlink"/>
                </a:solidFill>
                <a:latin typeface="Times New Roman" panose="02020603050405020304" pitchFamily="18" charset="0"/>
              </a:rPr>
              <a:t>中断响应过程</a:t>
            </a:r>
          </a:p>
        </p:txBody>
      </p:sp>
      <p:sp>
        <p:nvSpPr>
          <p:cNvPr id="326661" name="幻灯片编号占位符 2">
            <a:extLst>
              <a:ext uri="{FF2B5EF4-FFF2-40B4-BE49-F238E27FC236}">
                <a16:creationId xmlns:a16="http://schemas.microsoft.com/office/drawing/2014/main" id="{21598245-65A6-6141-976C-B5F42EDA3DB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7D2C173-B831-0342-89A0-058FD5E407E3}" type="slidenum">
              <a:rPr kumimoji="0" lang="en-US" altLang="zh-CN" sz="1400" smtClean="0"/>
              <a:pPr>
                <a:spcBef>
                  <a:spcPct val="0"/>
                </a:spcBef>
                <a:buClrTx/>
                <a:buSzTx/>
                <a:buFontTx/>
                <a:buNone/>
              </a:pPr>
              <a:t>155</a:t>
            </a:fld>
            <a:r>
              <a:rPr kumimoji="0" lang="en-US" altLang="zh-CN" sz="1400"/>
              <a:t>/201</a:t>
            </a:r>
          </a:p>
        </p:txBody>
      </p:sp>
      <p:sp>
        <p:nvSpPr>
          <p:cNvPr id="7" name="Text Box 4">
            <a:extLst>
              <a:ext uri="{FF2B5EF4-FFF2-40B4-BE49-F238E27FC236}">
                <a16:creationId xmlns:a16="http://schemas.microsoft.com/office/drawing/2014/main" id="{7F6D9134-DCB0-7245-A558-5020B4D66101}"/>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705" name="日期占位符 3">
            <a:extLst>
              <a:ext uri="{FF2B5EF4-FFF2-40B4-BE49-F238E27FC236}">
                <a16:creationId xmlns:a16="http://schemas.microsoft.com/office/drawing/2014/main" id="{3B8C61DA-F21F-6D48-BE72-8B51F1ADC64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DD05492-2377-BF4E-AD25-F586574FEC67}" type="datetime12">
              <a:rPr kumimoji="0" lang="zh-CN" altLang="en-US" sz="1400" smtClean="0"/>
              <a:pPr>
                <a:spcBef>
                  <a:spcPct val="0"/>
                </a:spcBef>
                <a:buClrTx/>
                <a:buSzTx/>
                <a:buFontTx/>
                <a:buNone/>
              </a:pPr>
              <a:t>下午8时26分</a:t>
            </a:fld>
            <a:endParaRPr kumimoji="0" lang="en-US" altLang="zh-CN" sz="1400"/>
          </a:p>
        </p:txBody>
      </p:sp>
      <p:sp>
        <p:nvSpPr>
          <p:cNvPr id="166916" name="Rectangle 2">
            <a:extLst>
              <a:ext uri="{FF2B5EF4-FFF2-40B4-BE49-F238E27FC236}">
                <a16:creationId xmlns:a16="http://schemas.microsoft.com/office/drawing/2014/main" id="{CCD367C7-73D7-6B4A-944E-E30C89C5B871}"/>
              </a:ext>
            </a:extLst>
          </p:cNvPr>
          <p:cNvSpPr>
            <a:spLocks noGrp="1" noChangeArrowheads="1"/>
          </p:cNvSpPr>
          <p:nvPr>
            <p:ph type="title"/>
          </p:nvPr>
        </p:nvSpPr>
        <p:spPr>
          <a:xfrm>
            <a:off x="611188" y="914400"/>
            <a:ext cx="4824412" cy="519113"/>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panose="02010600040101010101" pitchFamily="2" charset="-122"/>
                <a:ea typeface="华文中宋" panose="02010600040101010101" pitchFamily="2" charset="-122"/>
              </a:rPr>
              <a:t>7</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IRET (</a:t>
            </a:r>
            <a:r>
              <a:rPr kumimoji="0" lang="zh-CN" altLang="en-US" sz="2800" b="1">
                <a:solidFill>
                  <a:schemeClr val="folHlink"/>
                </a:solidFill>
                <a:latin typeface="华文中宋" panose="02010600040101010101" pitchFamily="2" charset="-122"/>
                <a:ea typeface="华文中宋" panose="02010600040101010101" pitchFamily="2" charset="-122"/>
              </a:rPr>
              <a:t>中断返回指令</a:t>
            </a:r>
            <a:r>
              <a:rPr kumimoji="0" lang="en-US" altLang="zh-CN" sz="2800" b="1">
                <a:solidFill>
                  <a:schemeClr val="folHlink"/>
                </a:solidFill>
                <a:latin typeface="华文中宋" panose="02010600040101010101" pitchFamily="2" charset="-122"/>
                <a:ea typeface="华文中宋" panose="02010600040101010101" pitchFamily="2" charset="-122"/>
              </a:rPr>
              <a:t>)</a:t>
            </a:r>
          </a:p>
        </p:txBody>
      </p:sp>
      <p:sp>
        <p:nvSpPr>
          <p:cNvPr id="328707" name="Text Box 3">
            <a:extLst>
              <a:ext uri="{FF2B5EF4-FFF2-40B4-BE49-F238E27FC236}">
                <a16:creationId xmlns:a16="http://schemas.microsoft.com/office/drawing/2014/main" id="{4FBC4FD6-D184-5D47-B3DC-0F9215EF0093}"/>
              </a:ext>
            </a:extLst>
          </p:cNvPr>
          <p:cNvSpPr txBox="1">
            <a:spLocks noChangeArrowheads="1"/>
          </p:cNvSpPr>
          <p:nvPr/>
        </p:nvSpPr>
        <p:spPr bwMode="auto">
          <a:xfrm>
            <a:off x="1116013" y="1989138"/>
            <a:ext cx="6624637" cy="264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 </a:t>
            </a:r>
            <a:r>
              <a:rPr lang="en-US" altLang="zh-CN" sz="2400">
                <a:latin typeface="华文中宋" panose="02010600040101010101" pitchFamily="2" charset="-122"/>
                <a:ea typeface="华文中宋" panose="02010600040101010101" pitchFamily="2" charset="-122"/>
              </a:rPr>
              <a:t>IRET</a:t>
            </a:r>
            <a:endParaRPr lang="zh-CN" altLang="en-US"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SP=SP+2</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出栈</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SP=SP+2</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出栈</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SP=SP+2</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FLAG</a:t>
            </a:r>
            <a:r>
              <a:rPr lang="zh-CN" altLang="en-US" sz="2400">
                <a:latin typeface="华文中宋" panose="02010600040101010101" pitchFamily="2" charset="-122"/>
                <a:ea typeface="华文中宋" panose="02010600040101010101" pitchFamily="2" charset="-122"/>
              </a:rPr>
              <a:t>出栈</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）影响标志</a:t>
            </a:r>
          </a:p>
        </p:txBody>
      </p:sp>
      <p:sp>
        <p:nvSpPr>
          <p:cNvPr id="328709" name="幻灯片编号占位符 2">
            <a:extLst>
              <a:ext uri="{FF2B5EF4-FFF2-40B4-BE49-F238E27FC236}">
                <a16:creationId xmlns:a16="http://schemas.microsoft.com/office/drawing/2014/main" id="{A830DE5B-7471-A64C-B312-65F5F38E3B3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3095EC2-33DA-2545-BAFD-52A814F6EF07}" type="slidenum">
              <a:rPr kumimoji="0" lang="en-US" altLang="zh-CN" sz="1400" smtClean="0"/>
              <a:pPr>
                <a:spcBef>
                  <a:spcPct val="0"/>
                </a:spcBef>
                <a:buClrTx/>
                <a:buSzTx/>
                <a:buFontTx/>
                <a:buNone/>
              </a:pPr>
              <a:t>156</a:t>
            </a:fld>
            <a:r>
              <a:rPr kumimoji="0" lang="en-US" altLang="zh-CN" sz="1400"/>
              <a:t>/201</a:t>
            </a:r>
          </a:p>
        </p:txBody>
      </p:sp>
      <p:sp>
        <p:nvSpPr>
          <p:cNvPr id="7" name="Text Box 4">
            <a:extLst>
              <a:ext uri="{FF2B5EF4-FFF2-40B4-BE49-F238E27FC236}">
                <a16:creationId xmlns:a16="http://schemas.microsoft.com/office/drawing/2014/main" id="{99BB5CE1-90A2-8F40-94D3-AC3AAF4547BE}"/>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3" name="日期占位符 3">
            <a:extLst>
              <a:ext uri="{FF2B5EF4-FFF2-40B4-BE49-F238E27FC236}">
                <a16:creationId xmlns:a16="http://schemas.microsoft.com/office/drawing/2014/main" id="{8AC8B233-EAFD-AB45-BA1C-868ABD83385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0EEB47D-4192-7749-BED5-37B2AD9E0913}" type="datetime12">
              <a:rPr kumimoji="0" lang="zh-CN" altLang="en-US" sz="1400" smtClean="0"/>
              <a:pPr>
                <a:spcBef>
                  <a:spcPct val="0"/>
                </a:spcBef>
                <a:buClrTx/>
                <a:buSzTx/>
                <a:buFontTx/>
                <a:buNone/>
              </a:pPr>
              <a:t>下午8时26分</a:t>
            </a:fld>
            <a:endParaRPr kumimoji="0" lang="en-US" altLang="zh-CN" sz="1400"/>
          </a:p>
        </p:txBody>
      </p:sp>
      <p:sp>
        <p:nvSpPr>
          <p:cNvPr id="330754" name="Rectangle 2">
            <a:extLst>
              <a:ext uri="{FF2B5EF4-FFF2-40B4-BE49-F238E27FC236}">
                <a16:creationId xmlns:a16="http://schemas.microsoft.com/office/drawing/2014/main" id="{3A3E16C6-CCD6-7641-8743-512993676E5F}"/>
              </a:ext>
            </a:extLst>
          </p:cNvPr>
          <p:cNvSpPr>
            <a:spLocks noGrp="1" noChangeArrowheads="1"/>
          </p:cNvSpPr>
          <p:nvPr>
            <p:ph type="title"/>
          </p:nvPr>
        </p:nvSpPr>
        <p:spPr>
          <a:xfrm>
            <a:off x="466725" y="904875"/>
            <a:ext cx="4105275" cy="579438"/>
          </a:xfrm>
        </p:spPr>
        <p:txBody>
          <a:bodyPr anchor="ctr">
            <a:spAutoFit/>
          </a:bodyPr>
          <a:lstStyle/>
          <a:p>
            <a:pPr eaLnBrk="1" hangingPunct="1"/>
            <a:r>
              <a:rPr kumimoji="0" lang="en-US" altLang="zh-CN" sz="3200" b="1">
                <a:solidFill>
                  <a:schemeClr val="folHlink"/>
                </a:solidFill>
                <a:latin typeface="华文中宋" panose="02010600040101010101" pitchFamily="2" charset="-122"/>
                <a:ea typeface="华文中宋" panose="02010600040101010101" pitchFamily="2" charset="-122"/>
              </a:rPr>
              <a:t>6</a:t>
            </a:r>
            <a:r>
              <a:rPr kumimoji="0" lang="zh-CN" altLang="en-US" sz="3200" b="1">
                <a:solidFill>
                  <a:schemeClr val="folHlink"/>
                </a:solidFill>
                <a:latin typeface="华文中宋" panose="02010600040101010101" pitchFamily="2" charset="-122"/>
                <a:ea typeface="华文中宋" panose="02010600040101010101" pitchFamily="2" charset="-122"/>
              </a:rPr>
              <a:t>、处理器控制指令</a:t>
            </a:r>
          </a:p>
        </p:txBody>
      </p:sp>
      <p:sp>
        <p:nvSpPr>
          <p:cNvPr id="330755" name="Text Box 3">
            <a:extLst>
              <a:ext uri="{FF2B5EF4-FFF2-40B4-BE49-F238E27FC236}">
                <a16:creationId xmlns:a16="http://schemas.microsoft.com/office/drawing/2014/main" id="{9ABADF10-75F6-B948-AFFA-31353931BB68}"/>
              </a:ext>
            </a:extLst>
          </p:cNvPr>
          <p:cNvSpPr txBox="1">
            <a:spLocks noChangeArrowheads="1"/>
          </p:cNvSpPr>
          <p:nvPr/>
        </p:nvSpPr>
        <p:spPr bwMode="auto">
          <a:xfrm>
            <a:off x="539750" y="1773238"/>
            <a:ext cx="8135938"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标志位操作</a:t>
            </a:r>
            <a:r>
              <a:rPr lang="en-US" altLang="zh-CN" sz="2400">
                <a:latin typeface="华文中宋" panose="02010600040101010101" pitchFamily="2" charset="-122"/>
                <a:ea typeface="华文中宋" panose="02010600040101010101" pitchFamily="2" charset="-122"/>
              </a:rPr>
              <a:t>: 	CLC	STC  CMC	CLD	STD	CLI  STI</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空操作</a:t>
            </a:r>
            <a:r>
              <a:rPr lang="en-US" altLang="zh-CN" sz="2400">
                <a:latin typeface="华文中宋" panose="02010600040101010101" pitchFamily="2" charset="-122"/>
                <a:ea typeface="华文中宋" panose="02010600040101010101" pitchFamily="2" charset="-122"/>
              </a:rPr>
              <a:t>:	NOP</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外同步操作</a:t>
            </a:r>
            <a:r>
              <a:rPr lang="en-US" altLang="zh-CN" sz="2400">
                <a:latin typeface="华文中宋" panose="02010600040101010101" pitchFamily="2" charset="-122"/>
                <a:ea typeface="华文中宋" panose="02010600040101010101" pitchFamily="2" charset="-122"/>
              </a:rPr>
              <a:t>:	HLT	WAIT	  ESC	  LOCK	</a:t>
            </a:r>
          </a:p>
        </p:txBody>
      </p:sp>
      <p:sp>
        <p:nvSpPr>
          <p:cNvPr id="330756" name="Text Box 4">
            <a:extLst>
              <a:ext uri="{FF2B5EF4-FFF2-40B4-BE49-F238E27FC236}">
                <a16:creationId xmlns:a16="http://schemas.microsoft.com/office/drawing/2014/main" id="{6D6A800A-5C09-5B49-AC7F-7C3296A1A8DA}"/>
              </a:ext>
            </a:extLst>
          </p:cNvPr>
          <p:cNvSpPr txBox="1">
            <a:spLocks noChangeArrowheads="1"/>
          </p:cNvSpPr>
          <p:nvPr/>
        </p:nvSpPr>
        <p:spPr bwMode="auto">
          <a:xfrm>
            <a:off x="1789113" y="3086100"/>
            <a:ext cx="3219450" cy="264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CLC		CF=0</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STC		CF=1</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CMC		CF=~CF</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CLD		DF=0</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STD		DF=1</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CLI		IF=0</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STI		IF=1</a:t>
            </a:r>
          </a:p>
        </p:txBody>
      </p:sp>
      <p:sp>
        <p:nvSpPr>
          <p:cNvPr id="330757" name="Text Box 6">
            <a:extLst>
              <a:ext uri="{FF2B5EF4-FFF2-40B4-BE49-F238E27FC236}">
                <a16:creationId xmlns:a16="http://schemas.microsoft.com/office/drawing/2014/main" id="{0776C257-5B45-AF43-A6CF-E10AB54D8DAA}"/>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330758" name="幻灯片编号占位符 2">
            <a:extLst>
              <a:ext uri="{FF2B5EF4-FFF2-40B4-BE49-F238E27FC236}">
                <a16:creationId xmlns:a16="http://schemas.microsoft.com/office/drawing/2014/main" id="{A68C8BB0-9C6F-8745-B36E-9BED6689D80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D1F007B-AAAC-154A-84BA-B1CC8C0EA247}" type="slidenum">
              <a:rPr kumimoji="0" lang="en-US" altLang="zh-CN" sz="1400" smtClean="0"/>
              <a:pPr>
                <a:spcBef>
                  <a:spcPct val="0"/>
                </a:spcBef>
                <a:buClrTx/>
                <a:buSzTx/>
                <a:buFontTx/>
                <a:buNone/>
              </a:pPr>
              <a:t>157</a:t>
            </a:fld>
            <a:r>
              <a:rPr kumimoji="0" lang="en-US" altLang="zh-CN" sz="1400"/>
              <a:t>/201</a:t>
            </a: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1" name="日期占位符 3">
            <a:extLst>
              <a:ext uri="{FF2B5EF4-FFF2-40B4-BE49-F238E27FC236}">
                <a16:creationId xmlns:a16="http://schemas.microsoft.com/office/drawing/2014/main" id="{37AA72DC-7922-B849-941D-7A9BF5FC532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9FDFFE4-D2F4-8C49-BCF6-C01715D157BB}" type="datetime12">
              <a:rPr kumimoji="0" lang="zh-CN" altLang="en-US" sz="1400" smtClean="0"/>
              <a:pPr>
                <a:spcBef>
                  <a:spcPct val="0"/>
                </a:spcBef>
                <a:buClrTx/>
                <a:buSzTx/>
                <a:buFontTx/>
                <a:buNone/>
              </a:pPr>
              <a:t>下午8时26分</a:t>
            </a:fld>
            <a:endParaRPr kumimoji="0" lang="en-US" altLang="zh-CN" sz="1400"/>
          </a:p>
        </p:txBody>
      </p:sp>
      <p:sp>
        <p:nvSpPr>
          <p:cNvPr id="168964" name="Rectangle 2">
            <a:extLst>
              <a:ext uri="{FF2B5EF4-FFF2-40B4-BE49-F238E27FC236}">
                <a16:creationId xmlns:a16="http://schemas.microsoft.com/office/drawing/2014/main" id="{B10E9FDE-616C-E34D-9B71-9168E6F0DF37}"/>
              </a:ext>
            </a:extLst>
          </p:cNvPr>
          <p:cNvSpPr>
            <a:spLocks noGrp="1" noChangeArrowheads="1"/>
          </p:cNvSpPr>
          <p:nvPr>
            <p:ph type="title"/>
          </p:nvPr>
        </p:nvSpPr>
        <p:spPr>
          <a:xfrm>
            <a:off x="358775" y="893763"/>
            <a:ext cx="3205163" cy="519112"/>
          </a:xfrm>
          <a:extLst>
            <a:ext uri="{91240B29-F687-4F45-9708-019B960494DF}">
              <a14:hiddenLine xmlns:a14="http://schemas.microsoft.com/office/drawing/2010/main" w="9525" cap="flat" cmpd="sng">
                <a:solidFill>
                  <a:srgbClr val="000000"/>
                </a:solidFill>
                <a:prstDash val="solid"/>
                <a:miter lim="800000"/>
                <a:headEnd/>
                <a:tailEnd/>
              </a14:hiddenLine>
            </a:ex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nchor="ctr">
            <a:spAutoFit/>
          </a:bodyPr>
          <a:lstStyle/>
          <a:p>
            <a:pPr eaLnBrk="1" hangingPunct="1">
              <a:defRPr/>
            </a:pPr>
            <a:r>
              <a:rPr kumimoji="0" lang="en-US" altLang="zh-CN" sz="2800" b="1">
                <a:solidFill>
                  <a:schemeClr val="folHlink"/>
                </a:solidFill>
                <a:latin typeface="华文中宋" panose="02010600040101010101" pitchFamily="2" charset="-122"/>
                <a:ea typeface="华文中宋" panose="02010600040101010101" pitchFamily="2" charset="-122"/>
              </a:rPr>
              <a:t>7</a:t>
            </a:r>
            <a:r>
              <a:rPr kumimoji="0" lang="zh-CN" altLang="en-US" sz="2800" b="1">
                <a:solidFill>
                  <a:schemeClr val="folHlink"/>
                </a:solidFill>
                <a:latin typeface="华文中宋" panose="02010600040101010101" pitchFamily="2" charset="-122"/>
                <a:ea typeface="华文中宋" panose="02010600040101010101" pitchFamily="2" charset="-122"/>
              </a:rPr>
              <a:t>、 指令周期 </a:t>
            </a:r>
          </a:p>
        </p:txBody>
      </p:sp>
      <p:sp>
        <p:nvSpPr>
          <p:cNvPr id="332803" name="Text Box 3">
            <a:extLst>
              <a:ext uri="{FF2B5EF4-FFF2-40B4-BE49-F238E27FC236}">
                <a16:creationId xmlns:a16="http://schemas.microsoft.com/office/drawing/2014/main" id="{6E92B644-D4B1-4F46-AC3C-700851EFF8CA}"/>
              </a:ext>
            </a:extLst>
          </p:cNvPr>
          <p:cNvSpPr txBox="1">
            <a:spLocks noChangeArrowheads="1"/>
          </p:cNvSpPr>
          <p:nvPr/>
        </p:nvSpPr>
        <p:spPr bwMode="auto">
          <a:xfrm>
            <a:off x="250825" y="1557338"/>
            <a:ext cx="8604250" cy="447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8086</a:t>
            </a:r>
            <a:r>
              <a:rPr lang="zh-CN" altLang="en-US" sz="2400">
                <a:latin typeface="华文中宋" panose="02010600040101010101" pitchFamily="2" charset="-122"/>
                <a:ea typeface="华文中宋" panose="02010600040101010101" pitchFamily="2" charset="-122"/>
              </a:rPr>
              <a:t>指令的执行速率是由晶振控制产生的时钟决定的，每条指令执行都需要几个时钟周期。</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8086CPU</a:t>
            </a:r>
            <a:r>
              <a:rPr lang="zh-CN" altLang="en-US" sz="2400">
                <a:latin typeface="华文中宋" panose="02010600040101010101" pitchFamily="2" charset="-122"/>
                <a:ea typeface="华文中宋" panose="02010600040101010101" pitchFamily="2" charset="-122"/>
              </a:rPr>
              <a:t>的工作频率</a:t>
            </a:r>
            <a:r>
              <a:rPr lang="en-US" altLang="zh-CN" sz="2400">
                <a:latin typeface="华文中宋" panose="02010600040101010101" pitchFamily="2" charset="-122"/>
                <a:ea typeface="华文中宋" panose="02010600040101010101" pitchFamily="2" charset="-122"/>
              </a:rPr>
              <a:t>5MHZ</a:t>
            </a:r>
            <a:r>
              <a:rPr lang="zh-CN" altLang="en-US" sz="2400">
                <a:latin typeface="华文中宋" panose="02010600040101010101" pitchFamily="2" charset="-122"/>
                <a:ea typeface="华文中宋" panose="02010600040101010101" pitchFamily="2" charset="-122"/>
              </a:rPr>
              <a:t>，一个时钟周期</a:t>
            </a:r>
            <a:r>
              <a:rPr lang="en-US" altLang="zh-CN" sz="2400">
                <a:latin typeface="华文中宋" panose="02010600040101010101" pitchFamily="2" charset="-122"/>
                <a:ea typeface="华文中宋" panose="02010600040101010101" pitchFamily="2" charset="-122"/>
              </a:rPr>
              <a:t>T=1/5MHZ=0.2</a:t>
            </a:r>
            <a:r>
              <a:rPr lang="en-US" altLang="zh-CN" sz="2400">
                <a:latin typeface="华文中宋" panose="02010600040101010101" pitchFamily="2" charset="-122"/>
                <a:ea typeface="华文中宋" panose="02010600040101010101" pitchFamily="2" charset="-122"/>
                <a:cs typeface="Times New Roman" panose="02020603050405020304" pitchFamily="18" charset="0"/>
              </a:rPr>
              <a:t>µ</a:t>
            </a:r>
            <a:r>
              <a:rPr lang="en-US" altLang="zh-CN" sz="2400">
                <a:latin typeface="华文中宋" panose="02010600040101010101" pitchFamily="2" charset="-122"/>
                <a:ea typeface="华文中宋" panose="02010600040101010101" pitchFamily="2" charset="-122"/>
              </a:rPr>
              <a:t>s</a:t>
            </a:r>
          </a:p>
          <a:p>
            <a:pPr eaLnBrk="1" hangingPunct="1">
              <a:spcBef>
                <a:spcPct val="0"/>
              </a:spcBef>
              <a:buClrTx/>
              <a:buSzTx/>
              <a:buFontTx/>
              <a:buNone/>
            </a:pP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指令执行的时钟周期举例：</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MOV	</a:t>
            </a:r>
            <a:r>
              <a:rPr lang="zh-CN" altLang="en-US" sz="2400">
                <a:latin typeface="华文中宋" panose="02010600040101010101" pitchFamily="2" charset="-122"/>
                <a:ea typeface="华文中宋" panose="02010600040101010101" pitchFamily="2" charset="-122"/>
              </a:rPr>
              <a:t>寄存器，寄存器  </a:t>
            </a:r>
            <a:r>
              <a:rPr lang="en-US" altLang="zh-CN" sz="2400">
                <a:latin typeface="华文中宋" panose="02010600040101010101" pitchFamily="2" charset="-122"/>
                <a:ea typeface="华文中宋" panose="02010600040101010101" pitchFamily="2" charset="-122"/>
              </a:rPr>
              <a:t>2T</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MOV	</a:t>
            </a:r>
            <a:r>
              <a:rPr lang="zh-CN" altLang="en-US" sz="2400">
                <a:latin typeface="华文中宋" panose="02010600040101010101" pitchFamily="2" charset="-122"/>
                <a:ea typeface="华文中宋" panose="02010600040101010101" pitchFamily="2" charset="-122"/>
              </a:rPr>
              <a:t>寄存器，立即数  </a:t>
            </a:r>
            <a:r>
              <a:rPr lang="en-US" altLang="zh-CN" sz="2400">
                <a:latin typeface="华文中宋" panose="02010600040101010101" pitchFamily="2" charset="-122"/>
                <a:ea typeface="华文中宋" panose="02010600040101010101" pitchFamily="2" charset="-122"/>
              </a:rPr>
              <a:t>4T</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MOV	</a:t>
            </a:r>
            <a:r>
              <a:rPr lang="zh-CN" altLang="en-US" sz="2400">
                <a:latin typeface="华文中宋" panose="02010600040101010101" pitchFamily="2" charset="-122"/>
                <a:ea typeface="华文中宋" panose="02010600040101010101" pitchFamily="2" charset="-122"/>
              </a:rPr>
              <a:t>内存，寄存器  </a:t>
            </a:r>
            <a:r>
              <a:rPr lang="en-US" altLang="zh-CN" sz="2400">
                <a:latin typeface="华文中宋" panose="02010600040101010101" pitchFamily="2" charset="-122"/>
                <a:ea typeface="华文中宋" panose="02010600040101010101" pitchFamily="2" charset="-122"/>
              </a:rPr>
              <a:t>9T+EA</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ADD	</a:t>
            </a:r>
            <a:r>
              <a:rPr lang="zh-CN" altLang="en-US" sz="2400">
                <a:latin typeface="华文中宋" panose="02010600040101010101" pitchFamily="2" charset="-122"/>
                <a:ea typeface="华文中宋" panose="02010600040101010101" pitchFamily="2" charset="-122"/>
              </a:rPr>
              <a:t>内存，立即数  </a:t>
            </a:r>
            <a:r>
              <a:rPr lang="en-US" altLang="zh-CN" sz="2400">
                <a:latin typeface="华文中宋" panose="02010600040101010101" pitchFamily="2" charset="-122"/>
                <a:ea typeface="华文中宋" panose="02010600040101010101" pitchFamily="2" charset="-122"/>
              </a:rPr>
              <a:t>17T+EA</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MUL	16</a:t>
            </a:r>
            <a:r>
              <a:rPr lang="zh-CN" altLang="en-US" sz="2400">
                <a:latin typeface="华文中宋" panose="02010600040101010101" pitchFamily="2" charset="-122"/>
                <a:ea typeface="华文中宋" panose="02010600040101010101" pitchFamily="2" charset="-122"/>
              </a:rPr>
              <a:t>位寄存器  </a:t>
            </a:r>
            <a:r>
              <a:rPr lang="en-US" altLang="zh-CN" sz="2400">
                <a:latin typeface="华文中宋" panose="02010600040101010101" pitchFamily="2" charset="-122"/>
                <a:ea typeface="华文中宋" panose="02010600040101010101" pitchFamily="2" charset="-122"/>
              </a:rPr>
              <a:t>118T-133T</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SHL	</a:t>
            </a:r>
            <a:r>
              <a:rPr lang="zh-CN" altLang="en-US" sz="2400">
                <a:latin typeface="华文中宋" panose="02010600040101010101" pitchFamily="2" charset="-122"/>
                <a:ea typeface="华文中宋" panose="02010600040101010101" pitchFamily="2" charset="-122"/>
              </a:rPr>
              <a:t>寄存器，</a:t>
            </a:r>
            <a:r>
              <a:rPr lang="en-US" altLang="zh-CN" sz="2400">
                <a:latin typeface="华文中宋" panose="02010600040101010101" pitchFamily="2" charset="-122"/>
                <a:ea typeface="华文中宋" panose="02010600040101010101" pitchFamily="2" charset="-122"/>
              </a:rPr>
              <a:t>CL  8T+4T/</a:t>
            </a:r>
            <a:r>
              <a:rPr lang="zh-CN" altLang="en-US" sz="2400">
                <a:latin typeface="华文中宋" panose="02010600040101010101" pitchFamily="2" charset="-122"/>
                <a:ea typeface="华文中宋" panose="02010600040101010101" pitchFamily="2" charset="-122"/>
              </a:rPr>
              <a:t>位</a:t>
            </a:r>
          </a:p>
        </p:txBody>
      </p:sp>
      <p:sp>
        <p:nvSpPr>
          <p:cNvPr id="332804" name="Text Box 4">
            <a:extLst>
              <a:ext uri="{FF2B5EF4-FFF2-40B4-BE49-F238E27FC236}">
                <a16:creationId xmlns:a16="http://schemas.microsoft.com/office/drawing/2014/main" id="{F4A47F3F-99C4-154B-A659-AA6DC49CFDAF}"/>
              </a:ext>
            </a:extLst>
          </p:cNvPr>
          <p:cNvSpPr txBox="1">
            <a:spLocks noChangeArrowheads="1"/>
          </p:cNvSpPr>
          <p:nvPr/>
        </p:nvSpPr>
        <p:spPr bwMode="auto">
          <a:xfrm>
            <a:off x="4716463" y="2924175"/>
            <a:ext cx="4248150" cy="2292350"/>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其中</a:t>
            </a:r>
            <a:r>
              <a:rPr lang="en-US" altLang="zh-CN" sz="2400">
                <a:latin typeface="华文中宋" panose="02010600040101010101" pitchFamily="2" charset="-122"/>
                <a:ea typeface="华文中宋" panose="02010600040101010101" pitchFamily="2" charset="-122"/>
              </a:rPr>
              <a:t>EA</a:t>
            </a:r>
            <a:r>
              <a:rPr lang="zh-CN" altLang="en-US" sz="2400">
                <a:latin typeface="华文中宋" panose="02010600040101010101" pitchFamily="2" charset="-122"/>
                <a:ea typeface="华文中宋" panose="02010600040101010101" pitchFamily="2" charset="-122"/>
              </a:rPr>
              <a:t>是计算</a:t>
            </a:r>
            <a:r>
              <a:rPr lang="en-US" altLang="zh-CN" sz="2400">
                <a:latin typeface="华文中宋" panose="02010600040101010101" pitchFamily="2" charset="-122"/>
                <a:ea typeface="华文中宋" panose="02010600040101010101" pitchFamily="2" charset="-122"/>
              </a:rPr>
              <a:t>EA</a:t>
            </a:r>
            <a:r>
              <a:rPr lang="zh-CN" altLang="en-US" sz="2400">
                <a:latin typeface="华文中宋" panose="02010600040101010101" pitchFamily="2" charset="-122"/>
                <a:ea typeface="华文中宋" panose="02010600040101010101" pitchFamily="2" charset="-122"/>
              </a:rPr>
              <a:t>的时间：</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直接寻址：	      </a:t>
            </a:r>
            <a:r>
              <a:rPr lang="en-US" altLang="zh-CN" sz="2400">
                <a:latin typeface="华文中宋" panose="02010600040101010101" pitchFamily="2" charset="-122"/>
                <a:ea typeface="华文中宋" panose="02010600040101010101" pitchFamily="2" charset="-122"/>
              </a:rPr>
              <a:t>6T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寄存器间接寻址：</a:t>
            </a:r>
            <a:r>
              <a:rPr lang="en-US" altLang="zh-CN" sz="2400">
                <a:latin typeface="华文中宋" panose="02010600040101010101" pitchFamily="2" charset="-122"/>
                <a:ea typeface="华文中宋" panose="02010600040101010101" pitchFamily="2" charset="-122"/>
              </a:rPr>
              <a:t>5T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寄存器相对寻址：</a:t>
            </a:r>
            <a:r>
              <a:rPr lang="en-US" altLang="zh-CN" sz="2400">
                <a:latin typeface="华文中宋" panose="02010600040101010101" pitchFamily="2" charset="-122"/>
                <a:ea typeface="华文中宋" panose="02010600040101010101" pitchFamily="2" charset="-122"/>
              </a:rPr>
              <a:t>9T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基址变址寻址：   </a:t>
            </a:r>
            <a:r>
              <a:rPr lang="en-US" altLang="zh-CN" sz="2400">
                <a:latin typeface="华文中宋" panose="02010600040101010101" pitchFamily="2" charset="-122"/>
                <a:ea typeface="华文中宋" panose="02010600040101010101" pitchFamily="2" charset="-122"/>
              </a:rPr>
              <a:t>7T-8T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相对基址变址寻址：</a:t>
            </a:r>
            <a:r>
              <a:rPr lang="en-US" altLang="zh-CN" sz="2400">
                <a:latin typeface="华文中宋" panose="02010600040101010101" pitchFamily="2" charset="-122"/>
                <a:ea typeface="华文中宋" panose="02010600040101010101" pitchFamily="2" charset="-122"/>
              </a:rPr>
              <a:t>11T-12T</a:t>
            </a:r>
          </a:p>
        </p:txBody>
      </p:sp>
      <p:sp>
        <p:nvSpPr>
          <p:cNvPr id="332806" name="幻灯片编号占位符 2">
            <a:extLst>
              <a:ext uri="{FF2B5EF4-FFF2-40B4-BE49-F238E27FC236}">
                <a16:creationId xmlns:a16="http://schemas.microsoft.com/office/drawing/2014/main" id="{A5C5C82E-3CBC-6741-BFF4-29EAFF01C45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8316F86-F060-C047-9CE4-5E8536830D3A}" type="slidenum">
              <a:rPr kumimoji="0" lang="en-US" altLang="zh-CN" sz="1400" smtClean="0"/>
              <a:pPr>
                <a:spcBef>
                  <a:spcPct val="0"/>
                </a:spcBef>
                <a:buClrTx/>
                <a:buSzTx/>
                <a:buFontTx/>
                <a:buNone/>
              </a:pPr>
              <a:t>158</a:t>
            </a:fld>
            <a:r>
              <a:rPr kumimoji="0" lang="en-US" altLang="zh-CN" sz="1400"/>
              <a:t>/201</a:t>
            </a:r>
          </a:p>
        </p:txBody>
      </p:sp>
      <p:sp>
        <p:nvSpPr>
          <p:cNvPr id="8" name="Text Box 4">
            <a:extLst>
              <a:ext uri="{FF2B5EF4-FFF2-40B4-BE49-F238E27FC236}">
                <a16:creationId xmlns:a16="http://schemas.microsoft.com/office/drawing/2014/main" id="{EA1719A8-B6D8-B541-9B81-7F328DB8E7D5}"/>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日期占位符 3">
            <a:extLst>
              <a:ext uri="{FF2B5EF4-FFF2-40B4-BE49-F238E27FC236}">
                <a16:creationId xmlns:a16="http://schemas.microsoft.com/office/drawing/2014/main" id="{9080A676-A6BF-1843-A1E3-80C8A49C04D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EC73AB4-4156-C241-91F7-FBCBBE5543F9}" type="datetime12">
              <a:rPr kumimoji="0" lang="zh-CN" altLang="en-US" sz="1400" smtClean="0"/>
              <a:pPr>
                <a:spcBef>
                  <a:spcPct val="0"/>
                </a:spcBef>
                <a:buClrTx/>
                <a:buSzTx/>
                <a:buFontTx/>
                <a:buNone/>
              </a:pPr>
              <a:t>下午8时26分</a:t>
            </a:fld>
            <a:endParaRPr kumimoji="0" lang="en-US" altLang="zh-CN" sz="1400"/>
          </a:p>
        </p:txBody>
      </p:sp>
      <p:sp>
        <p:nvSpPr>
          <p:cNvPr id="334850" name="Rectangle 3">
            <a:extLst>
              <a:ext uri="{FF2B5EF4-FFF2-40B4-BE49-F238E27FC236}">
                <a16:creationId xmlns:a16="http://schemas.microsoft.com/office/drawing/2014/main" id="{0709940D-DED6-1E4A-B833-3BE78C00ED65}"/>
              </a:ext>
            </a:extLst>
          </p:cNvPr>
          <p:cNvSpPr>
            <a:spLocks noGrp="1" noChangeArrowheads="1"/>
          </p:cNvSpPr>
          <p:nvPr>
            <p:ph type="body" idx="1"/>
          </p:nvPr>
        </p:nvSpPr>
        <p:spPr>
          <a:xfrm>
            <a:off x="684213" y="981075"/>
            <a:ext cx="8135937" cy="4851400"/>
          </a:xfrm>
        </p:spPr>
        <p:txBody>
          <a:bodyPr/>
          <a:lstStyle/>
          <a:p>
            <a:pPr eaLnBrk="1" hangingPunct="1">
              <a:spcBef>
                <a:spcPct val="50000"/>
              </a:spcBef>
            </a:pPr>
            <a:r>
              <a:rPr kumimoji="0" lang="zh-CN" altLang="en-US" b="1">
                <a:solidFill>
                  <a:schemeClr val="tx2"/>
                </a:solidFill>
              </a:rPr>
              <a:t>连接部分主要由三个部分组成</a:t>
            </a:r>
            <a:r>
              <a:rPr kumimoji="0" lang="en-US" altLang="zh-CN" b="1">
                <a:solidFill>
                  <a:schemeClr val="tx2"/>
                </a:solidFill>
              </a:rPr>
              <a:t>:</a:t>
            </a:r>
          </a:p>
          <a:p>
            <a:pPr lvl="1" eaLnBrk="1" hangingPunct="1">
              <a:spcBef>
                <a:spcPct val="50000"/>
              </a:spcBef>
              <a:buFont typeface="Wingdings" pitchFamily="2" charset="2"/>
              <a:buNone/>
            </a:pPr>
            <a:r>
              <a:rPr kumimoji="0" lang="en-US" altLang="zh-CN" b="1">
                <a:solidFill>
                  <a:schemeClr val="tx2"/>
                </a:solidFill>
              </a:rPr>
              <a:t>1.</a:t>
            </a:r>
            <a:r>
              <a:rPr kumimoji="0" lang="zh-CN" altLang="en-US" b="1">
                <a:solidFill>
                  <a:schemeClr val="tx2"/>
                </a:solidFill>
              </a:rPr>
              <a:t>地址线  </a:t>
            </a:r>
            <a:r>
              <a:rPr kumimoji="0" lang="en-US" altLang="zh-CN" b="1">
                <a:solidFill>
                  <a:schemeClr val="tx2"/>
                </a:solidFill>
              </a:rPr>
              <a:t>2.</a:t>
            </a:r>
            <a:r>
              <a:rPr kumimoji="0" lang="zh-CN" altLang="en-US" b="1">
                <a:solidFill>
                  <a:schemeClr val="tx2"/>
                </a:solidFill>
              </a:rPr>
              <a:t>数据线 </a:t>
            </a:r>
            <a:r>
              <a:rPr kumimoji="0" lang="en-US" altLang="zh-CN" b="1">
                <a:solidFill>
                  <a:schemeClr val="tx2"/>
                </a:solidFill>
              </a:rPr>
              <a:t>3.</a:t>
            </a:r>
            <a:r>
              <a:rPr kumimoji="0" lang="zh-CN" altLang="en-US" b="1">
                <a:solidFill>
                  <a:schemeClr val="tx2"/>
                </a:solidFill>
              </a:rPr>
              <a:t>控制线</a:t>
            </a:r>
          </a:p>
          <a:p>
            <a:pPr eaLnBrk="1" hangingPunct="1">
              <a:spcBef>
                <a:spcPct val="50000"/>
              </a:spcBef>
            </a:pPr>
            <a:r>
              <a:rPr kumimoji="0" lang="zh-CN" altLang="en-US" b="1">
                <a:solidFill>
                  <a:schemeClr val="tx2"/>
                </a:solidFill>
              </a:rPr>
              <a:t>连接中需要考虑的问题</a:t>
            </a:r>
            <a:r>
              <a:rPr kumimoji="0" lang="en-US" altLang="zh-CN" b="1">
                <a:solidFill>
                  <a:schemeClr val="tx2"/>
                </a:solidFill>
              </a:rPr>
              <a:t>:</a:t>
            </a:r>
          </a:p>
          <a:p>
            <a:pPr lvl="1" eaLnBrk="1" hangingPunct="1">
              <a:spcBef>
                <a:spcPct val="50000"/>
              </a:spcBef>
            </a:pPr>
            <a:r>
              <a:rPr kumimoji="0" lang="en-US" altLang="zh-CN" b="1">
                <a:solidFill>
                  <a:schemeClr val="tx2"/>
                </a:solidFill>
              </a:rPr>
              <a:t>CPU</a:t>
            </a:r>
            <a:r>
              <a:rPr kumimoji="0" lang="zh-CN" altLang="en-US" b="1">
                <a:solidFill>
                  <a:schemeClr val="tx2"/>
                </a:solidFill>
              </a:rPr>
              <a:t>总线的负载能力</a:t>
            </a:r>
          </a:p>
          <a:p>
            <a:pPr lvl="1" eaLnBrk="1" hangingPunct="1">
              <a:spcBef>
                <a:spcPct val="50000"/>
              </a:spcBef>
            </a:pPr>
            <a:r>
              <a:rPr kumimoji="0" lang="en-US" altLang="zh-CN" b="1">
                <a:solidFill>
                  <a:schemeClr val="tx2"/>
                </a:solidFill>
              </a:rPr>
              <a:t>CPU</a:t>
            </a:r>
            <a:r>
              <a:rPr kumimoji="0" lang="zh-CN" altLang="en-US" b="1">
                <a:solidFill>
                  <a:schemeClr val="tx2"/>
                </a:solidFill>
              </a:rPr>
              <a:t>的时序和存储器存取速度之间的配合</a:t>
            </a:r>
          </a:p>
          <a:p>
            <a:pPr lvl="1" eaLnBrk="1" hangingPunct="1">
              <a:spcBef>
                <a:spcPct val="50000"/>
              </a:spcBef>
            </a:pPr>
            <a:r>
              <a:rPr kumimoji="0" lang="zh-CN" altLang="en-US" b="1">
                <a:solidFill>
                  <a:schemeClr val="tx2"/>
                </a:solidFill>
              </a:rPr>
              <a:t>存储器的地址分配和片选</a:t>
            </a:r>
          </a:p>
          <a:p>
            <a:pPr lvl="1" eaLnBrk="1" hangingPunct="1">
              <a:spcBef>
                <a:spcPct val="50000"/>
              </a:spcBef>
            </a:pPr>
            <a:r>
              <a:rPr kumimoji="0" lang="zh-CN" altLang="en-US" b="1">
                <a:solidFill>
                  <a:schemeClr val="tx2"/>
                </a:solidFill>
              </a:rPr>
              <a:t>控制信号的连接</a:t>
            </a:r>
          </a:p>
        </p:txBody>
      </p:sp>
      <p:sp>
        <p:nvSpPr>
          <p:cNvPr id="892934" name="Text Box 6">
            <a:extLst>
              <a:ext uri="{FF2B5EF4-FFF2-40B4-BE49-F238E27FC236}">
                <a16:creationId xmlns:a16="http://schemas.microsoft.com/office/drawing/2014/main" id="{35E7FC6C-0CDC-D74C-9870-44967704C0E8}"/>
              </a:ext>
            </a:extLst>
          </p:cNvPr>
          <p:cNvSpPr txBox="1">
            <a:spLocks noChangeArrowheads="1"/>
          </p:cNvSpPr>
          <p:nvPr/>
        </p:nvSpPr>
        <p:spPr bwMode="auto">
          <a:xfrm>
            <a:off x="1403350" y="115888"/>
            <a:ext cx="633700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solidFill>
                  <a:srgbClr val="FF33CC"/>
                </a:solidFill>
                <a:latin typeface="隶书" pitchFamily="49" charset="-122"/>
                <a:ea typeface="隶书" pitchFamily="49" charset="-122"/>
              </a:rPr>
              <a:t>5.6	 8086 CPU</a:t>
            </a:r>
            <a:r>
              <a:rPr lang="zh-CN" altLang="en-US" sz="3600" dirty="0">
                <a:solidFill>
                  <a:srgbClr val="FF33CC"/>
                </a:solidFill>
                <a:latin typeface="隶书" pitchFamily="49" charset="-122"/>
                <a:ea typeface="隶书" pitchFamily="49" charset="-122"/>
              </a:rPr>
              <a:t>的存储器扩展</a:t>
            </a:r>
          </a:p>
        </p:txBody>
      </p:sp>
      <p:sp>
        <p:nvSpPr>
          <p:cNvPr id="334852" name="幻灯片编号占位符 2">
            <a:extLst>
              <a:ext uri="{FF2B5EF4-FFF2-40B4-BE49-F238E27FC236}">
                <a16:creationId xmlns:a16="http://schemas.microsoft.com/office/drawing/2014/main" id="{1AEEDE73-5907-E940-8A42-B4BAEFC2D92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A41C4F7-42AC-7A4F-9819-B69BB52DF33A}" type="slidenum">
              <a:rPr kumimoji="0" lang="en-US" altLang="zh-CN" sz="1400" smtClean="0"/>
              <a:pPr>
                <a:spcBef>
                  <a:spcPct val="0"/>
                </a:spcBef>
                <a:buClrTx/>
                <a:buSzTx/>
                <a:buFontTx/>
                <a:buNone/>
              </a:pPr>
              <a:t>159</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92934"/>
                                        </p:tgtEl>
                                        <p:attrNameLst>
                                          <p:attrName>style.visibility</p:attrName>
                                        </p:attrNameLst>
                                      </p:cBhvr>
                                      <p:to>
                                        <p:strVal val="visible"/>
                                      </p:to>
                                    </p:set>
                                    <p:animEffect transition="in" filter="wipe(left)">
                                      <p:cBhvr>
                                        <p:cTn id="7" dur="500"/>
                                        <p:tgtEl>
                                          <p:spTgt spid="8929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293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日期占位符 1">
            <a:extLst>
              <a:ext uri="{FF2B5EF4-FFF2-40B4-BE49-F238E27FC236}">
                <a16:creationId xmlns:a16="http://schemas.microsoft.com/office/drawing/2014/main" id="{5D60033D-894A-D44A-9162-A9A95C29EE7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5F70224-4BFB-454A-9B8B-B73FD7EF8255}" type="datetime12">
              <a:rPr kumimoji="0" lang="zh-CN" altLang="en-US" sz="1400" smtClean="0"/>
              <a:pPr>
                <a:spcBef>
                  <a:spcPct val="0"/>
                </a:spcBef>
                <a:buClrTx/>
                <a:buSzTx/>
                <a:buFontTx/>
                <a:buNone/>
              </a:pPr>
              <a:t>下午8时26分</a:t>
            </a:fld>
            <a:endParaRPr kumimoji="0" lang="en-US" altLang="zh-CN" sz="1400"/>
          </a:p>
        </p:txBody>
      </p:sp>
      <p:sp>
        <p:nvSpPr>
          <p:cNvPr id="41986" name="Rectangle 2">
            <a:extLst>
              <a:ext uri="{FF2B5EF4-FFF2-40B4-BE49-F238E27FC236}">
                <a16:creationId xmlns:a16="http://schemas.microsoft.com/office/drawing/2014/main" id="{3B7E745C-8090-8C48-961B-BAD58C34C55C}"/>
              </a:ext>
            </a:extLst>
          </p:cNvPr>
          <p:cNvSpPr>
            <a:spLocks noChangeArrowheads="1"/>
          </p:cNvSpPr>
          <p:nvPr/>
        </p:nvSpPr>
        <p:spPr bwMode="auto">
          <a:xfrm>
            <a:off x="611188" y="1916113"/>
            <a:ext cx="8532812"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r>
              <a:rPr lang="en-US" altLang="zh-CN" sz="2800" b="0">
                <a:solidFill>
                  <a:srgbClr val="FF3300"/>
                </a:solidFill>
                <a:latin typeface="华文中宋" panose="02010600040101010101" pitchFamily="2" charset="-122"/>
                <a:ea typeface="华文中宋" panose="02010600040101010101" pitchFamily="2" charset="-122"/>
              </a:rPr>
              <a:t> </a:t>
            </a:r>
            <a:r>
              <a:rPr lang="en-US" altLang="zh-CN" sz="2800">
                <a:solidFill>
                  <a:srgbClr val="FF3300"/>
                </a:solidFill>
                <a:latin typeface="华文中宋" panose="02010600040101010101" pitchFamily="2" charset="-122"/>
                <a:ea typeface="华文中宋" panose="02010600040101010101" pitchFamily="2" charset="-122"/>
              </a:rPr>
              <a:t>OF(</a:t>
            </a:r>
            <a:r>
              <a:rPr lang="zh-CN" altLang="en-US" sz="2800">
                <a:solidFill>
                  <a:srgbClr val="FF3300"/>
                </a:solidFill>
                <a:latin typeface="华文中宋" panose="02010600040101010101" pitchFamily="2" charset="-122"/>
                <a:ea typeface="华文中宋" panose="02010600040101010101" pitchFamily="2" charset="-122"/>
              </a:rPr>
              <a:t>溢出标志</a:t>
            </a:r>
            <a:r>
              <a:rPr lang="en-US" altLang="zh-CN" sz="2800">
                <a:solidFill>
                  <a:srgbClr val="FF3300"/>
                </a:solidFill>
                <a:latin typeface="华文中宋" panose="02010600040101010101" pitchFamily="2" charset="-122"/>
                <a:ea typeface="华文中宋" panose="02010600040101010101" pitchFamily="2" charset="-122"/>
              </a:rPr>
              <a:t>): OF=D</a:t>
            </a:r>
            <a:r>
              <a:rPr lang="en-US" altLang="zh-CN" sz="2800" baseline="-25000">
                <a:solidFill>
                  <a:srgbClr val="FF3300"/>
                </a:solidFill>
                <a:latin typeface="华文中宋" panose="02010600040101010101" pitchFamily="2" charset="-122"/>
                <a:ea typeface="华文中宋" panose="02010600040101010101" pitchFamily="2" charset="-122"/>
              </a:rPr>
              <a:t>7CY</a:t>
            </a:r>
            <a:r>
              <a:rPr lang="en-US" altLang="zh-CN" sz="2800">
                <a:solidFill>
                  <a:srgbClr val="FF3300"/>
                </a:solidFill>
                <a:latin typeface="华文中宋" panose="02010600040101010101" pitchFamily="2" charset="-122"/>
                <a:ea typeface="华文中宋" panose="02010600040101010101" pitchFamily="2" charset="-122"/>
                <a:sym typeface="Symbol" pitchFamily="2" charset="2"/>
              </a:rPr>
              <a:t></a:t>
            </a:r>
            <a:r>
              <a:rPr lang="en-US" altLang="zh-CN" sz="2800">
                <a:solidFill>
                  <a:srgbClr val="FF3300"/>
                </a:solidFill>
                <a:latin typeface="华文中宋" panose="02010600040101010101" pitchFamily="2" charset="-122"/>
                <a:ea typeface="华文中宋" panose="02010600040101010101" pitchFamily="2" charset="-122"/>
              </a:rPr>
              <a:t>D</a:t>
            </a:r>
            <a:r>
              <a:rPr lang="en-US" altLang="zh-CN" sz="2800" baseline="-25000">
                <a:solidFill>
                  <a:srgbClr val="FF3300"/>
                </a:solidFill>
                <a:latin typeface="华文中宋" panose="02010600040101010101" pitchFamily="2" charset="-122"/>
                <a:ea typeface="华文中宋" panose="02010600040101010101" pitchFamily="2" charset="-122"/>
              </a:rPr>
              <a:t>6CY</a:t>
            </a:r>
            <a:r>
              <a:rPr lang="zh-CN" altLang="en-US" sz="2800">
                <a:solidFill>
                  <a:srgbClr val="FF3300"/>
                </a:solidFill>
                <a:latin typeface="华文中宋" panose="02010600040101010101" pitchFamily="2" charset="-122"/>
                <a:ea typeface="华文中宋" panose="02010600040101010101" pitchFamily="2" charset="-122"/>
              </a:rPr>
              <a:t>或</a:t>
            </a:r>
            <a:r>
              <a:rPr lang="en-US" altLang="zh-CN" sz="2800">
                <a:solidFill>
                  <a:srgbClr val="FF3300"/>
                </a:solidFill>
                <a:latin typeface="华文中宋" panose="02010600040101010101" pitchFamily="2" charset="-122"/>
                <a:ea typeface="华文中宋" panose="02010600040101010101" pitchFamily="2" charset="-122"/>
              </a:rPr>
              <a:t>D</a:t>
            </a:r>
            <a:r>
              <a:rPr lang="en-US" altLang="zh-CN" sz="2800" baseline="-25000">
                <a:solidFill>
                  <a:srgbClr val="FF3300"/>
                </a:solidFill>
                <a:latin typeface="华文中宋" panose="02010600040101010101" pitchFamily="2" charset="-122"/>
                <a:ea typeface="华文中宋" panose="02010600040101010101" pitchFamily="2" charset="-122"/>
              </a:rPr>
              <a:t>15CY</a:t>
            </a:r>
            <a:r>
              <a:rPr lang="en-US" altLang="zh-CN" sz="2800">
                <a:solidFill>
                  <a:srgbClr val="FF3300"/>
                </a:solidFill>
                <a:latin typeface="华文中宋" panose="02010600040101010101" pitchFamily="2" charset="-122"/>
                <a:ea typeface="华文中宋" panose="02010600040101010101" pitchFamily="2" charset="-122"/>
              </a:rPr>
              <a:t> </a:t>
            </a:r>
            <a:r>
              <a:rPr lang="en-US" altLang="zh-CN" sz="2800">
                <a:solidFill>
                  <a:srgbClr val="FF3300"/>
                </a:solidFill>
                <a:latin typeface="华文中宋" panose="02010600040101010101" pitchFamily="2" charset="-122"/>
                <a:ea typeface="华文中宋" panose="02010600040101010101" pitchFamily="2" charset="-122"/>
                <a:sym typeface="Symbol" pitchFamily="2" charset="2"/>
              </a:rPr>
              <a:t></a:t>
            </a:r>
            <a:r>
              <a:rPr lang="en-US" altLang="zh-CN" sz="2800">
                <a:solidFill>
                  <a:srgbClr val="FF3300"/>
                </a:solidFill>
                <a:latin typeface="华文中宋" panose="02010600040101010101" pitchFamily="2" charset="-122"/>
                <a:ea typeface="华文中宋" panose="02010600040101010101" pitchFamily="2" charset="-122"/>
              </a:rPr>
              <a:t> D</a:t>
            </a:r>
            <a:r>
              <a:rPr lang="en-US" altLang="zh-CN" sz="2800" baseline="-25000">
                <a:solidFill>
                  <a:srgbClr val="FF3300"/>
                </a:solidFill>
                <a:latin typeface="华文中宋" panose="02010600040101010101" pitchFamily="2" charset="-122"/>
                <a:ea typeface="华文中宋" panose="02010600040101010101" pitchFamily="2" charset="-122"/>
              </a:rPr>
              <a:t>14CY</a:t>
            </a:r>
          </a:p>
        </p:txBody>
      </p:sp>
      <p:sp>
        <p:nvSpPr>
          <p:cNvPr id="41987" name="Text Box 3">
            <a:extLst>
              <a:ext uri="{FF2B5EF4-FFF2-40B4-BE49-F238E27FC236}">
                <a16:creationId xmlns:a16="http://schemas.microsoft.com/office/drawing/2014/main" id="{702C5B79-B043-A74D-9E2B-313AB7A94FD6}"/>
              </a:ext>
            </a:extLst>
          </p:cNvPr>
          <p:cNvSpPr txBox="1">
            <a:spLocks noChangeArrowheads="1"/>
          </p:cNvSpPr>
          <p:nvPr/>
        </p:nvSpPr>
        <p:spPr bwMode="auto">
          <a:xfrm>
            <a:off x="539750" y="2636838"/>
            <a:ext cx="8135938" cy="197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Font typeface="Wingdings" pitchFamily="2" charset="2"/>
              <a:buNone/>
            </a:pPr>
            <a:r>
              <a:rPr kumimoji="0" lang="zh-CN" altLang="en-US" sz="2800">
                <a:solidFill>
                  <a:srgbClr val="000000"/>
                </a:solidFill>
                <a:latin typeface="华文中宋" panose="02010600040101010101" pitchFamily="2" charset="-122"/>
                <a:ea typeface="华文中宋" panose="02010600040101010101" pitchFamily="2" charset="-122"/>
              </a:rPr>
              <a:t>当有符号数运算结果超出了机器所能表示的范围时，则</a:t>
            </a:r>
            <a:r>
              <a:rPr kumimoji="0" lang="en-US" altLang="zh-CN" sz="2800">
                <a:solidFill>
                  <a:srgbClr val="000000"/>
                </a:solidFill>
                <a:latin typeface="华文中宋" panose="02010600040101010101" pitchFamily="2" charset="-122"/>
                <a:ea typeface="华文中宋" panose="02010600040101010101" pitchFamily="2" charset="-122"/>
              </a:rPr>
              <a:t>OF=1</a:t>
            </a:r>
            <a:r>
              <a:rPr kumimoji="0" lang="zh-CN" altLang="en-US" sz="2800">
                <a:solidFill>
                  <a:srgbClr val="000000"/>
                </a:solidFill>
                <a:latin typeface="华文中宋" panose="02010600040101010101" pitchFamily="2" charset="-122"/>
                <a:ea typeface="华文中宋" panose="02010600040101010101" pitchFamily="2" charset="-122"/>
              </a:rPr>
              <a:t>，否则</a:t>
            </a:r>
            <a:r>
              <a:rPr kumimoji="0" lang="en-US" altLang="zh-CN" sz="2800">
                <a:solidFill>
                  <a:srgbClr val="000000"/>
                </a:solidFill>
                <a:latin typeface="华文中宋" panose="02010600040101010101" pitchFamily="2" charset="-122"/>
                <a:ea typeface="华文中宋" panose="02010600040101010101" pitchFamily="2" charset="-122"/>
              </a:rPr>
              <a:t>OF=0</a:t>
            </a:r>
            <a:r>
              <a:rPr kumimoji="0" lang="zh-CN" altLang="en-US" sz="2800">
                <a:solidFill>
                  <a:srgbClr val="000000"/>
                </a:solidFill>
                <a:latin typeface="华文中宋" panose="02010600040101010101" pitchFamily="2" charset="-122"/>
                <a:ea typeface="华文中宋" panose="02010600040101010101" pitchFamily="2" charset="-122"/>
              </a:rPr>
              <a:t>。</a:t>
            </a:r>
          </a:p>
          <a:p>
            <a:pPr eaLnBrk="1" hangingPunct="1">
              <a:buFont typeface="Wingdings" pitchFamily="2" charset="2"/>
              <a:buNone/>
            </a:pPr>
            <a:r>
              <a:rPr kumimoji="0" lang="zh-CN" altLang="en-US" sz="2800">
                <a:solidFill>
                  <a:srgbClr val="6600FF"/>
                </a:solidFill>
                <a:latin typeface="华文中宋" panose="02010600040101010101" pitchFamily="2" charset="-122"/>
                <a:ea typeface="华文中宋" panose="02010600040101010101" pitchFamily="2" charset="-122"/>
              </a:rPr>
              <a:t>如</a:t>
            </a:r>
            <a:r>
              <a:rPr kumimoji="0" lang="en-US" altLang="zh-CN" sz="2800">
                <a:solidFill>
                  <a:srgbClr val="000000"/>
                </a:solidFill>
                <a:latin typeface="华文中宋" panose="02010600040101010101" pitchFamily="2" charset="-122"/>
                <a:ea typeface="华文中宋" panose="02010600040101010101" pitchFamily="2" charset="-122"/>
              </a:rPr>
              <a:t>:3FH+0B4H=0F3H</a:t>
            </a:r>
            <a:r>
              <a:rPr kumimoji="0" lang="zh-CN" altLang="en-US" sz="2800">
                <a:solidFill>
                  <a:srgbClr val="000000"/>
                </a:solidFill>
                <a:latin typeface="华文中宋" panose="02010600040101010101" pitchFamily="2" charset="-122"/>
                <a:ea typeface="华文中宋" panose="02010600040101010101" pitchFamily="2" charset="-122"/>
              </a:rPr>
              <a:t>中</a:t>
            </a:r>
            <a:r>
              <a:rPr kumimoji="0" lang="en-US" altLang="zh-CN" sz="2800">
                <a:solidFill>
                  <a:srgbClr val="000000"/>
                </a:solidFill>
                <a:latin typeface="华文中宋" panose="02010600040101010101" pitchFamily="2" charset="-122"/>
                <a:ea typeface="华文中宋" panose="02010600040101010101" pitchFamily="2" charset="-122"/>
              </a:rPr>
              <a:t>OF=0</a:t>
            </a:r>
          </a:p>
          <a:p>
            <a:pPr eaLnBrk="1" hangingPunct="1">
              <a:buFont typeface="Wingdings" pitchFamily="2" charset="2"/>
              <a:buNone/>
            </a:pPr>
            <a:r>
              <a:rPr kumimoji="0" lang="zh-CN" altLang="en-US" sz="2800">
                <a:solidFill>
                  <a:srgbClr val="3366CC"/>
                </a:solidFill>
                <a:latin typeface="华文中宋" panose="02010600040101010101" pitchFamily="2" charset="-122"/>
                <a:ea typeface="华文中宋" panose="02010600040101010101" pitchFamily="2" charset="-122"/>
              </a:rPr>
              <a:t>而</a:t>
            </a:r>
            <a:r>
              <a:rPr kumimoji="0" lang="en-US" altLang="zh-CN" sz="2800">
                <a:solidFill>
                  <a:srgbClr val="000000"/>
                </a:solidFill>
                <a:latin typeface="华文中宋" panose="02010600040101010101" pitchFamily="2" charset="-122"/>
                <a:ea typeface="华文中宋" panose="02010600040101010101" pitchFamily="2" charset="-122"/>
              </a:rPr>
              <a:t>:0BFH+0B4H=173H</a:t>
            </a:r>
            <a:r>
              <a:rPr kumimoji="0" lang="zh-CN" altLang="en-US" sz="2800">
                <a:solidFill>
                  <a:srgbClr val="000000"/>
                </a:solidFill>
                <a:latin typeface="华文中宋" panose="02010600040101010101" pitchFamily="2" charset="-122"/>
                <a:ea typeface="华文中宋" panose="02010600040101010101" pitchFamily="2" charset="-122"/>
              </a:rPr>
              <a:t>中</a:t>
            </a:r>
            <a:r>
              <a:rPr kumimoji="0" lang="en-US" altLang="zh-CN" sz="2800">
                <a:solidFill>
                  <a:srgbClr val="000000"/>
                </a:solidFill>
                <a:latin typeface="华文中宋" panose="02010600040101010101" pitchFamily="2" charset="-122"/>
                <a:ea typeface="华文中宋" panose="02010600040101010101" pitchFamily="2" charset="-122"/>
              </a:rPr>
              <a:t>OF=1</a:t>
            </a:r>
            <a:endParaRPr lang="en-US" altLang="zh-CN" sz="2800">
              <a:latin typeface="华文中宋" panose="02010600040101010101" pitchFamily="2" charset="-122"/>
              <a:ea typeface="华文中宋" panose="02010600040101010101" pitchFamily="2" charset="-122"/>
            </a:endParaRPr>
          </a:p>
        </p:txBody>
      </p:sp>
      <p:sp>
        <p:nvSpPr>
          <p:cNvPr id="503812" name="Text Box 4">
            <a:extLst>
              <a:ext uri="{FF2B5EF4-FFF2-40B4-BE49-F238E27FC236}">
                <a16:creationId xmlns:a16="http://schemas.microsoft.com/office/drawing/2014/main" id="{5AB455F7-F642-8C49-B8BF-51E15E1C3EF2}"/>
              </a:ext>
            </a:extLst>
          </p:cNvPr>
          <p:cNvSpPr txBox="1">
            <a:spLocks noChangeArrowheads="1"/>
          </p:cNvSpPr>
          <p:nvPr/>
        </p:nvSpPr>
        <p:spPr bwMode="auto">
          <a:xfrm>
            <a:off x="466725" y="4797425"/>
            <a:ext cx="8208963" cy="162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4625" indent="-174625">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r>
              <a:rPr kumimoji="0" lang="zh-CN" altLang="en-US" sz="2400">
                <a:solidFill>
                  <a:schemeClr val="hlink"/>
                </a:solidFill>
                <a:latin typeface="华文中宋" panose="02010600040101010101" pitchFamily="2" charset="-122"/>
                <a:ea typeface="华文中宋" panose="02010600040101010101" pitchFamily="2" charset="-122"/>
              </a:rPr>
              <a:t>注意</a:t>
            </a:r>
            <a:r>
              <a:rPr kumimoji="0" lang="zh-CN" altLang="en-US" sz="2400">
                <a:latin typeface="华文中宋" panose="02010600040101010101" pitchFamily="2" charset="-122"/>
                <a:ea typeface="华文中宋" panose="02010600040101010101" pitchFamily="2" charset="-122"/>
              </a:rPr>
              <a:t>：</a:t>
            </a:r>
            <a:r>
              <a:rPr kumimoji="0" lang="zh-CN" altLang="en-US" sz="2400">
                <a:solidFill>
                  <a:srgbClr val="000000"/>
                </a:solidFill>
                <a:latin typeface="华文中宋" panose="02010600040101010101" pitchFamily="2" charset="-122"/>
                <a:ea typeface="华文中宋" panose="02010600040101010101" pitchFamily="2" charset="-122"/>
              </a:rPr>
              <a:t>实际上机器把所有数都当无符号数运算，把结果都  	 当有符号数来设置标志。</a:t>
            </a:r>
          </a:p>
          <a:p>
            <a:pPr eaLnBrk="1" hangingPunct="1"/>
            <a:r>
              <a:rPr kumimoji="0" lang="zh-CN" altLang="en-US" sz="2400">
                <a:solidFill>
                  <a:srgbClr val="000000"/>
                </a:solidFill>
                <a:latin typeface="华文中宋" panose="02010600040101010101" pitchFamily="2" charset="-122"/>
                <a:ea typeface="华文中宋" panose="02010600040101010101" pitchFamily="2" charset="-122"/>
              </a:rPr>
              <a:t>以上</a:t>
            </a:r>
            <a:r>
              <a:rPr kumimoji="0" lang="en-US" altLang="zh-CN" sz="2400">
                <a:solidFill>
                  <a:srgbClr val="000000"/>
                </a:solidFill>
                <a:latin typeface="华文中宋" panose="02010600040101010101" pitchFamily="2" charset="-122"/>
                <a:ea typeface="华文中宋" panose="02010600040101010101" pitchFamily="2" charset="-122"/>
              </a:rPr>
              <a:t>6</a:t>
            </a:r>
            <a:r>
              <a:rPr kumimoji="0" lang="zh-CN" altLang="en-US" sz="2400">
                <a:solidFill>
                  <a:srgbClr val="000000"/>
                </a:solidFill>
                <a:latin typeface="华文中宋" panose="02010600040101010101" pitchFamily="2" charset="-122"/>
                <a:ea typeface="华文中宋" panose="02010600040101010101" pitchFamily="2" charset="-122"/>
              </a:rPr>
              <a:t>个标志为指令执行后的结果标志，可作为控制转移的条件。</a:t>
            </a:r>
          </a:p>
        </p:txBody>
      </p:sp>
      <p:graphicFrame>
        <p:nvGraphicFramePr>
          <p:cNvPr id="41989" name="Object 5">
            <a:extLst>
              <a:ext uri="{FF2B5EF4-FFF2-40B4-BE49-F238E27FC236}">
                <a16:creationId xmlns:a16="http://schemas.microsoft.com/office/drawing/2014/main" id="{7080DB8B-FD84-D444-9908-A0D65CAA0ACA}"/>
              </a:ext>
            </a:extLst>
          </p:cNvPr>
          <p:cNvGraphicFramePr>
            <a:graphicFrameLocks noChangeAspect="1"/>
          </p:cNvGraphicFramePr>
          <p:nvPr/>
        </p:nvGraphicFramePr>
        <p:xfrm>
          <a:off x="4500563" y="836613"/>
          <a:ext cx="4392612" cy="830262"/>
        </p:xfrm>
        <a:graphic>
          <a:graphicData uri="http://schemas.openxmlformats.org/presentationml/2006/ole">
            <mc:AlternateContent xmlns:mc="http://schemas.openxmlformats.org/markup-compatibility/2006">
              <mc:Choice xmlns:v="urn:schemas-microsoft-com:vml" Requires="v">
                <p:oleObj spid="_x0000_s42018" name="Visio" r:id="rId4" imgW="1320800" imgH="254000" progId="Visio.Drawing.11">
                  <p:embed/>
                </p:oleObj>
              </mc:Choice>
              <mc:Fallback>
                <p:oleObj name="Visio" r:id="rId4" imgW="1320800" imgH="254000" progId="Visio.Drawing.11">
                  <p:embed/>
                  <p:pic>
                    <p:nvPicPr>
                      <p:cNvPr id="0" name="Object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00563" y="836613"/>
                        <a:ext cx="4392612" cy="830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41990" name="Text Box 6">
            <a:extLst>
              <a:ext uri="{FF2B5EF4-FFF2-40B4-BE49-F238E27FC236}">
                <a16:creationId xmlns:a16="http://schemas.microsoft.com/office/drawing/2014/main" id="{05BDCB14-F500-1340-8E4B-672DEB47BDBB}"/>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41991" name="幻灯片编号占位符 2">
            <a:extLst>
              <a:ext uri="{FF2B5EF4-FFF2-40B4-BE49-F238E27FC236}">
                <a16:creationId xmlns:a16="http://schemas.microsoft.com/office/drawing/2014/main" id="{7DD2403F-F1C1-054C-A45D-4B01463E7D3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EC83F1D-773F-4D4D-9733-B1FDB9B5FEDC}" type="slidenum">
              <a:rPr kumimoji="0" lang="en-US" altLang="zh-CN" sz="1400" smtClean="0"/>
              <a:pPr>
                <a:spcBef>
                  <a:spcPct val="0"/>
                </a:spcBef>
                <a:buClrTx/>
                <a:buSzTx/>
                <a:buFontTx/>
                <a:buNone/>
              </a:pPr>
              <a:t>16</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03812"/>
                                        </p:tgtEl>
                                        <p:attrNameLst>
                                          <p:attrName>style.visibility</p:attrName>
                                        </p:attrNameLst>
                                      </p:cBhvr>
                                      <p:to>
                                        <p:strVal val="visible"/>
                                      </p:to>
                                    </p:set>
                                    <p:animEffect transition="in" filter="blinds(horizontal)">
                                      <p:cBhvr>
                                        <p:cTn id="7" dur="500"/>
                                        <p:tgtEl>
                                          <p:spTgt spid="5038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3812" grpId="0"/>
    </p:bld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897" name="日期占位符 3">
            <a:extLst>
              <a:ext uri="{FF2B5EF4-FFF2-40B4-BE49-F238E27FC236}">
                <a16:creationId xmlns:a16="http://schemas.microsoft.com/office/drawing/2014/main" id="{0694A410-DE5A-024C-BC07-CDB8E0D578E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D360A40-D3D2-B848-A560-65B73ADDA2B0}" type="datetime12">
              <a:rPr kumimoji="0" lang="zh-CN" altLang="en-US" sz="1400" smtClean="0"/>
              <a:pPr>
                <a:spcBef>
                  <a:spcPct val="0"/>
                </a:spcBef>
                <a:buClrTx/>
                <a:buSzTx/>
                <a:buFontTx/>
                <a:buNone/>
              </a:pPr>
              <a:t>下午8时26分</a:t>
            </a:fld>
            <a:endParaRPr kumimoji="0" lang="en-US" altLang="zh-CN" sz="1400"/>
          </a:p>
        </p:txBody>
      </p:sp>
      <p:sp>
        <p:nvSpPr>
          <p:cNvPr id="336898" name="Rectangle 2">
            <a:extLst>
              <a:ext uri="{FF2B5EF4-FFF2-40B4-BE49-F238E27FC236}">
                <a16:creationId xmlns:a16="http://schemas.microsoft.com/office/drawing/2014/main" id="{E31862FE-2882-B54C-BEAE-EFD1BE0EC124}"/>
              </a:ext>
            </a:extLst>
          </p:cNvPr>
          <p:cNvSpPr>
            <a:spLocks noGrp="1" noChangeArrowheads="1"/>
          </p:cNvSpPr>
          <p:nvPr>
            <p:ph type="title"/>
          </p:nvPr>
        </p:nvSpPr>
        <p:spPr>
          <a:xfrm>
            <a:off x="396875" y="908050"/>
            <a:ext cx="3887788" cy="579438"/>
          </a:xfrm>
        </p:spPr>
        <p:txBody>
          <a:bodyPr>
            <a:spAutoFit/>
          </a:bodyPr>
          <a:lstStyle/>
          <a:p>
            <a:pPr eaLnBrk="1" hangingPunct="1"/>
            <a:r>
              <a:rPr kumimoji="0" lang="en-US" altLang="zh-CN" sz="3200" b="1"/>
              <a:t>1. </a:t>
            </a:r>
            <a:r>
              <a:rPr kumimoji="0" lang="zh-CN" altLang="en-US" sz="3200" b="1"/>
              <a:t>线性选择方式</a:t>
            </a:r>
          </a:p>
        </p:txBody>
      </p:sp>
      <p:sp>
        <p:nvSpPr>
          <p:cNvPr id="336899" name="Rectangle 3">
            <a:extLst>
              <a:ext uri="{FF2B5EF4-FFF2-40B4-BE49-F238E27FC236}">
                <a16:creationId xmlns:a16="http://schemas.microsoft.com/office/drawing/2014/main" id="{C2DAC661-6750-0048-B27E-B51507B3E361}"/>
              </a:ext>
            </a:extLst>
          </p:cNvPr>
          <p:cNvSpPr>
            <a:spLocks noGrp="1" noChangeArrowheads="1"/>
          </p:cNvSpPr>
          <p:nvPr>
            <p:ph type="body" idx="1"/>
          </p:nvPr>
        </p:nvSpPr>
        <p:spPr>
          <a:xfrm>
            <a:off x="684213" y="1700213"/>
            <a:ext cx="7991475" cy="4791075"/>
          </a:xfrm>
        </p:spPr>
        <p:txBody>
          <a:bodyPr anchor="ctr">
            <a:spAutoFit/>
          </a:bodyPr>
          <a:lstStyle/>
          <a:p>
            <a:pPr eaLnBrk="1" hangingPunct="1"/>
            <a:r>
              <a:rPr kumimoji="0" lang="zh-CN" altLang="en-US" sz="2800" b="1">
                <a:solidFill>
                  <a:schemeClr val="tx2"/>
                </a:solidFill>
              </a:rPr>
              <a:t>只有存储芯片的片选信号</a:t>
            </a:r>
            <a:r>
              <a:rPr kumimoji="0" lang="en-US" altLang="zh-CN" sz="2800" b="1">
                <a:solidFill>
                  <a:schemeClr val="tx2"/>
                </a:solidFill>
              </a:rPr>
              <a:t>CS</a:t>
            </a:r>
            <a:r>
              <a:rPr kumimoji="0" lang="zh-CN" altLang="en-US" sz="2800" b="1">
                <a:solidFill>
                  <a:schemeClr val="tx2"/>
                </a:solidFill>
              </a:rPr>
              <a:t>有效，才能对该芯片进行操作</a:t>
            </a:r>
          </a:p>
          <a:p>
            <a:pPr eaLnBrk="1" hangingPunct="1"/>
            <a:r>
              <a:rPr kumimoji="0" lang="zh-CN" altLang="en-US" sz="2800" b="1">
                <a:solidFill>
                  <a:schemeClr val="tx2"/>
                </a:solidFill>
              </a:rPr>
              <a:t>连接方式（书图</a:t>
            </a:r>
            <a:r>
              <a:rPr kumimoji="0" lang="en-US" altLang="zh-CN" sz="2800" b="1">
                <a:solidFill>
                  <a:schemeClr val="tx2"/>
                </a:solidFill>
              </a:rPr>
              <a:t>5.37</a:t>
            </a:r>
            <a:r>
              <a:rPr kumimoji="0" lang="zh-CN" altLang="en-US" sz="2800" b="1">
                <a:solidFill>
                  <a:schemeClr val="tx2"/>
                </a:solidFill>
              </a:rPr>
              <a:t>）：</a:t>
            </a:r>
          </a:p>
          <a:p>
            <a:pPr lvl="1" eaLnBrk="1" hangingPunct="1"/>
            <a:r>
              <a:rPr kumimoji="0" lang="zh-CN" altLang="en-US" b="1">
                <a:solidFill>
                  <a:schemeClr val="tx2"/>
                </a:solidFill>
              </a:rPr>
              <a:t>将</a:t>
            </a:r>
            <a:r>
              <a:rPr kumimoji="0" lang="en-US" altLang="zh-CN" b="1">
                <a:solidFill>
                  <a:schemeClr val="tx2"/>
                </a:solidFill>
              </a:rPr>
              <a:t>CPU</a:t>
            </a:r>
            <a:r>
              <a:rPr kumimoji="0" lang="zh-CN" altLang="en-US" b="1">
                <a:solidFill>
                  <a:schemeClr val="tx2"/>
                </a:solidFill>
              </a:rPr>
              <a:t>地址总线低</a:t>
            </a:r>
            <a:r>
              <a:rPr kumimoji="0" lang="en-US" altLang="zh-CN" b="1">
                <a:solidFill>
                  <a:schemeClr val="tx2"/>
                </a:solidFill>
              </a:rPr>
              <a:t>13</a:t>
            </a:r>
            <a:r>
              <a:rPr kumimoji="0" lang="zh-CN" altLang="en-US" b="1">
                <a:solidFill>
                  <a:schemeClr val="tx2"/>
                </a:solidFill>
              </a:rPr>
              <a:t>位与存储芯片地址线相连</a:t>
            </a:r>
          </a:p>
          <a:p>
            <a:pPr lvl="1" eaLnBrk="1" hangingPunct="1"/>
            <a:r>
              <a:rPr kumimoji="0" lang="en-US" altLang="zh-CN" b="1">
                <a:solidFill>
                  <a:schemeClr val="tx2"/>
                </a:solidFill>
              </a:rPr>
              <a:t>CS</a:t>
            </a:r>
            <a:r>
              <a:rPr kumimoji="0" lang="zh-CN" altLang="en-US" b="1">
                <a:solidFill>
                  <a:schemeClr val="tx2"/>
                </a:solidFill>
              </a:rPr>
              <a:t>端与某一位高位地址线（</a:t>
            </a:r>
            <a:r>
              <a:rPr kumimoji="0" lang="en-US" altLang="zh-CN" b="1">
                <a:solidFill>
                  <a:schemeClr val="tx2"/>
                </a:solidFill>
              </a:rPr>
              <a:t>A13</a:t>
            </a:r>
            <a:r>
              <a:rPr kumimoji="0" lang="zh-CN" altLang="en-US" b="1">
                <a:solidFill>
                  <a:schemeClr val="tx2"/>
                </a:solidFill>
              </a:rPr>
              <a:t>）相连</a:t>
            </a:r>
          </a:p>
          <a:p>
            <a:pPr lvl="1" eaLnBrk="1" hangingPunct="1"/>
            <a:r>
              <a:rPr kumimoji="0" lang="en-US" altLang="zh-CN" b="1">
                <a:solidFill>
                  <a:schemeClr val="tx2"/>
                </a:solidFill>
              </a:rPr>
              <a:t>1</a:t>
            </a:r>
            <a:r>
              <a:rPr kumimoji="0" lang="zh-CN" altLang="en-US" b="1">
                <a:solidFill>
                  <a:schemeClr val="tx2"/>
                </a:solidFill>
              </a:rPr>
              <a:t>＃芯片地址：</a:t>
            </a:r>
            <a:r>
              <a:rPr kumimoji="0" lang="en-US" altLang="zh-CN" b="1">
                <a:solidFill>
                  <a:schemeClr val="tx2"/>
                </a:solidFill>
              </a:rPr>
              <a:t>0000</a:t>
            </a:r>
            <a:r>
              <a:rPr kumimoji="0" lang="zh-CN" altLang="en-US" b="1">
                <a:solidFill>
                  <a:schemeClr val="tx2"/>
                </a:solidFill>
              </a:rPr>
              <a:t>～</a:t>
            </a:r>
            <a:r>
              <a:rPr kumimoji="0" lang="en-US" altLang="zh-CN" b="1">
                <a:solidFill>
                  <a:schemeClr val="tx2"/>
                </a:solidFill>
              </a:rPr>
              <a:t>1FFFH</a:t>
            </a:r>
            <a:r>
              <a:rPr kumimoji="0" lang="zh-CN" altLang="en-US" b="1">
                <a:solidFill>
                  <a:schemeClr val="tx2"/>
                </a:solidFill>
              </a:rPr>
              <a:t>、</a:t>
            </a:r>
            <a:r>
              <a:rPr kumimoji="0" lang="en-US" altLang="zh-CN" b="1">
                <a:solidFill>
                  <a:schemeClr val="tx2"/>
                </a:solidFill>
              </a:rPr>
              <a:t>4000 </a:t>
            </a:r>
            <a:r>
              <a:rPr kumimoji="0" lang="zh-CN" altLang="en-US" b="1">
                <a:solidFill>
                  <a:schemeClr val="tx2"/>
                </a:solidFill>
              </a:rPr>
              <a:t>～</a:t>
            </a:r>
            <a:r>
              <a:rPr kumimoji="0" lang="en-US" altLang="zh-CN" b="1">
                <a:solidFill>
                  <a:schemeClr val="tx2"/>
                </a:solidFill>
              </a:rPr>
              <a:t>5FFFH</a:t>
            </a:r>
            <a:r>
              <a:rPr kumimoji="0" lang="zh-CN" altLang="en-US" b="1">
                <a:solidFill>
                  <a:schemeClr val="tx2"/>
                </a:solidFill>
              </a:rPr>
              <a:t>、</a:t>
            </a:r>
            <a:r>
              <a:rPr kumimoji="0" lang="en-US" altLang="zh-CN" b="1">
                <a:solidFill>
                  <a:schemeClr val="tx2"/>
                </a:solidFill>
                <a:latin typeface="宋体" panose="02010600030101010101" pitchFamily="2" charset="-122"/>
              </a:rPr>
              <a:t>……</a:t>
            </a:r>
          </a:p>
          <a:p>
            <a:pPr lvl="1" eaLnBrk="1" hangingPunct="1"/>
            <a:r>
              <a:rPr kumimoji="0" lang="en-US" altLang="zh-CN" b="1">
                <a:solidFill>
                  <a:schemeClr val="tx2"/>
                </a:solidFill>
              </a:rPr>
              <a:t>2</a:t>
            </a:r>
            <a:r>
              <a:rPr kumimoji="0" lang="zh-CN" altLang="en-US" b="1">
                <a:solidFill>
                  <a:schemeClr val="tx2"/>
                </a:solidFill>
              </a:rPr>
              <a:t>＃芯片地址：</a:t>
            </a:r>
            <a:r>
              <a:rPr kumimoji="0" lang="en-US" altLang="zh-CN" b="1">
                <a:solidFill>
                  <a:schemeClr val="tx2"/>
                </a:solidFill>
              </a:rPr>
              <a:t>2000</a:t>
            </a:r>
            <a:r>
              <a:rPr kumimoji="0" lang="zh-CN" altLang="en-US" b="1">
                <a:solidFill>
                  <a:schemeClr val="tx2"/>
                </a:solidFill>
              </a:rPr>
              <a:t>～</a:t>
            </a:r>
            <a:r>
              <a:rPr kumimoji="0" lang="en-US" altLang="zh-CN" b="1">
                <a:solidFill>
                  <a:schemeClr val="tx2"/>
                </a:solidFill>
              </a:rPr>
              <a:t>3FFFH</a:t>
            </a:r>
            <a:r>
              <a:rPr kumimoji="0" lang="zh-CN" altLang="en-US" b="1">
                <a:solidFill>
                  <a:schemeClr val="tx2"/>
                </a:solidFill>
              </a:rPr>
              <a:t>、</a:t>
            </a:r>
            <a:r>
              <a:rPr kumimoji="0" lang="en-US" altLang="zh-CN" b="1">
                <a:solidFill>
                  <a:schemeClr val="tx2"/>
                </a:solidFill>
              </a:rPr>
              <a:t>6000 </a:t>
            </a:r>
            <a:r>
              <a:rPr kumimoji="0" lang="zh-CN" altLang="en-US" b="1">
                <a:solidFill>
                  <a:schemeClr val="tx2"/>
                </a:solidFill>
              </a:rPr>
              <a:t>～</a:t>
            </a:r>
            <a:r>
              <a:rPr kumimoji="0" lang="en-US" altLang="zh-CN" b="1">
                <a:solidFill>
                  <a:schemeClr val="tx2"/>
                </a:solidFill>
              </a:rPr>
              <a:t>7FFFH</a:t>
            </a:r>
            <a:r>
              <a:rPr kumimoji="0" lang="zh-CN" altLang="en-US" b="1">
                <a:solidFill>
                  <a:schemeClr val="tx2"/>
                </a:solidFill>
              </a:rPr>
              <a:t>、</a:t>
            </a:r>
            <a:r>
              <a:rPr kumimoji="0" lang="en-US" altLang="zh-CN" b="1">
                <a:solidFill>
                  <a:schemeClr val="tx2"/>
                </a:solidFill>
                <a:latin typeface="宋体" panose="02010600030101010101" pitchFamily="2" charset="-122"/>
              </a:rPr>
              <a:t>……</a:t>
            </a:r>
            <a:endParaRPr kumimoji="0" lang="en-US" altLang="zh-CN" b="1">
              <a:solidFill>
                <a:schemeClr val="tx2"/>
              </a:solidFill>
            </a:endParaRPr>
          </a:p>
        </p:txBody>
      </p:sp>
      <p:sp>
        <p:nvSpPr>
          <p:cNvPr id="336900" name="Text Box 4">
            <a:extLst>
              <a:ext uri="{FF2B5EF4-FFF2-40B4-BE49-F238E27FC236}">
                <a16:creationId xmlns:a16="http://schemas.microsoft.com/office/drawing/2014/main" id="{63AAFE6F-A4AA-6D43-B82D-50F2FBDDD256}"/>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
        <p:nvSpPr>
          <p:cNvPr id="336901" name="幻灯片编号占位符 2">
            <a:extLst>
              <a:ext uri="{FF2B5EF4-FFF2-40B4-BE49-F238E27FC236}">
                <a16:creationId xmlns:a16="http://schemas.microsoft.com/office/drawing/2014/main" id="{17A8EFDF-124D-9744-90F9-48D24E56305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61F85F0-442D-AA4C-9670-0DA773486BB4}" type="slidenum">
              <a:rPr kumimoji="0" lang="en-US" altLang="zh-CN" sz="1400" smtClean="0"/>
              <a:pPr>
                <a:spcBef>
                  <a:spcPct val="0"/>
                </a:spcBef>
                <a:buClrTx/>
                <a:buSzTx/>
                <a:buFontTx/>
                <a:buNone/>
              </a:pPr>
              <a:t>160</a:t>
            </a:fld>
            <a:r>
              <a:rPr kumimoji="0" lang="en-US" altLang="zh-CN" sz="1400"/>
              <a:t>/201</a:t>
            </a: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5" name="日期占位符 1">
            <a:extLst>
              <a:ext uri="{FF2B5EF4-FFF2-40B4-BE49-F238E27FC236}">
                <a16:creationId xmlns:a16="http://schemas.microsoft.com/office/drawing/2014/main" id="{ED0FB85B-CDA6-E741-B0B6-2234CA286FB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B3543E3-F4D0-E546-9777-5AE2E7AB1EAA}" type="datetime12">
              <a:rPr kumimoji="0" lang="zh-CN" altLang="en-US" sz="1400" smtClean="0"/>
              <a:pPr>
                <a:spcBef>
                  <a:spcPct val="0"/>
                </a:spcBef>
                <a:buClrTx/>
                <a:buSzTx/>
                <a:buFontTx/>
                <a:buNone/>
              </a:pPr>
              <a:t>下午8时26分</a:t>
            </a:fld>
            <a:endParaRPr kumimoji="0" lang="en-US" altLang="zh-CN" sz="1400"/>
          </a:p>
        </p:txBody>
      </p:sp>
      <p:pic>
        <p:nvPicPr>
          <p:cNvPr id="338946" name="Picture 2">
            <a:extLst>
              <a:ext uri="{FF2B5EF4-FFF2-40B4-BE49-F238E27FC236}">
                <a16:creationId xmlns:a16="http://schemas.microsoft.com/office/drawing/2014/main" id="{D4439CDB-1DCA-5E41-AD49-2540D6D5C1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2275" y="836613"/>
            <a:ext cx="5380038" cy="594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pic>
      <p:sp>
        <p:nvSpPr>
          <p:cNvPr id="338948" name="幻灯片编号占位符 2">
            <a:extLst>
              <a:ext uri="{FF2B5EF4-FFF2-40B4-BE49-F238E27FC236}">
                <a16:creationId xmlns:a16="http://schemas.microsoft.com/office/drawing/2014/main" id="{53EAB44E-9912-F547-A1E7-73E4FF5A878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CDB5998-F585-0445-A878-36360CE10369}" type="slidenum">
              <a:rPr kumimoji="0" lang="en-US" altLang="zh-CN" sz="1400" smtClean="0"/>
              <a:pPr>
                <a:spcBef>
                  <a:spcPct val="0"/>
                </a:spcBef>
                <a:buClrTx/>
                <a:buSzTx/>
                <a:buFontTx/>
                <a:buNone/>
              </a:pPr>
              <a:t>161</a:t>
            </a:fld>
            <a:r>
              <a:rPr kumimoji="0" lang="en-US" altLang="zh-CN" sz="1400"/>
              <a:t>/201</a:t>
            </a:r>
          </a:p>
        </p:txBody>
      </p:sp>
      <p:sp>
        <p:nvSpPr>
          <p:cNvPr id="6" name="Text Box 4">
            <a:extLst>
              <a:ext uri="{FF2B5EF4-FFF2-40B4-BE49-F238E27FC236}">
                <a16:creationId xmlns:a16="http://schemas.microsoft.com/office/drawing/2014/main" id="{2DB7D8D7-C6B6-D84E-8100-ED5FA1287A1A}"/>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3" name="日期占位符 3">
            <a:extLst>
              <a:ext uri="{FF2B5EF4-FFF2-40B4-BE49-F238E27FC236}">
                <a16:creationId xmlns:a16="http://schemas.microsoft.com/office/drawing/2014/main" id="{F2048870-2F9B-D646-8E4A-CB315A307B3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01B0552-9720-F247-96D7-7D5094016101}" type="datetime12">
              <a:rPr kumimoji="0" lang="zh-CN" altLang="en-US" sz="1400" smtClean="0"/>
              <a:pPr>
                <a:spcBef>
                  <a:spcPct val="0"/>
                </a:spcBef>
                <a:buClrTx/>
                <a:buSzTx/>
                <a:buFontTx/>
                <a:buNone/>
              </a:pPr>
              <a:t>下午8时26分</a:t>
            </a:fld>
            <a:endParaRPr kumimoji="0" lang="en-US" altLang="zh-CN" sz="1400"/>
          </a:p>
        </p:txBody>
      </p:sp>
      <p:sp>
        <p:nvSpPr>
          <p:cNvPr id="340994" name="Rectangle 2">
            <a:extLst>
              <a:ext uri="{FF2B5EF4-FFF2-40B4-BE49-F238E27FC236}">
                <a16:creationId xmlns:a16="http://schemas.microsoft.com/office/drawing/2014/main" id="{1FFB7B99-30DA-6048-B06A-6F83F5F9362F}"/>
              </a:ext>
            </a:extLst>
          </p:cNvPr>
          <p:cNvSpPr>
            <a:spLocks noGrp="1" noChangeArrowheads="1"/>
          </p:cNvSpPr>
          <p:nvPr>
            <p:ph type="title"/>
          </p:nvPr>
        </p:nvSpPr>
        <p:spPr>
          <a:xfrm>
            <a:off x="466725" y="904875"/>
            <a:ext cx="2736850" cy="579438"/>
          </a:xfrm>
        </p:spPr>
        <p:txBody>
          <a:bodyPr anchor="ctr">
            <a:spAutoFit/>
          </a:bodyPr>
          <a:lstStyle/>
          <a:p>
            <a:pPr eaLnBrk="1" hangingPunct="1"/>
            <a:r>
              <a:rPr kumimoji="0" lang="en-US" altLang="zh-CN" sz="3200" b="1"/>
              <a:t>2. </a:t>
            </a:r>
            <a:r>
              <a:rPr kumimoji="0" lang="zh-CN" altLang="en-US" sz="3200" b="1"/>
              <a:t>全译码</a:t>
            </a:r>
          </a:p>
        </p:txBody>
      </p:sp>
      <p:sp>
        <p:nvSpPr>
          <p:cNvPr id="340995" name="Rectangle 3">
            <a:extLst>
              <a:ext uri="{FF2B5EF4-FFF2-40B4-BE49-F238E27FC236}">
                <a16:creationId xmlns:a16="http://schemas.microsoft.com/office/drawing/2014/main" id="{97D2EE95-1C71-E444-9A55-61EF76CB8445}"/>
              </a:ext>
            </a:extLst>
          </p:cNvPr>
          <p:cNvSpPr>
            <a:spLocks noGrp="1" noChangeArrowheads="1"/>
          </p:cNvSpPr>
          <p:nvPr>
            <p:ph type="body" idx="1"/>
          </p:nvPr>
        </p:nvSpPr>
        <p:spPr>
          <a:xfrm>
            <a:off x="684213" y="1628775"/>
            <a:ext cx="7991475" cy="4281488"/>
          </a:xfrm>
        </p:spPr>
        <p:txBody>
          <a:bodyPr anchor="ctr">
            <a:spAutoFit/>
          </a:bodyPr>
          <a:lstStyle/>
          <a:p>
            <a:pPr eaLnBrk="1" hangingPunct="1"/>
            <a:r>
              <a:rPr kumimoji="0" lang="zh-CN" altLang="en-US" b="1">
                <a:solidFill>
                  <a:schemeClr val="tx2"/>
                </a:solidFill>
              </a:rPr>
              <a:t>所有的系统地址线均参与对存储单元的译码寻址</a:t>
            </a:r>
            <a:r>
              <a:rPr kumimoji="0" lang="en-US" altLang="zh-CN" b="1">
                <a:solidFill>
                  <a:schemeClr val="tx2"/>
                </a:solidFill>
              </a:rPr>
              <a:t>;</a:t>
            </a:r>
          </a:p>
          <a:p>
            <a:pPr eaLnBrk="1" hangingPunct="1"/>
            <a:r>
              <a:rPr kumimoji="0" lang="zh-CN" altLang="en-US" b="1">
                <a:solidFill>
                  <a:schemeClr val="tx2"/>
                </a:solidFill>
              </a:rPr>
              <a:t>包括低位地址线对芯片内各存储单元的译码寻址（片内译码），高位地址线对存储芯片的译码寻址（片选译码）</a:t>
            </a:r>
            <a:r>
              <a:rPr kumimoji="0" lang="en-US" altLang="zh-CN" b="1">
                <a:solidFill>
                  <a:schemeClr val="tx2"/>
                </a:solidFill>
              </a:rPr>
              <a:t>;</a:t>
            </a:r>
          </a:p>
          <a:p>
            <a:pPr eaLnBrk="1" hangingPunct="1"/>
            <a:r>
              <a:rPr kumimoji="0" lang="zh-CN" altLang="en-US" b="1">
                <a:solidFill>
                  <a:schemeClr val="tx2"/>
                </a:solidFill>
              </a:rPr>
              <a:t>采用全译码，每个存储单元的地址都是唯一的，不存在地址重复</a:t>
            </a:r>
            <a:r>
              <a:rPr kumimoji="0" lang="en-US" altLang="zh-CN" b="1">
                <a:solidFill>
                  <a:schemeClr val="tx2"/>
                </a:solidFill>
              </a:rPr>
              <a:t>;</a:t>
            </a:r>
          </a:p>
          <a:p>
            <a:pPr eaLnBrk="1" hangingPunct="1"/>
            <a:r>
              <a:rPr kumimoji="0" lang="zh-CN" altLang="en-US" b="1">
                <a:solidFill>
                  <a:schemeClr val="tx2"/>
                </a:solidFill>
              </a:rPr>
              <a:t>译码电路可能比较复杂、连线也较多</a:t>
            </a:r>
            <a:r>
              <a:rPr kumimoji="0" lang="en-US" altLang="zh-CN" b="1">
                <a:solidFill>
                  <a:schemeClr val="tx2"/>
                </a:solidFill>
              </a:rPr>
              <a:t>.</a:t>
            </a:r>
          </a:p>
        </p:txBody>
      </p:sp>
      <p:sp>
        <p:nvSpPr>
          <p:cNvPr id="340997" name="幻灯片编号占位符 2">
            <a:extLst>
              <a:ext uri="{FF2B5EF4-FFF2-40B4-BE49-F238E27FC236}">
                <a16:creationId xmlns:a16="http://schemas.microsoft.com/office/drawing/2014/main" id="{64B3E536-17C4-AD4A-9C9E-930F36DF8ED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6BB583F-87FE-004D-8800-0EAE0313E0E1}" type="slidenum">
              <a:rPr kumimoji="0" lang="en-US" altLang="zh-CN" sz="1400" smtClean="0"/>
              <a:pPr>
                <a:spcBef>
                  <a:spcPct val="0"/>
                </a:spcBef>
                <a:buClrTx/>
                <a:buSzTx/>
                <a:buFontTx/>
                <a:buNone/>
              </a:pPr>
              <a:t>162</a:t>
            </a:fld>
            <a:r>
              <a:rPr kumimoji="0" lang="en-US" altLang="zh-CN" sz="1400"/>
              <a:t>/201</a:t>
            </a:r>
          </a:p>
        </p:txBody>
      </p:sp>
      <p:sp>
        <p:nvSpPr>
          <p:cNvPr id="7" name="Text Box 4">
            <a:extLst>
              <a:ext uri="{FF2B5EF4-FFF2-40B4-BE49-F238E27FC236}">
                <a16:creationId xmlns:a16="http://schemas.microsoft.com/office/drawing/2014/main" id="{985F5E55-D43C-E547-8E20-898272BEAA24}"/>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1" name="日期占位符 3">
            <a:extLst>
              <a:ext uri="{FF2B5EF4-FFF2-40B4-BE49-F238E27FC236}">
                <a16:creationId xmlns:a16="http://schemas.microsoft.com/office/drawing/2014/main" id="{824F5807-A154-3146-8E38-4778726C2F1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201C64C-7B8A-5D42-9320-A38E98F9C298}" type="datetime12">
              <a:rPr kumimoji="0" lang="zh-CN" altLang="en-US" sz="1400" smtClean="0"/>
              <a:pPr>
                <a:spcBef>
                  <a:spcPct val="0"/>
                </a:spcBef>
                <a:buClrTx/>
                <a:buSzTx/>
                <a:buFontTx/>
                <a:buNone/>
              </a:pPr>
              <a:t>下午8时26分</a:t>
            </a:fld>
            <a:endParaRPr kumimoji="0" lang="en-US" altLang="zh-CN" sz="1400"/>
          </a:p>
        </p:txBody>
      </p:sp>
      <p:sp>
        <p:nvSpPr>
          <p:cNvPr id="343042" name="Rectangle 2">
            <a:extLst>
              <a:ext uri="{FF2B5EF4-FFF2-40B4-BE49-F238E27FC236}">
                <a16:creationId xmlns:a16="http://schemas.microsoft.com/office/drawing/2014/main" id="{5480C465-4E1A-D149-82FD-88AAEFCA01B7}"/>
              </a:ext>
            </a:extLst>
          </p:cNvPr>
          <p:cNvSpPr>
            <a:spLocks noGrp="1" noChangeArrowheads="1"/>
          </p:cNvSpPr>
          <p:nvPr>
            <p:ph type="title"/>
          </p:nvPr>
        </p:nvSpPr>
        <p:spPr>
          <a:xfrm>
            <a:off x="395288" y="1009650"/>
            <a:ext cx="2881312" cy="579438"/>
          </a:xfrm>
        </p:spPr>
        <p:txBody>
          <a:bodyPr anchor="ctr">
            <a:spAutoFit/>
          </a:bodyPr>
          <a:lstStyle/>
          <a:p>
            <a:pPr eaLnBrk="1" hangingPunct="1"/>
            <a:r>
              <a:rPr kumimoji="0" lang="zh-CN" altLang="en-US" sz="3200" b="1"/>
              <a:t>译码和译码器</a:t>
            </a:r>
          </a:p>
        </p:txBody>
      </p:sp>
      <p:sp>
        <p:nvSpPr>
          <p:cNvPr id="343043" name="Rectangle 3">
            <a:extLst>
              <a:ext uri="{FF2B5EF4-FFF2-40B4-BE49-F238E27FC236}">
                <a16:creationId xmlns:a16="http://schemas.microsoft.com/office/drawing/2014/main" id="{839F2FFD-5E28-504C-A14C-B43002B3D3AA}"/>
              </a:ext>
            </a:extLst>
          </p:cNvPr>
          <p:cNvSpPr>
            <a:spLocks noGrp="1" noChangeArrowheads="1"/>
          </p:cNvSpPr>
          <p:nvPr>
            <p:ph type="body" idx="1"/>
          </p:nvPr>
        </p:nvSpPr>
        <p:spPr>
          <a:xfrm>
            <a:off x="612775" y="1974850"/>
            <a:ext cx="8135938" cy="3987800"/>
          </a:xfrm>
        </p:spPr>
        <p:txBody>
          <a:bodyPr anchor="ctr">
            <a:spAutoFit/>
          </a:bodyPr>
          <a:lstStyle/>
          <a:p>
            <a:pPr eaLnBrk="1" hangingPunct="1"/>
            <a:r>
              <a:rPr kumimoji="0" lang="zh-CN" altLang="en-US" b="1">
                <a:solidFill>
                  <a:schemeClr val="tx2"/>
                </a:solidFill>
              </a:rPr>
              <a:t>译码：将某个特定的</a:t>
            </a:r>
            <a:r>
              <a:rPr kumimoji="0" lang="zh-CN" altLang="en-US" b="1">
                <a:solidFill>
                  <a:schemeClr val="tx2"/>
                </a:solidFill>
                <a:latin typeface="Arial" panose="020B0604020202020204" pitchFamily="34" charset="0"/>
              </a:rPr>
              <a:t>“</a:t>
            </a:r>
            <a:r>
              <a:rPr kumimoji="0" lang="zh-CN" altLang="en-US" b="1">
                <a:solidFill>
                  <a:schemeClr val="tx2"/>
                </a:solidFill>
              </a:rPr>
              <a:t>编码输入</a:t>
            </a:r>
            <a:r>
              <a:rPr kumimoji="0" lang="zh-CN" altLang="en-US" b="1">
                <a:solidFill>
                  <a:schemeClr val="tx2"/>
                </a:solidFill>
                <a:latin typeface="Arial" panose="020B0604020202020204" pitchFamily="34" charset="0"/>
              </a:rPr>
              <a:t>”</a:t>
            </a:r>
            <a:r>
              <a:rPr kumimoji="0" lang="zh-CN" altLang="en-US" b="1">
                <a:solidFill>
                  <a:schemeClr val="tx2"/>
                </a:solidFill>
              </a:rPr>
              <a:t>翻译为唯一</a:t>
            </a:r>
            <a:r>
              <a:rPr kumimoji="0" lang="zh-CN" altLang="en-US" b="1">
                <a:solidFill>
                  <a:schemeClr val="tx2"/>
                </a:solidFill>
                <a:latin typeface="Arial" panose="020B0604020202020204" pitchFamily="34" charset="0"/>
              </a:rPr>
              <a:t>“</a:t>
            </a:r>
            <a:r>
              <a:rPr kumimoji="0" lang="zh-CN" altLang="en-US" b="1">
                <a:solidFill>
                  <a:schemeClr val="tx2"/>
                </a:solidFill>
              </a:rPr>
              <a:t>有效输出</a:t>
            </a:r>
            <a:r>
              <a:rPr kumimoji="0" lang="zh-CN" altLang="en-US" b="1">
                <a:solidFill>
                  <a:schemeClr val="tx2"/>
                </a:solidFill>
                <a:latin typeface="Arial" panose="020B0604020202020204" pitchFamily="34" charset="0"/>
              </a:rPr>
              <a:t>”</a:t>
            </a:r>
            <a:r>
              <a:rPr kumimoji="0" lang="zh-CN" altLang="en-US" b="1">
                <a:solidFill>
                  <a:schemeClr val="tx2"/>
                </a:solidFill>
              </a:rPr>
              <a:t>的过程</a:t>
            </a:r>
          </a:p>
          <a:p>
            <a:pPr eaLnBrk="1" hangingPunct="1"/>
            <a:r>
              <a:rPr kumimoji="0" lang="zh-CN" altLang="en-US" b="1">
                <a:solidFill>
                  <a:schemeClr val="tx2"/>
                </a:solidFill>
              </a:rPr>
              <a:t>译码电路可以使用门电路组合逻辑</a:t>
            </a:r>
          </a:p>
          <a:p>
            <a:pPr eaLnBrk="1" hangingPunct="1"/>
            <a:r>
              <a:rPr kumimoji="0" lang="zh-CN" altLang="en-US" b="1">
                <a:solidFill>
                  <a:schemeClr val="tx2"/>
                </a:solidFill>
              </a:rPr>
              <a:t>译码电路更多的是采用集成译码器</a:t>
            </a:r>
          </a:p>
          <a:p>
            <a:pPr eaLnBrk="1" hangingPunct="1"/>
            <a:r>
              <a:rPr kumimoji="0" lang="zh-CN" altLang="en-US" b="1">
                <a:solidFill>
                  <a:schemeClr val="tx2"/>
                </a:solidFill>
              </a:rPr>
              <a:t>常用的</a:t>
            </a:r>
            <a:r>
              <a:rPr kumimoji="0" lang="en-US" altLang="zh-CN" b="1">
                <a:solidFill>
                  <a:schemeClr val="tx2"/>
                </a:solidFill>
              </a:rPr>
              <a:t>2-4</a:t>
            </a:r>
            <a:r>
              <a:rPr kumimoji="0" lang="zh-CN" altLang="en-US" b="1">
                <a:solidFill>
                  <a:schemeClr val="tx2"/>
                </a:solidFill>
              </a:rPr>
              <a:t>译码器</a:t>
            </a:r>
            <a:r>
              <a:rPr kumimoji="0" lang="en-US" altLang="zh-CN" b="1">
                <a:solidFill>
                  <a:schemeClr val="tx2"/>
                </a:solidFill>
              </a:rPr>
              <a:t>74LS139</a:t>
            </a:r>
          </a:p>
          <a:p>
            <a:pPr eaLnBrk="1" hangingPunct="1"/>
            <a:r>
              <a:rPr kumimoji="0" lang="zh-CN" altLang="en-US" b="1">
                <a:solidFill>
                  <a:schemeClr val="tx2"/>
                </a:solidFill>
              </a:rPr>
              <a:t>常用的</a:t>
            </a:r>
            <a:r>
              <a:rPr kumimoji="0" lang="en-US" altLang="zh-CN" b="1">
                <a:solidFill>
                  <a:schemeClr val="tx2"/>
                </a:solidFill>
              </a:rPr>
              <a:t>3-8</a:t>
            </a:r>
            <a:r>
              <a:rPr kumimoji="0" lang="zh-CN" altLang="en-US" b="1">
                <a:solidFill>
                  <a:schemeClr val="tx2"/>
                </a:solidFill>
              </a:rPr>
              <a:t>译码器</a:t>
            </a:r>
            <a:r>
              <a:rPr kumimoji="0" lang="en-US" altLang="zh-CN" b="1">
                <a:solidFill>
                  <a:schemeClr val="tx2"/>
                </a:solidFill>
              </a:rPr>
              <a:t>74LS138</a:t>
            </a:r>
          </a:p>
          <a:p>
            <a:pPr eaLnBrk="1" hangingPunct="1"/>
            <a:r>
              <a:rPr kumimoji="0" lang="zh-CN" altLang="en-US" b="1">
                <a:solidFill>
                  <a:schemeClr val="tx2"/>
                </a:solidFill>
              </a:rPr>
              <a:t>常用的</a:t>
            </a:r>
            <a:r>
              <a:rPr kumimoji="0" lang="en-US" altLang="zh-CN" b="1">
                <a:solidFill>
                  <a:schemeClr val="tx2"/>
                </a:solidFill>
              </a:rPr>
              <a:t>4-16</a:t>
            </a:r>
            <a:r>
              <a:rPr kumimoji="0" lang="zh-CN" altLang="en-US" b="1">
                <a:solidFill>
                  <a:schemeClr val="tx2"/>
                </a:solidFill>
              </a:rPr>
              <a:t>译码器</a:t>
            </a:r>
            <a:r>
              <a:rPr kumimoji="0" lang="en-US" altLang="zh-CN" b="1">
                <a:solidFill>
                  <a:schemeClr val="tx2"/>
                </a:solidFill>
              </a:rPr>
              <a:t>74LS154</a:t>
            </a:r>
          </a:p>
        </p:txBody>
      </p:sp>
      <p:sp>
        <p:nvSpPr>
          <p:cNvPr id="343045" name="幻灯片编号占位符 2">
            <a:extLst>
              <a:ext uri="{FF2B5EF4-FFF2-40B4-BE49-F238E27FC236}">
                <a16:creationId xmlns:a16="http://schemas.microsoft.com/office/drawing/2014/main" id="{6BE84E27-6EB8-E049-86B8-4038E8051A3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AE730A7-266B-B34B-A610-D578BDB1BA7A}" type="slidenum">
              <a:rPr kumimoji="0" lang="en-US" altLang="zh-CN" sz="1400" smtClean="0"/>
              <a:pPr>
                <a:spcBef>
                  <a:spcPct val="0"/>
                </a:spcBef>
                <a:buClrTx/>
                <a:buSzTx/>
                <a:buFontTx/>
                <a:buNone/>
              </a:pPr>
              <a:t>163</a:t>
            </a:fld>
            <a:r>
              <a:rPr kumimoji="0" lang="en-US" altLang="zh-CN" sz="1400"/>
              <a:t>/201</a:t>
            </a:r>
          </a:p>
        </p:txBody>
      </p:sp>
      <p:sp>
        <p:nvSpPr>
          <p:cNvPr id="7" name="Text Box 4">
            <a:extLst>
              <a:ext uri="{FF2B5EF4-FFF2-40B4-BE49-F238E27FC236}">
                <a16:creationId xmlns:a16="http://schemas.microsoft.com/office/drawing/2014/main" id="{F9231ABF-8090-674E-8C7D-F9D033B14D13}"/>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日期占位符 3">
            <a:extLst>
              <a:ext uri="{FF2B5EF4-FFF2-40B4-BE49-F238E27FC236}">
                <a16:creationId xmlns:a16="http://schemas.microsoft.com/office/drawing/2014/main" id="{48478522-FBEF-BE40-9B77-AF0DF4EF5F4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EF854E4-7625-7147-860C-2797E5FDBD92}" type="datetime12">
              <a:rPr kumimoji="0" lang="zh-CN" altLang="en-US" sz="1400" smtClean="0"/>
              <a:pPr>
                <a:spcBef>
                  <a:spcPct val="0"/>
                </a:spcBef>
                <a:buClrTx/>
                <a:buSzTx/>
                <a:buFontTx/>
                <a:buNone/>
              </a:pPr>
              <a:t>下午8时26分</a:t>
            </a:fld>
            <a:endParaRPr kumimoji="0" lang="en-US" altLang="zh-CN" sz="1400"/>
          </a:p>
        </p:txBody>
      </p:sp>
      <p:pic>
        <p:nvPicPr>
          <p:cNvPr id="345090" name="Picture 2">
            <a:extLst>
              <a:ext uri="{FF2B5EF4-FFF2-40B4-BE49-F238E27FC236}">
                <a16:creationId xmlns:a16="http://schemas.microsoft.com/office/drawing/2014/main" id="{0FABE7C6-B475-6F43-A8BC-89B90FE4FF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188" y="908050"/>
            <a:ext cx="7935912" cy="555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pic>
      <p:sp>
        <p:nvSpPr>
          <p:cNvPr id="345092" name="幻灯片编号占位符 2">
            <a:extLst>
              <a:ext uri="{FF2B5EF4-FFF2-40B4-BE49-F238E27FC236}">
                <a16:creationId xmlns:a16="http://schemas.microsoft.com/office/drawing/2014/main" id="{E1F03EB8-3CFD-FB41-B691-51F58BB02CF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9388DF5-5D50-A34E-89C5-B9E653392F20}" type="slidenum">
              <a:rPr kumimoji="0" lang="en-US" altLang="zh-CN" sz="1400" smtClean="0"/>
              <a:pPr>
                <a:spcBef>
                  <a:spcPct val="0"/>
                </a:spcBef>
                <a:buClrTx/>
                <a:buSzTx/>
                <a:buFontTx/>
                <a:buNone/>
              </a:pPr>
              <a:t>164</a:t>
            </a:fld>
            <a:r>
              <a:rPr kumimoji="0" lang="en-US" altLang="zh-CN" sz="1400"/>
              <a:t>/201</a:t>
            </a:r>
          </a:p>
        </p:txBody>
      </p:sp>
      <p:sp>
        <p:nvSpPr>
          <p:cNvPr id="6" name="Text Box 4">
            <a:extLst>
              <a:ext uri="{FF2B5EF4-FFF2-40B4-BE49-F238E27FC236}">
                <a16:creationId xmlns:a16="http://schemas.microsoft.com/office/drawing/2014/main" id="{DEF6CB06-B876-5543-9BE6-E5C27364A2C5}"/>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7" name="日期占位符 3">
            <a:extLst>
              <a:ext uri="{FF2B5EF4-FFF2-40B4-BE49-F238E27FC236}">
                <a16:creationId xmlns:a16="http://schemas.microsoft.com/office/drawing/2014/main" id="{2592E3FB-F18B-434D-832C-E1C86C12CCC6}"/>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CA6B74E-C5E0-B14A-AA76-05CABA55024C}" type="datetime12">
              <a:rPr kumimoji="0" lang="zh-CN" altLang="en-US" sz="1400" smtClean="0"/>
              <a:pPr>
                <a:spcBef>
                  <a:spcPct val="0"/>
                </a:spcBef>
                <a:buClrTx/>
                <a:buSzTx/>
                <a:buFontTx/>
                <a:buNone/>
              </a:pPr>
              <a:t>下午8时26分</a:t>
            </a:fld>
            <a:endParaRPr kumimoji="0" lang="en-US" altLang="zh-CN" sz="1400"/>
          </a:p>
        </p:txBody>
      </p:sp>
      <p:sp>
        <p:nvSpPr>
          <p:cNvPr id="347138" name="Rectangle 2">
            <a:extLst>
              <a:ext uri="{FF2B5EF4-FFF2-40B4-BE49-F238E27FC236}">
                <a16:creationId xmlns:a16="http://schemas.microsoft.com/office/drawing/2014/main" id="{4E6626DA-2CC8-4648-9795-9AC7F867AB98}"/>
              </a:ext>
            </a:extLst>
          </p:cNvPr>
          <p:cNvSpPr>
            <a:spLocks noGrp="1" noChangeArrowheads="1"/>
          </p:cNvSpPr>
          <p:nvPr>
            <p:ph type="title"/>
          </p:nvPr>
        </p:nvSpPr>
        <p:spPr>
          <a:xfrm>
            <a:off x="612775" y="904875"/>
            <a:ext cx="2519363" cy="579438"/>
          </a:xfrm>
        </p:spPr>
        <p:txBody>
          <a:bodyPr anchor="ctr">
            <a:spAutoFit/>
          </a:bodyPr>
          <a:lstStyle/>
          <a:p>
            <a:pPr eaLnBrk="1" hangingPunct="1"/>
            <a:r>
              <a:rPr kumimoji="0" lang="zh-CN" altLang="en-US" sz="3200" b="1"/>
              <a:t>部分译码</a:t>
            </a:r>
          </a:p>
        </p:txBody>
      </p:sp>
      <p:sp>
        <p:nvSpPr>
          <p:cNvPr id="347139" name="Rectangle 3">
            <a:extLst>
              <a:ext uri="{FF2B5EF4-FFF2-40B4-BE49-F238E27FC236}">
                <a16:creationId xmlns:a16="http://schemas.microsoft.com/office/drawing/2014/main" id="{F344199B-149B-1940-8E03-BC300B57BAA2}"/>
              </a:ext>
            </a:extLst>
          </p:cNvPr>
          <p:cNvSpPr>
            <a:spLocks noGrp="1" noChangeArrowheads="1"/>
          </p:cNvSpPr>
          <p:nvPr>
            <p:ph type="body" idx="1"/>
          </p:nvPr>
        </p:nvSpPr>
        <p:spPr>
          <a:xfrm>
            <a:off x="674688" y="1773238"/>
            <a:ext cx="8218487" cy="3209925"/>
          </a:xfrm>
        </p:spPr>
        <p:txBody>
          <a:bodyPr anchor="ctr">
            <a:spAutoFit/>
          </a:bodyPr>
          <a:lstStyle/>
          <a:p>
            <a:pPr eaLnBrk="1" hangingPunct="1"/>
            <a:r>
              <a:rPr kumimoji="0" lang="zh-CN" altLang="en-US" b="1">
                <a:solidFill>
                  <a:schemeClr val="tx2"/>
                </a:solidFill>
              </a:rPr>
              <a:t>只有部分（高位）地址线参与对存储芯片的译码</a:t>
            </a:r>
          </a:p>
          <a:p>
            <a:pPr eaLnBrk="1" hangingPunct="1"/>
            <a:r>
              <a:rPr kumimoji="0" lang="zh-CN" altLang="en-US" b="1">
                <a:solidFill>
                  <a:schemeClr val="tx2"/>
                </a:solidFill>
              </a:rPr>
              <a:t>每个存储单元将对应多个地址（地址重复），需要选取一个可用地址</a:t>
            </a:r>
          </a:p>
          <a:p>
            <a:pPr eaLnBrk="1" hangingPunct="1"/>
            <a:r>
              <a:rPr kumimoji="0" lang="zh-CN" altLang="en-US" b="1">
                <a:solidFill>
                  <a:schemeClr val="tx2"/>
                </a:solidFill>
              </a:rPr>
              <a:t>可简化译码电路的设计，但系统的部分地址空间将被浪费</a:t>
            </a:r>
          </a:p>
        </p:txBody>
      </p:sp>
      <p:sp>
        <p:nvSpPr>
          <p:cNvPr id="347141" name="幻灯片编号占位符 2">
            <a:extLst>
              <a:ext uri="{FF2B5EF4-FFF2-40B4-BE49-F238E27FC236}">
                <a16:creationId xmlns:a16="http://schemas.microsoft.com/office/drawing/2014/main" id="{FB32C297-97B3-0648-AF52-694D0EE67A3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AE3E87A-6A31-764F-B2A7-FF1FE22EB4A1}" type="slidenum">
              <a:rPr kumimoji="0" lang="en-US" altLang="zh-CN" sz="1400" smtClean="0"/>
              <a:pPr>
                <a:spcBef>
                  <a:spcPct val="0"/>
                </a:spcBef>
                <a:buClrTx/>
                <a:buSzTx/>
                <a:buFontTx/>
                <a:buNone/>
              </a:pPr>
              <a:t>165</a:t>
            </a:fld>
            <a:r>
              <a:rPr kumimoji="0" lang="en-US" altLang="zh-CN" sz="1400"/>
              <a:t>/201</a:t>
            </a:r>
          </a:p>
        </p:txBody>
      </p:sp>
      <p:sp>
        <p:nvSpPr>
          <p:cNvPr id="7" name="Text Box 4">
            <a:extLst>
              <a:ext uri="{FF2B5EF4-FFF2-40B4-BE49-F238E27FC236}">
                <a16:creationId xmlns:a16="http://schemas.microsoft.com/office/drawing/2014/main" id="{931C42BC-8FF0-BD4E-9C72-1F7B183DB475}"/>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5" name="日期占位符 3">
            <a:extLst>
              <a:ext uri="{FF2B5EF4-FFF2-40B4-BE49-F238E27FC236}">
                <a16:creationId xmlns:a16="http://schemas.microsoft.com/office/drawing/2014/main" id="{4CB6F5CD-136A-FB42-921A-2D093D647D3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E03FC74-5A63-384D-9253-87ABD908F197}" type="datetime12">
              <a:rPr kumimoji="0" lang="zh-CN" altLang="en-US" sz="1400" smtClean="0"/>
              <a:pPr>
                <a:spcBef>
                  <a:spcPct val="0"/>
                </a:spcBef>
                <a:buClrTx/>
                <a:buSzTx/>
                <a:buFontTx/>
                <a:buNone/>
              </a:pPr>
              <a:t>下午8时26分</a:t>
            </a:fld>
            <a:endParaRPr kumimoji="0" lang="en-US" altLang="zh-CN" sz="1400"/>
          </a:p>
        </p:txBody>
      </p:sp>
      <p:sp>
        <p:nvSpPr>
          <p:cNvPr id="349186" name="Rectangle 2">
            <a:extLst>
              <a:ext uri="{FF2B5EF4-FFF2-40B4-BE49-F238E27FC236}">
                <a16:creationId xmlns:a16="http://schemas.microsoft.com/office/drawing/2014/main" id="{DDA5D72E-D411-E644-B98E-BE74D8B849C5}"/>
              </a:ext>
            </a:extLst>
          </p:cNvPr>
          <p:cNvSpPr>
            <a:spLocks noGrp="1" noChangeArrowheads="1"/>
          </p:cNvSpPr>
          <p:nvPr>
            <p:ph type="title"/>
          </p:nvPr>
        </p:nvSpPr>
        <p:spPr>
          <a:xfrm>
            <a:off x="179388" y="849313"/>
            <a:ext cx="8064500" cy="579437"/>
          </a:xfrm>
        </p:spPr>
        <p:txBody>
          <a:bodyPr anchor="ctr">
            <a:spAutoFit/>
          </a:bodyPr>
          <a:lstStyle/>
          <a:p>
            <a:pPr eaLnBrk="1" hangingPunct="1"/>
            <a:r>
              <a:rPr kumimoji="0" lang="zh-CN" altLang="en-US" sz="3200" b="1">
                <a:latin typeface="华文中宋" panose="02010600040101010101" pitchFamily="2" charset="-122"/>
                <a:ea typeface="华文中宋" panose="02010600040101010101" pitchFamily="2" charset="-122"/>
              </a:rPr>
              <a:t>例：</a:t>
            </a:r>
            <a:r>
              <a:rPr kumimoji="0" lang="en-US" altLang="zh-CN" sz="3200" b="1">
                <a:latin typeface="华文中宋" panose="02010600040101010101" pitchFamily="2" charset="-122"/>
                <a:ea typeface="华文中宋" panose="02010600040101010101" pitchFamily="2" charset="-122"/>
              </a:rPr>
              <a:t>1#~7#</a:t>
            </a:r>
            <a:r>
              <a:rPr kumimoji="0" lang="zh-CN" altLang="en-US" sz="3200" b="1">
                <a:latin typeface="华文中宋" panose="02010600040101010101" pitchFamily="2" charset="-122"/>
                <a:ea typeface="华文中宋" panose="02010600040101010101" pitchFamily="2" charset="-122"/>
              </a:rPr>
              <a:t>接存储器，试确定寻址范围。</a:t>
            </a:r>
          </a:p>
        </p:txBody>
      </p:sp>
      <p:pic>
        <p:nvPicPr>
          <p:cNvPr id="349187" name="Picture 3">
            <a:extLst>
              <a:ext uri="{FF2B5EF4-FFF2-40B4-BE49-F238E27FC236}">
                <a16:creationId xmlns:a16="http://schemas.microsoft.com/office/drawing/2014/main" id="{E36C18BF-9590-6646-9EB2-C2A821E9A5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8900" y="1484313"/>
            <a:ext cx="6119813" cy="4894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miter lim="800000"/>
                <a:headEnd/>
                <a:tailEnd/>
              </a14:hiddenLine>
            </a:ext>
          </a:extLst>
        </p:spPr>
      </p:pic>
      <p:sp>
        <p:nvSpPr>
          <p:cNvPr id="907268" name="Text Box 4">
            <a:extLst>
              <a:ext uri="{FF2B5EF4-FFF2-40B4-BE49-F238E27FC236}">
                <a16:creationId xmlns:a16="http://schemas.microsoft.com/office/drawing/2014/main" id="{A81F03A4-9861-1B4E-B5BA-040C7FB4A8A4}"/>
              </a:ext>
            </a:extLst>
          </p:cNvPr>
          <p:cNvSpPr txBox="1">
            <a:spLocks noChangeArrowheads="1"/>
          </p:cNvSpPr>
          <p:nvPr/>
        </p:nvSpPr>
        <p:spPr bwMode="auto">
          <a:xfrm>
            <a:off x="323850" y="3511550"/>
            <a:ext cx="2592388"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Font typeface="Wingdings" pitchFamily="2" charset="2"/>
              <a:buNone/>
            </a:pPr>
            <a:r>
              <a:rPr kumimoji="0" lang="en-US" altLang="zh-CN" sz="2400">
                <a:solidFill>
                  <a:schemeClr val="folHlink"/>
                </a:solidFill>
                <a:latin typeface="华文中宋" panose="02010600040101010101" pitchFamily="2" charset="-122"/>
                <a:ea typeface="华文中宋" panose="02010600040101010101" pitchFamily="2" charset="-122"/>
              </a:rPr>
              <a:t>8000H~87FFH</a:t>
            </a:r>
          </a:p>
          <a:p>
            <a:pPr eaLnBrk="1" hangingPunct="1">
              <a:buFont typeface="Wingdings" pitchFamily="2" charset="2"/>
              <a:buNone/>
            </a:pPr>
            <a:r>
              <a:rPr kumimoji="0" lang="en-US" altLang="zh-CN" sz="2400">
                <a:solidFill>
                  <a:schemeClr val="folHlink"/>
                </a:solidFill>
                <a:latin typeface="华文中宋" panose="02010600040101010101" pitchFamily="2" charset="-122"/>
                <a:ea typeface="华文中宋" panose="02010600040101010101" pitchFamily="2" charset="-122"/>
              </a:rPr>
              <a:t>8800H~8FFFH</a:t>
            </a:r>
          </a:p>
          <a:p>
            <a:pPr eaLnBrk="1" hangingPunct="1">
              <a:buFont typeface="Wingdings" pitchFamily="2" charset="2"/>
              <a:buNone/>
            </a:pPr>
            <a:r>
              <a:rPr kumimoji="0" lang="en-US" altLang="zh-CN" sz="2400">
                <a:solidFill>
                  <a:schemeClr val="folHlink"/>
                </a:solidFill>
                <a:latin typeface="华文中宋" panose="02010600040101010101" pitchFamily="2" charset="-122"/>
                <a:ea typeface="华文中宋" panose="02010600040101010101" pitchFamily="2" charset="-122"/>
              </a:rPr>
              <a:t>9000H~97FFH</a:t>
            </a:r>
          </a:p>
          <a:p>
            <a:pPr eaLnBrk="1" hangingPunct="1">
              <a:buFont typeface="Wingdings" pitchFamily="2" charset="2"/>
              <a:buNone/>
            </a:pPr>
            <a:r>
              <a:rPr kumimoji="0" lang="en-US" altLang="zh-CN" sz="2400">
                <a:solidFill>
                  <a:schemeClr val="folHlink"/>
                </a:solidFill>
                <a:latin typeface="华文中宋" panose="02010600040101010101" pitchFamily="2" charset="-122"/>
                <a:ea typeface="华文中宋" panose="02010600040101010101" pitchFamily="2" charset="-122"/>
              </a:rPr>
              <a:t>A000H~A3FFH</a:t>
            </a:r>
          </a:p>
          <a:p>
            <a:pPr eaLnBrk="1" hangingPunct="1">
              <a:buFont typeface="Wingdings" pitchFamily="2" charset="2"/>
              <a:buNone/>
            </a:pPr>
            <a:r>
              <a:rPr kumimoji="0" lang="en-US" altLang="zh-CN" sz="2400">
                <a:solidFill>
                  <a:schemeClr val="folHlink"/>
                </a:solidFill>
                <a:latin typeface="华文中宋" panose="02010600040101010101" pitchFamily="2" charset="-122"/>
                <a:ea typeface="华文中宋" panose="02010600040101010101" pitchFamily="2" charset="-122"/>
              </a:rPr>
              <a:t>A400H~A7FFH</a:t>
            </a:r>
          </a:p>
          <a:p>
            <a:pPr eaLnBrk="1" hangingPunct="1">
              <a:buFont typeface="Wingdings" pitchFamily="2" charset="2"/>
              <a:buNone/>
            </a:pPr>
            <a:r>
              <a:rPr kumimoji="0" lang="en-US" altLang="zh-CN" sz="2400">
                <a:solidFill>
                  <a:schemeClr val="folHlink"/>
                </a:solidFill>
                <a:latin typeface="华文中宋" panose="02010600040101010101" pitchFamily="2" charset="-122"/>
                <a:ea typeface="华文中宋" panose="02010600040101010101" pitchFamily="2" charset="-122"/>
              </a:rPr>
              <a:t>A800H~ABFFH</a:t>
            </a:r>
          </a:p>
          <a:p>
            <a:pPr eaLnBrk="1" hangingPunct="1">
              <a:buFont typeface="Wingdings" pitchFamily="2" charset="2"/>
              <a:buNone/>
            </a:pPr>
            <a:r>
              <a:rPr kumimoji="0" lang="en-US" altLang="zh-CN" sz="2400">
                <a:solidFill>
                  <a:schemeClr val="folHlink"/>
                </a:solidFill>
                <a:latin typeface="华文中宋" panose="02010600040101010101" pitchFamily="2" charset="-122"/>
                <a:ea typeface="华文中宋" panose="02010600040101010101" pitchFamily="2" charset="-122"/>
              </a:rPr>
              <a:t>AC00H~AFFFH</a:t>
            </a:r>
          </a:p>
        </p:txBody>
      </p:sp>
      <p:sp>
        <p:nvSpPr>
          <p:cNvPr id="349190" name="幻灯片编号占位符 2">
            <a:extLst>
              <a:ext uri="{FF2B5EF4-FFF2-40B4-BE49-F238E27FC236}">
                <a16:creationId xmlns:a16="http://schemas.microsoft.com/office/drawing/2014/main" id="{F4C51622-DEF7-4C45-8BEA-5384BC57A7C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2B0B924-6DD2-B541-9139-BA06449819FD}" type="slidenum">
              <a:rPr kumimoji="0" lang="en-US" altLang="zh-CN" sz="1400" smtClean="0"/>
              <a:pPr>
                <a:spcBef>
                  <a:spcPct val="0"/>
                </a:spcBef>
                <a:buClrTx/>
                <a:buSzTx/>
                <a:buFontTx/>
                <a:buNone/>
              </a:pPr>
              <a:t>166</a:t>
            </a:fld>
            <a:r>
              <a:rPr kumimoji="0" lang="en-US" altLang="zh-CN" sz="1400"/>
              <a:t>/201</a:t>
            </a:r>
          </a:p>
        </p:txBody>
      </p:sp>
      <p:sp>
        <p:nvSpPr>
          <p:cNvPr id="8" name="Text Box 4">
            <a:extLst>
              <a:ext uri="{FF2B5EF4-FFF2-40B4-BE49-F238E27FC236}">
                <a16:creationId xmlns:a16="http://schemas.microsoft.com/office/drawing/2014/main" id="{753544D0-F1DB-9F4C-8B27-874812311A82}"/>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07268"/>
                                        </p:tgtEl>
                                        <p:attrNameLst>
                                          <p:attrName>style.visibility</p:attrName>
                                        </p:attrNameLst>
                                      </p:cBhvr>
                                      <p:to>
                                        <p:strVal val="visible"/>
                                      </p:to>
                                    </p:set>
                                    <p:animEffect transition="in" filter="blinds(horizontal)">
                                      <p:cBhvr>
                                        <p:cTn id="7" dur="500"/>
                                        <p:tgtEl>
                                          <p:spTgt spid="907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7268" grpId="0"/>
    </p:bld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233" name="日期占位符 3">
            <a:extLst>
              <a:ext uri="{FF2B5EF4-FFF2-40B4-BE49-F238E27FC236}">
                <a16:creationId xmlns:a16="http://schemas.microsoft.com/office/drawing/2014/main" id="{D7946A98-4125-5E4D-BD13-FFC8293C372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5CC995F-94B7-7C4F-8A32-CA02750606F2}" type="datetime12">
              <a:rPr kumimoji="0" lang="zh-CN" altLang="en-US" sz="1400" smtClean="0"/>
              <a:pPr>
                <a:spcBef>
                  <a:spcPct val="0"/>
                </a:spcBef>
                <a:buClrTx/>
                <a:buSzTx/>
                <a:buFontTx/>
                <a:buNone/>
              </a:pPr>
              <a:t>下午8时26分</a:t>
            </a:fld>
            <a:endParaRPr kumimoji="0" lang="en-US" altLang="zh-CN" sz="1400"/>
          </a:p>
        </p:txBody>
      </p:sp>
      <p:sp>
        <p:nvSpPr>
          <p:cNvPr id="351234" name="Rectangle 2">
            <a:extLst>
              <a:ext uri="{FF2B5EF4-FFF2-40B4-BE49-F238E27FC236}">
                <a16:creationId xmlns:a16="http://schemas.microsoft.com/office/drawing/2014/main" id="{1FEFAEB8-8650-A04A-8620-4C04426A2A4C}"/>
              </a:ext>
            </a:extLst>
          </p:cNvPr>
          <p:cNvSpPr>
            <a:spLocks noGrp="1" noChangeArrowheads="1"/>
          </p:cNvSpPr>
          <p:nvPr>
            <p:ph type="title"/>
          </p:nvPr>
        </p:nvSpPr>
        <p:spPr>
          <a:xfrm>
            <a:off x="323850" y="890588"/>
            <a:ext cx="3743325" cy="579437"/>
          </a:xfrm>
        </p:spPr>
        <p:txBody>
          <a:bodyPr anchor="ctr">
            <a:spAutoFit/>
          </a:bodyPr>
          <a:lstStyle/>
          <a:p>
            <a:pPr eaLnBrk="1" hangingPunct="1"/>
            <a:r>
              <a:rPr kumimoji="0" lang="zh-CN" altLang="en-US" sz="3200" b="1"/>
              <a:t>片选端译码小结</a:t>
            </a:r>
            <a:r>
              <a:rPr kumimoji="0" lang="en-US" altLang="zh-CN" sz="3200" b="1"/>
              <a:t>:</a:t>
            </a:r>
          </a:p>
        </p:txBody>
      </p:sp>
      <p:sp>
        <p:nvSpPr>
          <p:cNvPr id="351235" name="Rectangle 3">
            <a:extLst>
              <a:ext uri="{FF2B5EF4-FFF2-40B4-BE49-F238E27FC236}">
                <a16:creationId xmlns:a16="http://schemas.microsoft.com/office/drawing/2014/main" id="{37D81588-8F45-CD46-94C4-42EC60BF5424}"/>
              </a:ext>
            </a:extLst>
          </p:cNvPr>
          <p:cNvSpPr>
            <a:spLocks noGrp="1" noChangeArrowheads="1"/>
          </p:cNvSpPr>
          <p:nvPr>
            <p:ph type="body" idx="1"/>
          </p:nvPr>
        </p:nvSpPr>
        <p:spPr>
          <a:xfrm>
            <a:off x="395288" y="1628775"/>
            <a:ext cx="8569325" cy="3992563"/>
          </a:xfrm>
        </p:spPr>
        <p:txBody>
          <a:bodyPr anchor="ctr">
            <a:spAutoFit/>
          </a:bodyPr>
          <a:lstStyle/>
          <a:p>
            <a:pPr eaLnBrk="1" hangingPunct="1">
              <a:spcBef>
                <a:spcPct val="50000"/>
              </a:spcBef>
            </a:pPr>
            <a:r>
              <a:rPr kumimoji="0" lang="zh-CN" altLang="en-US" b="1">
                <a:solidFill>
                  <a:schemeClr val="tx2"/>
                </a:solidFill>
              </a:rPr>
              <a:t>存储芯片的片选控制端可以被看作高位地址线单独选用或经译码而得</a:t>
            </a:r>
          </a:p>
          <a:p>
            <a:pPr eaLnBrk="1" hangingPunct="1">
              <a:spcBef>
                <a:spcPct val="50000"/>
              </a:spcBef>
            </a:pPr>
            <a:r>
              <a:rPr kumimoji="0" lang="zh-CN" altLang="en-US" b="1">
                <a:solidFill>
                  <a:schemeClr val="tx2"/>
                </a:solidFill>
              </a:rPr>
              <a:t>在系统中，与地址相关的有：地址空间的选择（接系统的</a:t>
            </a:r>
            <a:r>
              <a:rPr kumimoji="0" lang="en-US" altLang="zh-CN" b="1">
                <a:solidFill>
                  <a:schemeClr val="tx2"/>
                </a:solidFill>
              </a:rPr>
              <a:t>M/IO</a:t>
            </a:r>
            <a:r>
              <a:rPr kumimoji="0" lang="zh-CN" altLang="en-US" b="1">
                <a:solidFill>
                  <a:schemeClr val="tx2"/>
                </a:solidFill>
              </a:rPr>
              <a:t>～信号）和高位地址的译码选择（与系统的高位地址线相关联）</a:t>
            </a:r>
          </a:p>
          <a:p>
            <a:pPr eaLnBrk="1" hangingPunct="1">
              <a:spcBef>
                <a:spcPct val="50000"/>
              </a:spcBef>
            </a:pPr>
            <a:r>
              <a:rPr kumimoji="0" lang="zh-CN" altLang="en-US" b="1">
                <a:solidFill>
                  <a:schemeClr val="tx2"/>
                </a:solidFill>
              </a:rPr>
              <a:t>对一些存储芯片通过片选无效可关闭内部的输出驱动机制，起到降低功耗的作用</a:t>
            </a:r>
          </a:p>
        </p:txBody>
      </p:sp>
      <p:sp>
        <p:nvSpPr>
          <p:cNvPr id="351237" name="幻灯片编号占位符 2">
            <a:extLst>
              <a:ext uri="{FF2B5EF4-FFF2-40B4-BE49-F238E27FC236}">
                <a16:creationId xmlns:a16="http://schemas.microsoft.com/office/drawing/2014/main" id="{387F7EDD-5AF6-7A4B-AC58-F67278D3BFC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F617A7E-0EDA-D643-85D2-DD71FC3C4CFE}" type="slidenum">
              <a:rPr kumimoji="0" lang="en-US" altLang="zh-CN" sz="1400" smtClean="0"/>
              <a:pPr>
                <a:spcBef>
                  <a:spcPct val="0"/>
                </a:spcBef>
                <a:buClrTx/>
                <a:buSzTx/>
                <a:buFontTx/>
                <a:buNone/>
              </a:pPr>
              <a:t>167</a:t>
            </a:fld>
            <a:r>
              <a:rPr kumimoji="0" lang="en-US" altLang="zh-CN" sz="1400"/>
              <a:t>/201</a:t>
            </a:r>
          </a:p>
        </p:txBody>
      </p:sp>
      <p:sp>
        <p:nvSpPr>
          <p:cNvPr id="7" name="Text Box 4">
            <a:extLst>
              <a:ext uri="{FF2B5EF4-FFF2-40B4-BE49-F238E27FC236}">
                <a16:creationId xmlns:a16="http://schemas.microsoft.com/office/drawing/2014/main" id="{559107E7-2694-494E-9352-8A08DF361667}"/>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1" name="日期占位符 3">
            <a:extLst>
              <a:ext uri="{FF2B5EF4-FFF2-40B4-BE49-F238E27FC236}">
                <a16:creationId xmlns:a16="http://schemas.microsoft.com/office/drawing/2014/main" id="{FAC922EA-8FD5-0942-94FA-EDF41E273AF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4F435C6-2763-7849-A658-352B1E4E1A9A}" type="datetime12">
              <a:rPr kumimoji="0" lang="zh-CN" altLang="en-US" sz="1400" smtClean="0"/>
              <a:pPr>
                <a:spcBef>
                  <a:spcPct val="0"/>
                </a:spcBef>
                <a:buClrTx/>
                <a:buSzTx/>
                <a:buFontTx/>
                <a:buNone/>
              </a:pPr>
              <a:t>下午8时26分</a:t>
            </a:fld>
            <a:endParaRPr kumimoji="0" lang="en-US" altLang="zh-CN" sz="1400"/>
          </a:p>
        </p:txBody>
      </p:sp>
      <p:sp>
        <p:nvSpPr>
          <p:cNvPr id="353282" name="Rectangle 2">
            <a:extLst>
              <a:ext uri="{FF2B5EF4-FFF2-40B4-BE49-F238E27FC236}">
                <a16:creationId xmlns:a16="http://schemas.microsoft.com/office/drawing/2014/main" id="{144EDD09-4FA3-F34B-85B9-1031A3ABF8F5}"/>
              </a:ext>
            </a:extLst>
          </p:cNvPr>
          <p:cNvSpPr>
            <a:spLocks noGrp="1" noChangeArrowheads="1"/>
          </p:cNvSpPr>
          <p:nvPr>
            <p:ph type="title"/>
          </p:nvPr>
        </p:nvSpPr>
        <p:spPr>
          <a:xfrm>
            <a:off x="395288" y="904875"/>
            <a:ext cx="4752975" cy="579438"/>
          </a:xfrm>
        </p:spPr>
        <p:txBody>
          <a:bodyPr anchor="ctr">
            <a:spAutoFit/>
          </a:bodyPr>
          <a:lstStyle/>
          <a:p>
            <a:pPr eaLnBrk="1" hangingPunct="1"/>
            <a:r>
              <a:rPr kumimoji="0" lang="zh-CN" altLang="en-US" sz="3200" b="1"/>
              <a:t>存储芯片</a:t>
            </a:r>
            <a:r>
              <a:rPr kumimoji="0" lang="zh-CN" altLang="en-US" sz="3200" b="1">
                <a:solidFill>
                  <a:srgbClr val="FF33CC"/>
                </a:solidFill>
              </a:rPr>
              <a:t>数据线</a:t>
            </a:r>
            <a:r>
              <a:rPr kumimoji="0" lang="zh-CN" altLang="en-US" sz="3200" b="1"/>
              <a:t>的处理</a:t>
            </a:r>
          </a:p>
        </p:txBody>
      </p:sp>
      <p:sp>
        <p:nvSpPr>
          <p:cNvPr id="353283" name="Rectangle 3">
            <a:extLst>
              <a:ext uri="{FF2B5EF4-FFF2-40B4-BE49-F238E27FC236}">
                <a16:creationId xmlns:a16="http://schemas.microsoft.com/office/drawing/2014/main" id="{3458686B-7F97-6542-B3EB-5AAFE8FFB9D7}"/>
              </a:ext>
            </a:extLst>
          </p:cNvPr>
          <p:cNvSpPr>
            <a:spLocks noGrp="1" noChangeArrowheads="1"/>
          </p:cNvSpPr>
          <p:nvPr>
            <p:ph type="body" idx="1"/>
          </p:nvPr>
        </p:nvSpPr>
        <p:spPr>
          <a:xfrm>
            <a:off x="827088" y="1916113"/>
            <a:ext cx="7772400" cy="3595687"/>
          </a:xfrm>
        </p:spPr>
        <p:txBody>
          <a:bodyPr anchor="ctr">
            <a:spAutoFit/>
          </a:bodyPr>
          <a:lstStyle/>
          <a:p>
            <a:pPr eaLnBrk="1" hangingPunct="1"/>
            <a:r>
              <a:rPr kumimoji="0" lang="zh-CN" altLang="en-US" sz="2800" b="1">
                <a:solidFill>
                  <a:schemeClr val="tx2"/>
                </a:solidFill>
              </a:rPr>
              <a:t>若芯片的数据线正好</a:t>
            </a:r>
            <a:r>
              <a:rPr kumimoji="0" lang="en-US" altLang="zh-CN" sz="2800" b="1">
                <a:solidFill>
                  <a:schemeClr val="tx2"/>
                </a:solidFill>
              </a:rPr>
              <a:t>16</a:t>
            </a:r>
            <a:r>
              <a:rPr kumimoji="0" lang="zh-CN" altLang="en-US" sz="2800" b="1">
                <a:solidFill>
                  <a:schemeClr val="tx2"/>
                </a:solidFill>
              </a:rPr>
              <a:t>根：</a:t>
            </a:r>
          </a:p>
          <a:p>
            <a:pPr lvl="1" eaLnBrk="1" hangingPunct="1"/>
            <a:r>
              <a:rPr kumimoji="0" lang="zh-CN" altLang="en-US" b="1">
                <a:solidFill>
                  <a:schemeClr val="tx2"/>
                </a:solidFill>
              </a:rPr>
              <a:t>一次可从芯片中访问到</a:t>
            </a:r>
            <a:r>
              <a:rPr kumimoji="0" lang="en-US" altLang="zh-CN" b="1">
                <a:solidFill>
                  <a:schemeClr val="tx2"/>
                </a:solidFill>
              </a:rPr>
              <a:t>16</a:t>
            </a:r>
            <a:r>
              <a:rPr kumimoji="0" lang="zh-CN" altLang="en-US" b="1">
                <a:solidFill>
                  <a:schemeClr val="tx2"/>
                </a:solidFill>
              </a:rPr>
              <a:t>位数据</a:t>
            </a:r>
          </a:p>
          <a:p>
            <a:pPr lvl="1" eaLnBrk="1" hangingPunct="1"/>
            <a:r>
              <a:rPr kumimoji="0" lang="zh-CN" altLang="en-US" b="1">
                <a:solidFill>
                  <a:schemeClr val="tx2"/>
                </a:solidFill>
              </a:rPr>
              <a:t>全部数据线与系统的</a:t>
            </a:r>
            <a:r>
              <a:rPr kumimoji="0" lang="en-US" altLang="zh-CN" b="1">
                <a:solidFill>
                  <a:schemeClr val="tx2"/>
                </a:solidFill>
              </a:rPr>
              <a:t>16</a:t>
            </a:r>
            <a:r>
              <a:rPr kumimoji="0" lang="zh-CN" altLang="en-US" b="1">
                <a:solidFill>
                  <a:schemeClr val="tx2"/>
                </a:solidFill>
              </a:rPr>
              <a:t>位数据总线相连</a:t>
            </a:r>
          </a:p>
          <a:p>
            <a:pPr eaLnBrk="1" hangingPunct="1"/>
            <a:r>
              <a:rPr kumimoji="0" lang="zh-CN" altLang="en-US" sz="2800" b="1">
                <a:solidFill>
                  <a:schemeClr val="tx2"/>
                </a:solidFill>
              </a:rPr>
              <a:t>若芯片的数据线不足</a:t>
            </a:r>
            <a:r>
              <a:rPr kumimoji="0" lang="en-US" altLang="zh-CN" sz="2800" b="1">
                <a:solidFill>
                  <a:schemeClr val="tx2"/>
                </a:solidFill>
              </a:rPr>
              <a:t>16</a:t>
            </a:r>
            <a:r>
              <a:rPr kumimoji="0" lang="zh-CN" altLang="en-US" sz="2800" b="1">
                <a:solidFill>
                  <a:schemeClr val="tx2"/>
                </a:solidFill>
              </a:rPr>
              <a:t>根（例</a:t>
            </a:r>
            <a:r>
              <a:rPr kumimoji="0" lang="en-US" altLang="zh-CN" sz="2800" b="1">
                <a:solidFill>
                  <a:schemeClr val="tx2"/>
                </a:solidFill>
              </a:rPr>
              <a:t>5.4</a:t>
            </a:r>
            <a:r>
              <a:rPr kumimoji="0" lang="zh-CN" altLang="en-US" sz="2800" b="1">
                <a:solidFill>
                  <a:schemeClr val="tx2"/>
                </a:solidFill>
              </a:rPr>
              <a:t>）：</a:t>
            </a:r>
          </a:p>
          <a:p>
            <a:pPr lvl="1" eaLnBrk="1" hangingPunct="1"/>
            <a:r>
              <a:rPr kumimoji="0" lang="zh-CN" altLang="en-US" b="1">
                <a:solidFill>
                  <a:schemeClr val="tx2"/>
                </a:solidFill>
              </a:rPr>
              <a:t>一次不能从一个芯片中访问到</a:t>
            </a:r>
            <a:r>
              <a:rPr kumimoji="0" lang="en-US" altLang="zh-CN" b="1">
                <a:solidFill>
                  <a:schemeClr val="tx2"/>
                </a:solidFill>
              </a:rPr>
              <a:t>16</a:t>
            </a:r>
            <a:r>
              <a:rPr kumimoji="0" lang="zh-CN" altLang="en-US" b="1">
                <a:solidFill>
                  <a:schemeClr val="tx2"/>
                </a:solidFill>
              </a:rPr>
              <a:t>位数据</a:t>
            </a:r>
          </a:p>
          <a:p>
            <a:pPr lvl="1" eaLnBrk="1" hangingPunct="1"/>
            <a:r>
              <a:rPr kumimoji="0" lang="zh-CN" altLang="en-US" b="1">
                <a:solidFill>
                  <a:schemeClr val="tx2"/>
                </a:solidFill>
              </a:rPr>
              <a:t>利用多个芯片扩充数据位</a:t>
            </a:r>
          </a:p>
          <a:p>
            <a:pPr lvl="1" eaLnBrk="1" hangingPunct="1"/>
            <a:r>
              <a:rPr kumimoji="0" lang="zh-CN" altLang="en-US" b="1">
                <a:solidFill>
                  <a:schemeClr val="tx2"/>
                </a:solidFill>
              </a:rPr>
              <a:t>这种扩充方式简称为位扩充</a:t>
            </a:r>
          </a:p>
        </p:txBody>
      </p:sp>
      <p:sp>
        <p:nvSpPr>
          <p:cNvPr id="353285" name="幻灯片编号占位符 2">
            <a:extLst>
              <a:ext uri="{FF2B5EF4-FFF2-40B4-BE49-F238E27FC236}">
                <a16:creationId xmlns:a16="http://schemas.microsoft.com/office/drawing/2014/main" id="{4F2CAC6D-BB11-5146-9DC5-6C2F110304F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836C6A3-CB17-3D40-926C-3C8B4577EEC2}" type="slidenum">
              <a:rPr kumimoji="0" lang="en-US" altLang="zh-CN" sz="1400" smtClean="0"/>
              <a:pPr>
                <a:spcBef>
                  <a:spcPct val="0"/>
                </a:spcBef>
                <a:buClrTx/>
                <a:buSzTx/>
                <a:buFontTx/>
                <a:buNone/>
              </a:pPr>
              <a:t>168</a:t>
            </a:fld>
            <a:r>
              <a:rPr kumimoji="0" lang="en-US" altLang="zh-CN" sz="1400"/>
              <a:t>/201</a:t>
            </a:r>
          </a:p>
        </p:txBody>
      </p:sp>
      <p:sp>
        <p:nvSpPr>
          <p:cNvPr id="7" name="Text Box 4">
            <a:extLst>
              <a:ext uri="{FF2B5EF4-FFF2-40B4-BE49-F238E27FC236}">
                <a16:creationId xmlns:a16="http://schemas.microsoft.com/office/drawing/2014/main" id="{16C955FE-0ED8-C141-BB69-781EB15EEC90}"/>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29" name="日期占位符 3">
            <a:extLst>
              <a:ext uri="{FF2B5EF4-FFF2-40B4-BE49-F238E27FC236}">
                <a16:creationId xmlns:a16="http://schemas.microsoft.com/office/drawing/2014/main" id="{6CBD48CB-ABD3-5547-836B-EA9013ABF8C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6237DCA-E13A-AA49-8CB1-BFA079D70E02}" type="datetime12">
              <a:rPr kumimoji="0" lang="zh-CN" altLang="en-US" sz="1400" smtClean="0"/>
              <a:pPr>
                <a:spcBef>
                  <a:spcPct val="0"/>
                </a:spcBef>
                <a:buClrTx/>
                <a:buSzTx/>
                <a:buFontTx/>
                <a:buNone/>
              </a:pPr>
              <a:t>下午8时26分</a:t>
            </a:fld>
            <a:endParaRPr kumimoji="0" lang="en-US" altLang="zh-CN" sz="1400"/>
          </a:p>
        </p:txBody>
      </p:sp>
      <p:sp>
        <p:nvSpPr>
          <p:cNvPr id="355330" name="Rectangle 2">
            <a:extLst>
              <a:ext uri="{FF2B5EF4-FFF2-40B4-BE49-F238E27FC236}">
                <a16:creationId xmlns:a16="http://schemas.microsoft.com/office/drawing/2014/main" id="{ED343B4C-1EB8-404E-816E-790952BA8C36}"/>
              </a:ext>
            </a:extLst>
          </p:cNvPr>
          <p:cNvSpPr>
            <a:spLocks noGrp="1" noChangeArrowheads="1"/>
          </p:cNvSpPr>
          <p:nvPr>
            <p:ph type="title"/>
          </p:nvPr>
        </p:nvSpPr>
        <p:spPr>
          <a:xfrm>
            <a:off x="395288" y="981075"/>
            <a:ext cx="4321175" cy="579438"/>
          </a:xfrm>
        </p:spPr>
        <p:txBody>
          <a:bodyPr anchor="ctr">
            <a:spAutoFit/>
          </a:bodyPr>
          <a:lstStyle/>
          <a:p>
            <a:pPr eaLnBrk="1" hangingPunct="1"/>
            <a:r>
              <a:rPr kumimoji="0" lang="zh-CN" altLang="en-US" sz="3200" b="1"/>
              <a:t>存储芯片的读写</a:t>
            </a:r>
            <a:r>
              <a:rPr kumimoji="0" lang="zh-CN" altLang="en-US" sz="3200" b="1">
                <a:solidFill>
                  <a:srgbClr val="FF33CC"/>
                </a:solidFill>
              </a:rPr>
              <a:t>控制</a:t>
            </a:r>
          </a:p>
        </p:txBody>
      </p:sp>
      <p:sp>
        <p:nvSpPr>
          <p:cNvPr id="355331" name="Rectangle 3">
            <a:extLst>
              <a:ext uri="{FF2B5EF4-FFF2-40B4-BE49-F238E27FC236}">
                <a16:creationId xmlns:a16="http://schemas.microsoft.com/office/drawing/2014/main" id="{625C4766-EDB2-5F49-ACC2-90EC946D0CBF}"/>
              </a:ext>
            </a:extLst>
          </p:cNvPr>
          <p:cNvSpPr>
            <a:spLocks noGrp="1" noChangeArrowheads="1"/>
          </p:cNvSpPr>
          <p:nvPr>
            <p:ph type="body" idx="1"/>
          </p:nvPr>
        </p:nvSpPr>
        <p:spPr>
          <a:xfrm>
            <a:off x="827088" y="1725613"/>
            <a:ext cx="7772400" cy="3292475"/>
          </a:xfrm>
        </p:spPr>
        <p:txBody>
          <a:bodyPr anchor="ctr">
            <a:spAutoFit/>
          </a:bodyPr>
          <a:lstStyle/>
          <a:p>
            <a:pPr eaLnBrk="1" hangingPunct="1">
              <a:spcBef>
                <a:spcPct val="25000"/>
              </a:spcBef>
              <a:spcAft>
                <a:spcPct val="25000"/>
              </a:spcAft>
            </a:pPr>
            <a:r>
              <a:rPr kumimoji="0" lang="zh-CN" altLang="en-US" sz="2800" b="1">
                <a:solidFill>
                  <a:schemeClr val="tx2"/>
                </a:solidFill>
              </a:rPr>
              <a:t>芯片</a:t>
            </a:r>
            <a:r>
              <a:rPr kumimoji="0" lang="en-US" altLang="zh-CN" sz="2800" b="1">
                <a:solidFill>
                  <a:schemeClr val="tx2"/>
                </a:solidFill>
              </a:rPr>
              <a:t>~OE</a:t>
            </a:r>
            <a:r>
              <a:rPr kumimoji="0" lang="zh-CN" altLang="en-US" sz="2800" b="1">
                <a:solidFill>
                  <a:schemeClr val="tx2"/>
                </a:solidFill>
              </a:rPr>
              <a:t>与系统的</a:t>
            </a:r>
            <a:r>
              <a:rPr kumimoji="0" lang="zh-CN" altLang="en-US" sz="2800" b="1">
                <a:solidFill>
                  <a:srgbClr val="FF33CC"/>
                </a:solidFill>
              </a:rPr>
              <a:t>读命令线</a:t>
            </a:r>
            <a:r>
              <a:rPr kumimoji="0" lang="zh-CN" altLang="en-US" sz="2800" b="1">
                <a:solidFill>
                  <a:schemeClr val="tx2"/>
                </a:solidFill>
              </a:rPr>
              <a:t>相连</a:t>
            </a:r>
          </a:p>
          <a:p>
            <a:pPr lvl="1" eaLnBrk="1" hangingPunct="1">
              <a:spcBef>
                <a:spcPct val="25000"/>
              </a:spcBef>
              <a:spcAft>
                <a:spcPct val="25000"/>
              </a:spcAft>
            </a:pPr>
            <a:r>
              <a:rPr kumimoji="0" lang="zh-CN" altLang="en-US" b="1">
                <a:solidFill>
                  <a:schemeClr val="tx2"/>
                </a:solidFill>
              </a:rPr>
              <a:t>当芯片被选中、且读命令有效时，存储芯片将开放并驱动数据到总线</a:t>
            </a:r>
          </a:p>
          <a:p>
            <a:pPr eaLnBrk="1" hangingPunct="1">
              <a:spcBef>
                <a:spcPct val="25000"/>
              </a:spcBef>
              <a:spcAft>
                <a:spcPct val="25000"/>
              </a:spcAft>
            </a:pPr>
            <a:r>
              <a:rPr kumimoji="0" lang="zh-CN" altLang="en-US" sz="2800" b="1">
                <a:solidFill>
                  <a:schemeClr val="tx2"/>
                </a:solidFill>
              </a:rPr>
              <a:t>芯片</a:t>
            </a:r>
            <a:r>
              <a:rPr kumimoji="0" lang="en-US" altLang="zh-CN" sz="2800" b="1">
                <a:solidFill>
                  <a:schemeClr val="tx2"/>
                </a:solidFill>
              </a:rPr>
              <a:t>~WE</a:t>
            </a:r>
            <a:r>
              <a:rPr kumimoji="0" lang="zh-CN" altLang="en-US" sz="2800" b="1">
                <a:solidFill>
                  <a:schemeClr val="tx2"/>
                </a:solidFill>
              </a:rPr>
              <a:t>与系统的</a:t>
            </a:r>
            <a:r>
              <a:rPr kumimoji="0" lang="zh-CN" altLang="en-US" sz="2800" b="1">
                <a:solidFill>
                  <a:srgbClr val="FF33CC"/>
                </a:solidFill>
              </a:rPr>
              <a:t>写命令线</a:t>
            </a:r>
            <a:r>
              <a:rPr kumimoji="0" lang="zh-CN" altLang="en-US" sz="2800" b="1">
                <a:solidFill>
                  <a:schemeClr val="tx2"/>
                </a:solidFill>
              </a:rPr>
              <a:t>相连</a:t>
            </a:r>
          </a:p>
          <a:p>
            <a:pPr lvl="1" eaLnBrk="1" hangingPunct="1">
              <a:spcBef>
                <a:spcPct val="25000"/>
              </a:spcBef>
              <a:spcAft>
                <a:spcPct val="25000"/>
              </a:spcAft>
            </a:pPr>
            <a:r>
              <a:rPr kumimoji="0" lang="zh-CN" altLang="en-US" b="1">
                <a:solidFill>
                  <a:schemeClr val="tx2"/>
                </a:solidFill>
              </a:rPr>
              <a:t>当芯片被选中、且写命令有效时，允许总线数据写入存储芯片</a:t>
            </a:r>
          </a:p>
        </p:txBody>
      </p:sp>
      <p:sp>
        <p:nvSpPr>
          <p:cNvPr id="355333" name="幻灯片编号占位符 2">
            <a:extLst>
              <a:ext uri="{FF2B5EF4-FFF2-40B4-BE49-F238E27FC236}">
                <a16:creationId xmlns:a16="http://schemas.microsoft.com/office/drawing/2014/main" id="{227B0AAA-FC6B-824D-9ECD-CACB6055CAF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FF73D0C-D13B-6B49-8521-46B9686E4C75}" type="slidenum">
              <a:rPr kumimoji="0" lang="en-US" altLang="zh-CN" sz="1400" smtClean="0"/>
              <a:pPr>
                <a:spcBef>
                  <a:spcPct val="0"/>
                </a:spcBef>
                <a:buClrTx/>
                <a:buSzTx/>
                <a:buFontTx/>
                <a:buNone/>
              </a:pPr>
              <a:t>169</a:t>
            </a:fld>
            <a:r>
              <a:rPr kumimoji="0" lang="en-US" altLang="zh-CN" sz="1400"/>
              <a:t>/201</a:t>
            </a:r>
          </a:p>
        </p:txBody>
      </p:sp>
      <p:sp>
        <p:nvSpPr>
          <p:cNvPr id="7" name="Text Box 4">
            <a:extLst>
              <a:ext uri="{FF2B5EF4-FFF2-40B4-BE49-F238E27FC236}">
                <a16:creationId xmlns:a16="http://schemas.microsoft.com/office/drawing/2014/main" id="{20BF1B97-7287-844C-BEEE-46DE5A70EDDE}"/>
              </a:ext>
            </a:extLst>
          </p:cNvPr>
          <p:cNvSpPr txBox="1">
            <a:spLocks noChangeArrowheads="1"/>
          </p:cNvSpPr>
          <p:nvPr/>
        </p:nvSpPr>
        <p:spPr bwMode="auto">
          <a:xfrm>
            <a:off x="1403350" y="115888"/>
            <a:ext cx="640901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5.6	 8086 CPU</a:t>
            </a:r>
            <a:r>
              <a:rPr lang="zh-CN" altLang="en-US" sz="3600" dirty="0">
                <a:latin typeface="隶书" pitchFamily="49" charset="-122"/>
                <a:ea typeface="隶书" pitchFamily="49" charset="-122"/>
              </a:rPr>
              <a:t>的存储器扩展</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日期占位符 1">
            <a:extLst>
              <a:ext uri="{FF2B5EF4-FFF2-40B4-BE49-F238E27FC236}">
                <a16:creationId xmlns:a16="http://schemas.microsoft.com/office/drawing/2014/main" id="{B5775C83-8BA2-7048-851E-D124829A7FD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6A8FD7E-41A3-554C-ACB1-7FF35B9CE420}" type="datetime12">
              <a:rPr kumimoji="0" lang="zh-CN" altLang="en-US" sz="1400" smtClean="0"/>
              <a:pPr>
                <a:spcBef>
                  <a:spcPct val="0"/>
                </a:spcBef>
                <a:buClrTx/>
                <a:buSzTx/>
                <a:buFontTx/>
                <a:buNone/>
              </a:pPr>
              <a:t>下午8时26分</a:t>
            </a:fld>
            <a:endParaRPr kumimoji="0" lang="en-US" altLang="zh-CN" sz="1400"/>
          </a:p>
        </p:txBody>
      </p:sp>
      <p:sp>
        <p:nvSpPr>
          <p:cNvPr id="44034" name="Text Box 2">
            <a:extLst>
              <a:ext uri="{FF2B5EF4-FFF2-40B4-BE49-F238E27FC236}">
                <a16:creationId xmlns:a16="http://schemas.microsoft.com/office/drawing/2014/main" id="{C1C36C13-3BC0-BD4E-AAAB-E89D39E58541}"/>
              </a:ext>
            </a:extLst>
          </p:cNvPr>
          <p:cNvSpPr txBox="1">
            <a:spLocks noChangeArrowheads="1"/>
          </p:cNvSpPr>
          <p:nvPr/>
        </p:nvSpPr>
        <p:spPr bwMode="auto">
          <a:xfrm>
            <a:off x="323850" y="1052513"/>
            <a:ext cx="8280400"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800">
                <a:latin typeface="华文中宋" panose="02010600040101010101" pitchFamily="2" charset="-122"/>
                <a:ea typeface="华文中宋" panose="02010600040101010101" pitchFamily="2" charset="-122"/>
              </a:rPr>
              <a:t>例： 假设执行一条加法指令，计算</a:t>
            </a:r>
            <a:r>
              <a:rPr lang="en-US" altLang="zh-CN" sz="2800">
                <a:latin typeface="华文中宋" panose="02010600040101010101" pitchFamily="2" charset="-122"/>
                <a:ea typeface="华文中宋" panose="02010600040101010101" pitchFamily="2" charset="-122"/>
              </a:rPr>
              <a:t>5439H+476AH</a:t>
            </a:r>
            <a:r>
              <a:rPr lang="zh-CN" altLang="en-US" sz="2800">
                <a:latin typeface="华文中宋" panose="02010600040101010101" pitchFamily="2" charset="-122"/>
                <a:ea typeface="华文中宋" panose="02010600040101010101" pitchFamily="2" charset="-122"/>
              </a:rPr>
              <a:t>后各状态标志位的状态为何</a:t>
            </a:r>
            <a:r>
              <a:rPr lang="en-US" altLang="zh-CN" sz="2800">
                <a:latin typeface="华文中宋" panose="02010600040101010101" pitchFamily="2" charset="-122"/>
                <a:ea typeface="华文中宋" panose="02010600040101010101" pitchFamily="2" charset="-122"/>
              </a:rPr>
              <a:t>?</a:t>
            </a:r>
          </a:p>
        </p:txBody>
      </p:sp>
      <p:grpSp>
        <p:nvGrpSpPr>
          <p:cNvPr id="2" name="Group 7">
            <a:extLst>
              <a:ext uri="{FF2B5EF4-FFF2-40B4-BE49-F238E27FC236}">
                <a16:creationId xmlns:a16="http://schemas.microsoft.com/office/drawing/2014/main" id="{30BB8739-FD5E-6443-90DA-6C086ABA2E3C}"/>
              </a:ext>
            </a:extLst>
          </p:cNvPr>
          <p:cNvGrpSpPr>
            <a:grpSpLocks/>
          </p:cNvGrpSpPr>
          <p:nvPr/>
        </p:nvGrpSpPr>
        <p:grpSpPr bwMode="auto">
          <a:xfrm>
            <a:off x="684213" y="3068638"/>
            <a:ext cx="8280400" cy="1800225"/>
            <a:chOff x="431" y="1616"/>
            <a:chExt cx="5216" cy="1134"/>
          </a:xfrm>
        </p:grpSpPr>
        <p:sp>
          <p:nvSpPr>
            <p:cNvPr id="44040" name="Text Box 3">
              <a:extLst>
                <a:ext uri="{FF2B5EF4-FFF2-40B4-BE49-F238E27FC236}">
                  <a16:creationId xmlns:a16="http://schemas.microsoft.com/office/drawing/2014/main" id="{F3804E0C-0D1B-FC4D-8EFE-9A61507840FA}"/>
                </a:ext>
              </a:extLst>
            </p:cNvPr>
            <p:cNvSpPr txBox="1">
              <a:spLocks noChangeArrowheads="1"/>
            </p:cNvSpPr>
            <p:nvPr/>
          </p:nvSpPr>
          <p:spPr bwMode="auto">
            <a:xfrm>
              <a:off x="431" y="1616"/>
              <a:ext cx="5216" cy="1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800">
                  <a:latin typeface="Times New Roman" panose="02020603050405020304" pitchFamily="18" charset="0"/>
                </a:rPr>
                <a:t>解：</a:t>
              </a:r>
            </a:p>
            <a:p>
              <a:pPr eaLnBrk="1" hangingPunct="1">
                <a:spcBef>
                  <a:spcPct val="0"/>
                </a:spcBef>
                <a:buClrTx/>
                <a:buSzTx/>
                <a:buFontTx/>
                <a:buNone/>
              </a:pPr>
              <a:r>
                <a:rPr lang="zh-CN" altLang="en-US" sz="2800">
                  <a:latin typeface="Times New Roman" panose="02020603050405020304" pitchFamily="18" charset="0"/>
                </a:rPr>
                <a:t>           </a:t>
              </a:r>
              <a:r>
                <a:rPr lang="en-US" altLang="zh-CN" sz="2800">
                  <a:latin typeface="Times New Roman" panose="02020603050405020304" pitchFamily="18" charset="0"/>
                </a:rPr>
                <a:t>0  1  0  1    0  1  0  0    0  0  1  1   1  0  0  1</a:t>
              </a:r>
            </a:p>
            <a:p>
              <a:pPr eaLnBrk="1" hangingPunct="1">
                <a:spcBef>
                  <a:spcPct val="0"/>
                </a:spcBef>
                <a:buClrTx/>
                <a:buSzTx/>
                <a:buFontTx/>
                <a:buNone/>
              </a:pPr>
              <a:r>
                <a:rPr lang="en-US" altLang="zh-CN" sz="2800">
                  <a:latin typeface="Times New Roman" panose="02020603050405020304" pitchFamily="18" charset="0"/>
                </a:rPr>
                <a:t>    +     0  1  0  0    0  1  1  1    0  1  1  0    l  0  1  0</a:t>
              </a:r>
            </a:p>
            <a:p>
              <a:pPr eaLnBrk="1" hangingPunct="1">
                <a:spcBef>
                  <a:spcPct val="0"/>
                </a:spcBef>
                <a:buClrTx/>
                <a:buSzTx/>
                <a:buFontTx/>
                <a:buNone/>
              </a:pPr>
              <a:r>
                <a:rPr lang="en-US" altLang="zh-CN" sz="2800">
                  <a:latin typeface="Times New Roman" panose="02020603050405020304" pitchFamily="18" charset="0"/>
                </a:rPr>
                <a:t>           1  0  0  1    1  0  1  1    1  0  1  0    0  0  1  1</a:t>
              </a:r>
            </a:p>
          </p:txBody>
        </p:sp>
        <p:sp>
          <p:nvSpPr>
            <p:cNvPr id="44041" name="Line 4">
              <a:extLst>
                <a:ext uri="{FF2B5EF4-FFF2-40B4-BE49-F238E27FC236}">
                  <a16:creationId xmlns:a16="http://schemas.microsoft.com/office/drawing/2014/main" id="{A09647BD-EB75-8A47-8726-3175F2DA3AFB}"/>
                </a:ext>
              </a:extLst>
            </p:cNvPr>
            <p:cNvSpPr>
              <a:spLocks noChangeShapeType="1"/>
            </p:cNvSpPr>
            <p:nvPr/>
          </p:nvSpPr>
          <p:spPr bwMode="auto">
            <a:xfrm>
              <a:off x="567" y="2432"/>
              <a:ext cx="444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44036" name="Text Box 5">
            <a:extLst>
              <a:ext uri="{FF2B5EF4-FFF2-40B4-BE49-F238E27FC236}">
                <a16:creationId xmlns:a16="http://schemas.microsoft.com/office/drawing/2014/main" id="{21E162E7-B5FE-5946-9520-008B1FB5C55F}"/>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505862" name="Text Box 6">
            <a:extLst>
              <a:ext uri="{FF2B5EF4-FFF2-40B4-BE49-F238E27FC236}">
                <a16:creationId xmlns:a16="http://schemas.microsoft.com/office/drawing/2014/main" id="{F565C6D0-5515-2D49-BD0F-41E1461240F9}"/>
              </a:ext>
            </a:extLst>
          </p:cNvPr>
          <p:cNvSpPr txBox="1">
            <a:spLocks noChangeArrowheads="1"/>
          </p:cNvSpPr>
          <p:nvPr/>
        </p:nvSpPr>
        <p:spPr bwMode="auto">
          <a:xfrm>
            <a:off x="828675" y="5084763"/>
            <a:ext cx="7704138" cy="94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800">
                <a:latin typeface="Times New Roman" panose="02020603050405020304" pitchFamily="18" charset="0"/>
              </a:rPr>
              <a:t>则执行这条加法指令后标志寄存器的状态为：</a:t>
            </a:r>
            <a:r>
              <a:rPr lang="en-US" altLang="zh-CN" sz="2800">
                <a:latin typeface="Times New Roman" panose="02020603050405020304" pitchFamily="18" charset="0"/>
              </a:rPr>
              <a:t>CF=0</a:t>
            </a:r>
            <a:r>
              <a:rPr lang="zh-CN" altLang="en-US" sz="2800">
                <a:latin typeface="Times New Roman" panose="02020603050405020304" pitchFamily="18" charset="0"/>
              </a:rPr>
              <a:t>，</a:t>
            </a:r>
            <a:r>
              <a:rPr lang="en-US" altLang="zh-CN" sz="2800">
                <a:latin typeface="Times New Roman" panose="02020603050405020304" pitchFamily="18" charset="0"/>
              </a:rPr>
              <a:t>PF=1</a:t>
            </a:r>
            <a:r>
              <a:rPr lang="zh-CN" altLang="en-US" sz="2800">
                <a:latin typeface="Times New Roman" panose="02020603050405020304" pitchFamily="18" charset="0"/>
              </a:rPr>
              <a:t>，</a:t>
            </a:r>
            <a:r>
              <a:rPr lang="en-US" altLang="zh-CN" sz="2800">
                <a:latin typeface="Times New Roman" panose="02020603050405020304" pitchFamily="18" charset="0"/>
              </a:rPr>
              <a:t>AF=1</a:t>
            </a:r>
            <a:r>
              <a:rPr lang="zh-CN" altLang="en-US" sz="2800">
                <a:latin typeface="Times New Roman" panose="02020603050405020304" pitchFamily="18" charset="0"/>
              </a:rPr>
              <a:t>，</a:t>
            </a:r>
            <a:r>
              <a:rPr lang="en-US" altLang="zh-CN" sz="2800">
                <a:latin typeface="Times New Roman" panose="02020603050405020304" pitchFamily="18" charset="0"/>
              </a:rPr>
              <a:t>ZF=0</a:t>
            </a:r>
            <a:r>
              <a:rPr lang="zh-CN" altLang="en-US" sz="2800">
                <a:latin typeface="Times New Roman" panose="02020603050405020304" pitchFamily="18" charset="0"/>
              </a:rPr>
              <a:t>，</a:t>
            </a:r>
            <a:r>
              <a:rPr lang="en-US" altLang="zh-CN" sz="2800">
                <a:latin typeface="Times New Roman" panose="02020603050405020304" pitchFamily="18" charset="0"/>
              </a:rPr>
              <a:t>SF=1</a:t>
            </a:r>
            <a:r>
              <a:rPr lang="zh-CN" altLang="en-US" sz="2800">
                <a:latin typeface="Times New Roman" panose="02020603050405020304" pitchFamily="18" charset="0"/>
              </a:rPr>
              <a:t>，</a:t>
            </a:r>
            <a:r>
              <a:rPr lang="en-US" altLang="zh-CN" sz="2800">
                <a:latin typeface="Times New Roman" panose="02020603050405020304" pitchFamily="18" charset="0"/>
              </a:rPr>
              <a:t>OF=1</a:t>
            </a:r>
            <a:r>
              <a:rPr lang="zh-CN" altLang="en-US" sz="2800">
                <a:latin typeface="Times New Roman" panose="02020603050405020304" pitchFamily="18" charset="0"/>
              </a:rPr>
              <a:t>。</a:t>
            </a:r>
          </a:p>
        </p:txBody>
      </p:sp>
      <p:graphicFrame>
        <p:nvGraphicFramePr>
          <p:cNvPr id="44038" name="Object 8">
            <a:extLst>
              <a:ext uri="{FF2B5EF4-FFF2-40B4-BE49-F238E27FC236}">
                <a16:creationId xmlns:a16="http://schemas.microsoft.com/office/drawing/2014/main" id="{05964D30-F1F5-F142-8A5E-86545D9E6269}"/>
              </a:ext>
            </a:extLst>
          </p:cNvPr>
          <p:cNvGraphicFramePr>
            <a:graphicFrameLocks noChangeAspect="1"/>
          </p:cNvGraphicFramePr>
          <p:nvPr/>
        </p:nvGraphicFramePr>
        <p:xfrm>
          <a:off x="4356100" y="1951038"/>
          <a:ext cx="4392613" cy="830262"/>
        </p:xfrm>
        <a:graphic>
          <a:graphicData uri="http://schemas.openxmlformats.org/presentationml/2006/ole">
            <mc:AlternateContent xmlns:mc="http://schemas.openxmlformats.org/markup-compatibility/2006">
              <mc:Choice xmlns:v="urn:schemas-microsoft-com:vml" Requires="v">
                <p:oleObj spid="_x0000_s44068" name="Visio" r:id="rId4" imgW="1320800" imgH="254000" progId="Visio.Drawing.11">
                  <p:embed/>
                </p:oleObj>
              </mc:Choice>
              <mc:Fallback>
                <p:oleObj name="Visio" r:id="rId4" imgW="1320800" imgH="254000" progId="Visio.Drawing.11">
                  <p:embed/>
                  <p:pic>
                    <p:nvPicPr>
                      <p:cNvPr id="0" name="Object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56100" y="1951038"/>
                        <a:ext cx="4392613" cy="830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44039" name="幻灯片编号占位符 3">
            <a:extLst>
              <a:ext uri="{FF2B5EF4-FFF2-40B4-BE49-F238E27FC236}">
                <a16:creationId xmlns:a16="http://schemas.microsoft.com/office/drawing/2014/main" id="{DDB2C3D7-1E6B-B546-94DF-07E3FA5D7C5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F86C011-F5BB-BF4B-A78F-F4ACCA467A8C}" type="slidenum">
              <a:rPr kumimoji="0" lang="en-US" altLang="zh-CN" sz="1400" smtClean="0"/>
              <a:pPr>
                <a:spcBef>
                  <a:spcPct val="0"/>
                </a:spcBef>
                <a:buClrTx/>
                <a:buSzTx/>
                <a:buFontTx/>
                <a:buNone/>
              </a:pPr>
              <a:t>17</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05862"/>
                                        </p:tgtEl>
                                        <p:attrNameLst>
                                          <p:attrName>style.visibility</p:attrName>
                                        </p:attrNameLst>
                                      </p:cBhvr>
                                      <p:to>
                                        <p:strVal val="visible"/>
                                      </p:to>
                                    </p:set>
                                    <p:animEffect transition="in" filter="blinds(horizontal)">
                                      <p:cBhvr>
                                        <p:cTn id="12" dur="500"/>
                                        <p:tgtEl>
                                          <p:spTgt spid="5058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5862" grpId="0"/>
    </p:bld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7" name="日期占位符 4">
            <a:extLst>
              <a:ext uri="{FF2B5EF4-FFF2-40B4-BE49-F238E27FC236}">
                <a16:creationId xmlns:a16="http://schemas.microsoft.com/office/drawing/2014/main" id="{F96887E3-1BCB-2E47-A9B1-36FFA313196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AA22D6C-AD8A-ED48-AF58-41395031C208}" type="datetime12">
              <a:rPr kumimoji="0" lang="zh-CN" altLang="en-US" sz="1400" smtClean="0"/>
              <a:pPr>
                <a:spcBef>
                  <a:spcPct val="0"/>
                </a:spcBef>
                <a:buClrTx/>
                <a:buSzTx/>
                <a:buFontTx/>
                <a:buNone/>
              </a:pPr>
              <a:t>下午8时26分</a:t>
            </a:fld>
            <a:endParaRPr kumimoji="0" lang="en-US" altLang="zh-CN" sz="1400"/>
          </a:p>
        </p:txBody>
      </p:sp>
      <p:sp>
        <p:nvSpPr>
          <p:cNvPr id="823299" name="Rectangle 3">
            <a:extLst>
              <a:ext uri="{FF2B5EF4-FFF2-40B4-BE49-F238E27FC236}">
                <a16:creationId xmlns:a16="http://schemas.microsoft.com/office/drawing/2014/main" id="{C5B0336C-099F-0644-AE24-245A32CDFC9F}"/>
              </a:ext>
            </a:extLst>
          </p:cNvPr>
          <p:cNvSpPr>
            <a:spLocks noGrp="1" noChangeArrowheads="1"/>
          </p:cNvSpPr>
          <p:nvPr>
            <p:ph type="body" sz="half" idx="1"/>
          </p:nvPr>
        </p:nvSpPr>
        <p:spPr>
          <a:xfrm>
            <a:off x="827088" y="1700213"/>
            <a:ext cx="5924550" cy="4114800"/>
          </a:xfrm>
        </p:spPr>
        <p:txBody>
          <a:bodyPr/>
          <a:lstStyle/>
          <a:p>
            <a:pPr eaLnBrk="1" hangingPunct="1"/>
            <a:r>
              <a:rPr kumimoji="0" lang="zh-CN" altLang="en-US" sz="3200" b="1"/>
              <a:t>中断的概念</a:t>
            </a:r>
          </a:p>
          <a:p>
            <a:pPr lvl="1" eaLnBrk="1" hangingPunct="1"/>
            <a:r>
              <a:rPr kumimoji="0" lang="en-US" altLang="zh-CN" sz="2800" b="1"/>
              <a:t>CPU</a:t>
            </a:r>
            <a:r>
              <a:rPr kumimoji="0" lang="zh-CN" altLang="en-US" sz="2800" b="1"/>
              <a:t>在正常执行程序的过程中，由于某种原因，使</a:t>
            </a:r>
            <a:r>
              <a:rPr kumimoji="0" lang="en-US" altLang="zh-CN" sz="2800" b="1"/>
              <a:t>CPU</a:t>
            </a:r>
            <a:r>
              <a:rPr kumimoji="0" lang="zh-CN" altLang="en-US" sz="2800" b="1">
                <a:solidFill>
                  <a:srgbClr val="0000FF"/>
                </a:solidFill>
              </a:rPr>
              <a:t>暂停</a:t>
            </a:r>
            <a:r>
              <a:rPr kumimoji="0" lang="zh-CN" altLang="en-US" sz="2800" b="1"/>
              <a:t>当前程序的执行，</a:t>
            </a:r>
          </a:p>
          <a:p>
            <a:pPr lvl="1" eaLnBrk="1" hangingPunct="1">
              <a:buFont typeface="Wingdings" pitchFamily="2" charset="2"/>
              <a:buNone/>
            </a:pPr>
            <a:r>
              <a:rPr kumimoji="0" lang="zh-CN" altLang="en-US" sz="2800" b="1">
                <a:solidFill>
                  <a:srgbClr val="FF0066"/>
                </a:solidFill>
              </a:rPr>
              <a:t>	转去处理</a:t>
            </a:r>
            <a:r>
              <a:rPr kumimoji="0" lang="zh-CN" altLang="en-US" sz="2800" b="1"/>
              <a:t>临时发生的事件，</a:t>
            </a:r>
          </a:p>
          <a:p>
            <a:pPr lvl="1" eaLnBrk="1" hangingPunct="1">
              <a:buFont typeface="Wingdings" pitchFamily="2" charset="2"/>
              <a:buNone/>
            </a:pPr>
            <a:r>
              <a:rPr kumimoji="0" lang="zh-CN" altLang="en-US" sz="2800" b="1"/>
              <a:t>	处理完毕再</a:t>
            </a:r>
            <a:r>
              <a:rPr kumimoji="0" lang="zh-CN" altLang="en-US" sz="2800" b="1">
                <a:solidFill>
                  <a:srgbClr val="00CC00"/>
                </a:solidFill>
              </a:rPr>
              <a:t>返回</a:t>
            </a:r>
            <a:r>
              <a:rPr kumimoji="0" lang="zh-CN" altLang="en-US" sz="2800" b="1"/>
              <a:t>继续执行暂停的程序。</a:t>
            </a:r>
          </a:p>
          <a:p>
            <a:pPr lvl="1" eaLnBrk="1" hangingPunct="1">
              <a:buFont typeface="Wingdings" pitchFamily="2" charset="2"/>
              <a:buNone/>
            </a:pPr>
            <a:r>
              <a:rPr kumimoji="0" lang="zh-CN" altLang="en-US" sz="2800" b="1"/>
              <a:t>		      </a:t>
            </a:r>
            <a:r>
              <a:rPr kumimoji="0" lang="en-US" altLang="zh-CN" sz="2800" b="1">
                <a:latin typeface="Arial" panose="020B0604020202020204" pitchFamily="34" charset="0"/>
              </a:rPr>
              <a:t>——</a:t>
            </a:r>
            <a:r>
              <a:rPr kumimoji="0" lang="zh-CN" altLang="en-US" sz="2800" b="1"/>
              <a:t>该过程称</a:t>
            </a:r>
            <a:r>
              <a:rPr kumimoji="0" lang="zh-CN" altLang="en-US" sz="2800" b="1">
                <a:solidFill>
                  <a:schemeClr val="tx2"/>
                </a:solidFill>
              </a:rPr>
              <a:t>中断</a:t>
            </a:r>
          </a:p>
        </p:txBody>
      </p:sp>
      <p:sp>
        <p:nvSpPr>
          <p:cNvPr id="823300" name="Line 4">
            <a:extLst>
              <a:ext uri="{FF2B5EF4-FFF2-40B4-BE49-F238E27FC236}">
                <a16:creationId xmlns:a16="http://schemas.microsoft.com/office/drawing/2014/main" id="{245BC5E9-D069-944E-A34F-EC5B4D30D8D4}"/>
              </a:ext>
            </a:extLst>
          </p:cNvPr>
          <p:cNvSpPr>
            <a:spLocks noChangeShapeType="1"/>
          </p:cNvSpPr>
          <p:nvPr/>
        </p:nvSpPr>
        <p:spPr bwMode="auto">
          <a:xfrm flipH="1" flipV="1">
            <a:off x="7453313" y="3573463"/>
            <a:ext cx="576262" cy="576262"/>
          </a:xfrm>
          <a:prstGeom prst="line">
            <a:avLst/>
          </a:prstGeom>
          <a:noFill/>
          <a:ln w="28575">
            <a:solidFill>
              <a:schemeClr val="folHlink"/>
            </a:solidFill>
            <a:round/>
            <a:headEnd type="none" w="med" len="lg"/>
            <a:tailEnd type="stealth" w="med" len="lg"/>
          </a:ln>
          <a:extLst>
            <a:ext uri="{909E8E84-426E-40DD-AFC4-6F175D3DCCD1}">
              <a14:hiddenFill xmlns:a14="http://schemas.microsoft.com/office/drawing/2010/main">
                <a:noFill/>
              </a14:hiddenFill>
            </a:ext>
          </a:extLst>
        </p:spPr>
        <p:txBody>
          <a:bodyPr/>
          <a:lstStyle/>
          <a:p>
            <a:endParaRPr lang="zh-CN" altLang="en-US"/>
          </a:p>
        </p:txBody>
      </p:sp>
      <p:grpSp>
        <p:nvGrpSpPr>
          <p:cNvPr id="2" name="Group 5">
            <a:extLst>
              <a:ext uri="{FF2B5EF4-FFF2-40B4-BE49-F238E27FC236}">
                <a16:creationId xmlns:a16="http://schemas.microsoft.com/office/drawing/2014/main" id="{2837B0E4-6D1E-DA4C-8F41-798A1F6884BC}"/>
              </a:ext>
            </a:extLst>
          </p:cNvPr>
          <p:cNvGrpSpPr>
            <a:grpSpLocks/>
          </p:cNvGrpSpPr>
          <p:nvPr/>
        </p:nvGrpSpPr>
        <p:grpSpPr bwMode="auto">
          <a:xfrm>
            <a:off x="6950075" y="1917700"/>
            <a:ext cx="503238" cy="1552575"/>
            <a:chOff x="4060" y="981"/>
            <a:chExt cx="317" cy="978"/>
          </a:xfrm>
        </p:grpSpPr>
        <p:sp>
          <p:nvSpPr>
            <p:cNvPr id="357391" name="Line 6">
              <a:extLst>
                <a:ext uri="{FF2B5EF4-FFF2-40B4-BE49-F238E27FC236}">
                  <a16:creationId xmlns:a16="http://schemas.microsoft.com/office/drawing/2014/main" id="{37979F66-6F65-144F-ABB0-5C7F47B6747B}"/>
                </a:ext>
              </a:extLst>
            </p:cNvPr>
            <p:cNvSpPr>
              <a:spLocks noChangeShapeType="1"/>
            </p:cNvSpPr>
            <p:nvPr/>
          </p:nvSpPr>
          <p:spPr bwMode="auto">
            <a:xfrm>
              <a:off x="4377" y="1117"/>
              <a:ext cx="0" cy="817"/>
            </a:xfrm>
            <a:prstGeom prst="line">
              <a:avLst/>
            </a:prstGeom>
            <a:noFill/>
            <a:ln w="28575">
              <a:solidFill>
                <a:srgbClr val="080808"/>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57392" name="Rectangle 7">
              <a:extLst>
                <a:ext uri="{FF2B5EF4-FFF2-40B4-BE49-F238E27FC236}">
                  <a16:creationId xmlns:a16="http://schemas.microsoft.com/office/drawing/2014/main" id="{90BC0A33-FA57-3C45-BF63-2C56FA550C41}"/>
                </a:ext>
              </a:extLst>
            </p:cNvPr>
            <p:cNvSpPr>
              <a:spLocks noChangeArrowheads="1"/>
            </p:cNvSpPr>
            <p:nvPr/>
          </p:nvSpPr>
          <p:spPr bwMode="auto">
            <a:xfrm>
              <a:off x="4060" y="981"/>
              <a:ext cx="226"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2400">
                  <a:solidFill>
                    <a:srgbClr val="000000"/>
                  </a:solidFill>
                  <a:latin typeface="Times New Roman" panose="02020603050405020304" pitchFamily="18" charset="0"/>
                  <a:ea typeface="楷体_GB2312" pitchFamily="49" charset="-122"/>
                </a:rPr>
                <a:t>当前程序</a:t>
              </a:r>
            </a:p>
          </p:txBody>
        </p:sp>
      </p:grpSp>
      <p:sp>
        <p:nvSpPr>
          <p:cNvPr id="823304" name="Line 8">
            <a:extLst>
              <a:ext uri="{FF2B5EF4-FFF2-40B4-BE49-F238E27FC236}">
                <a16:creationId xmlns:a16="http://schemas.microsoft.com/office/drawing/2014/main" id="{23F6C1B0-079A-BD44-90EF-A62C3228931B}"/>
              </a:ext>
            </a:extLst>
          </p:cNvPr>
          <p:cNvSpPr>
            <a:spLocks noChangeShapeType="1"/>
          </p:cNvSpPr>
          <p:nvPr/>
        </p:nvSpPr>
        <p:spPr bwMode="auto">
          <a:xfrm flipV="1">
            <a:off x="7453313" y="2781300"/>
            <a:ext cx="576262" cy="649288"/>
          </a:xfrm>
          <a:prstGeom prst="line">
            <a:avLst/>
          </a:prstGeom>
          <a:noFill/>
          <a:ln w="28575">
            <a:solidFill>
              <a:schemeClr val="hlink"/>
            </a:solidFill>
            <a:round/>
            <a:headEnd/>
            <a:tailEnd type="stealth" w="med" len="lg"/>
          </a:ln>
          <a:extLst>
            <a:ext uri="{909E8E84-426E-40DD-AFC4-6F175D3DCCD1}">
              <a14:hiddenFill xmlns:a14="http://schemas.microsoft.com/office/drawing/2010/main">
                <a:noFill/>
              </a14:hiddenFill>
            </a:ext>
          </a:extLst>
        </p:spPr>
        <p:txBody>
          <a:bodyPr/>
          <a:lstStyle/>
          <a:p>
            <a:endParaRPr lang="zh-CN" altLang="en-US"/>
          </a:p>
        </p:txBody>
      </p:sp>
      <p:grpSp>
        <p:nvGrpSpPr>
          <p:cNvPr id="3" name="Group 9">
            <a:extLst>
              <a:ext uri="{FF2B5EF4-FFF2-40B4-BE49-F238E27FC236}">
                <a16:creationId xmlns:a16="http://schemas.microsoft.com/office/drawing/2014/main" id="{25ADE2B8-562E-EF4F-83C2-F567E9640FFB}"/>
              </a:ext>
            </a:extLst>
          </p:cNvPr>
          <p:cNvGrpSpPr>
            <a:grpSpLocks/>
          </p:cNvGrpSpPr>
          <p:nvPr/>
        </p:nvGrpSpPr>
        <p:grpSpPr bwMode="auto">
          <a:xfrm>
            <a:off x="8029575" y="2698750"/>
            <a:ext cx="431800" cy="1552575"/>
            <a:chOff x="4740" y="1480"/>
            <a:chExt cx="272" cy="978"/>
          </a:xfrm>
        </p:grpSpPr>
        <p:sp>
          <p:nvSpPr>
            <p:cNvPr id="357389" name="Line 10">
              <a:extLst>
                <a:ext uri="{FF2B5EF4-FFF2-40B4-BE49-F238E27FC236}">
                  <a16:creationId xmlns:a16="http://schemas.microsoft.com/office/drawing/2014/main" id="{A01D9A57-6A90-4148-A40D-A6CF73DD2AD3}"/>
                </a:ext>
              </a:extLst>
            </p:cNvPr>
            <p:cNvSpPr>
              <a:spLocks noChangeShapeType="1"/>
            </p:cNvSpPr>
            <p:nvPr/>
          </p:nvSpPr>
          <p:spPr bwMode="auto">
            <a:xfrm>
              <a:off x="4740" y="1525"/>
              <a:ext cx="0" cy="862"/>
            </a:xfrm>
            <a:prstGeom prst="line">
              <a:avLst/>
            </a:prstGeom>
            <a:noFill/>
            <a:ln w="28575">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57390" name="Rectangle 11">
              <a:extLst>
                <a:ext uri="{FF2B5EF4-FFF2-40B4-BE49-F238E27FC236}">
                  <a16:creationId xmlns:a16="http://schemas.microsoft.com/office/drawing/2014/main" id="{2780A01C-E7A3-A840-9176-B450CB2B6E1E}"/>
                </a:ext>
              </a:extLst>
            </p:cNvPr>
            <p:cNvSpPr>
              <a:spLocks noChangeArrowheads="1"/>
            </p:cNvSpPr>
            <p:nvPr/>
          </p:nvSpPr>
          <p:spPr bwMode="auto">
            <a:xfrm>
              <a:off x="4786" y="1480"/>
              <a:ext cx="226" cy="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2400">
                  <a:solidFill>
                    <a:srgbClr val="000000"/>
                  </a:solidFill>
                  <a:latin typeface="Times New Roman" panose="02020603050405020304" pitchFamily="18" charset="0"/>
                  <a:ea typeface="楷体_GB2312" pitchFamily="49" charset="-122"/>
                </a:rPr>
                <a:t>中断处理</a:t>
              </a:r>
            </a:p>
          </p:txBody>
        </p:sp>
      </p:grpSp>
      <p:grpSp>
        <p:nvGrpSpPr>
          <p:cNvPr id="4" name="Group 12">
            <a:extLst>
              <a:ext uri="{FF2B5EF4-FFF2-40B4-BE49-F238E27FC236}">
                <a16:creationId xmlns:a16="http://schemas.microsoft.com/office/drawing/2014/main" id="{C04063D7-2A0C-F34D-818B-CD380B7D7E5D}"/>
              </a:ext>
            </a:extLst>
          </p:cNvPr>
          <p:cNvGrpSpPr>
            <a:grpSpLocks/>
          </p:cNvGrpSpPr>
          <p:nvPr/>
        </p:nvGrpSpPr>
        <p:grpSpPr bwMode="auto">
          <a:xfrm>
            <a:off x="6948488" y="3573463"/>
            <a:ext cx="504825" cy="854075"/>
            <a:chOff x="4059" y="2024"/>
            <a:chExt cx="318" cy="538"/>
          </a:xfrm>
        </p:grpSpPr>
        <p:sp>
          <p:nvSpPr>
            <p:cNvPr id="357387" name="Line 13">
              <a:extLst>
                <a:ext uri="{FF2B5EF4-FFF2-40B4-BE49-F238E27FC236}">
                  <a16:creationId xmlns:a16="http://schemas.microsoft.com/office/drawing/2014/main" id="{0D9E55FF-6597-8A4D-8EDA-EE3F3A20D663}"/>
                </a:ext>
              </a:extLst>
            </p:cNvPr>
            <p:cNvSpPr>
              <a:spLocks noChangeShapeType="1"/>
            </p:cNvSpPr>
            <p:nvPr/>
          </p:nvSpPr>
          <p:spPr bwMode="auto">
            <a:xfrm>
              <a:off x="4377" y="2024"/>
              <a:ext cx="0" cy="499"/>
            </a:xfrm>
            <a:prstGeom prst="line">
              <a:avLst/>
            </a:prstGeom>
            <a:noFill/>
            <a:ln w="28575">
              <a:solidFill>
                <a:srgbClr val="080808"/>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57388" name="Rectangle 14">
              <a:extLst>
                <a:ext uri="{FF2B5EF4-FFF2-40B4-BE49-F238E27FC236}">
                  <a16:creationId xmlns:a16="http://schemas.microsoft.com/office/drawing/2014/main" id="{CC673E41-12C8-9C46-8B64-8E5FBB6FE51B}"/>
                </a:ext>
              </a:extLst>
            </p:cNvPr>
            <p:cNvSpPr>
              <a:spLocks noChangeArrowheads="1"/>
            </p:cNvSpPr>
            <p:nvPr/>
          </p:nvSpPr>
          <p:spPr bwMode="auto">
            <a:xfrm>
              <a:off x="4059" y="2044"/>
              <a:ext cx="226" cy="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2400">
                  <a:solidFill>
                    <a:srgbClr val="000000"/>
                  </a:solidFill>
                  <a:latin typeface="Times New Roman" panose="02020603050405020304" pitchFamily="18" charset="0"/>
                  <a:ea typeface="楷体_GB2312" pitchFamily="49" charset="-122"/>
                </a:rPr>
                <a:t>返回</a:t>
              </a:r>
            </a:p>
          </p:txBody>
        </p:sp>
      </p:grpSp>
      <p:sp>
        <p:nvSpPr>
          <p:cNvPr id="181258" name="Text Box 15">
            <a:extLst>
              <a:ext uri="{FF2B5EF4-FFF2-40B4-BE49-F238E27FC236}">
                <a16:creationId xmlns:a16="http://schemas.microsoft.com/office/drawing/2014/main" id="{72A0792A-F58E-8141-8BCE-5DC99D044D23}"/>
              </a:ext>
            </a:extLst>
          </p:cNvPr>
          <p:cNvSpPr txBox="1">
            <a:spLocks noChangeArrowheads="1"/>
          </p:cNvSpPr>
          <p:nvPr/>
        </p:nvSpPr>
        <p:spPr bwMode="auto">
          <a:xfrm>
            <a:off x="539750" y="908050"/>
            <a:ext cx="4679950"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
                <a:schemeClr val="bg1"/>
              </a:buClr>
              <a:buSzPct val="100000"/>
              <a:buFont typeface="Wingdings" pitchFamily="2" charset="2"/>
              <a:buNone/>
            </a:pPr>
            <a:r>
              <a:rPr lang="zh-CN" altLang="en-US">
                <a:solidFill>
                  <a:schemeClr val="tx2"/>
                </a:solidFill>
                <a:latin typeface="宋体" panose="02010600030101010101" pitchFamily="2" charset="-122"/>
              </a:rPr>
              <a:t>一、中断的概念与分类</a:t>
            </a:r>
          </a:p>
        </p:txBody>
      </p:sp>
      <p:sp>
        <p:nvSpPr>
          <p:cNvPr id="823314" name="Text Box 18">
            <a:extLst>
              <a:ext uri="{FF2B5EF4-FFF2-40B4-BE49-F238E27FC236}">
                <a16:creationId xmlns:a16="http://schemas.microsoft.com/office/drawing/2014/main" id="{39DECCE5-762B-F14F-B0F1-AD6D20F17E3A}"/>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solidFill>
                  <a:srgbClr val="FF33CC"/>
                </a:solidFill>
                <a:latin typeface="隶书" pitchFamily="49" charset="-122"/>
                <a:ea typeface="隶书" pitchFamily="49" charset="-122"/>
              </a:rPr>
              <a:t>5.7	 8086 CPU</a:t>
            </a:r>
            <a:r>
              <a:rPr lang="zh-CN" altLang="en-US" sz="3600">
                <a:solidFill>
                  <a:srgbClr val="FF33CC"/>
                </a:solidFill>
                <a:latin typeface="隶书" pitchFamily="49" charset="-122"/>
                <a:ea typeface="隶书" pitchFamily="49" charset="-122"/>
              </a:rPr>
              <a:t>的中断系统</a:t>
            </a:r>
          </a:p>
        </p:txBody>
      </p:sp>
      <p:sp>
        <p:nvSpPr>
          <p:cNvPr id="357386" name="幻灯片编号占位符 5">
            <a:extLst>
              <a:ext uri="{FF2B5EF4-FFF2-40B4-BE49-F238E27FC236}">
                <a16:creationId xmlns:a16="http://schemas.microsoft.com/office/drawing/2014/main" id="{A1231A49-5EBC-9A4F-82B3-E9B5F924C0A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C0EC175-B77E-D74A-890F-725F85B977F9}" type="slidenum">
              <a:rPr kumimoji="0" lang="en-US" altLang="zh-CN" sz="1400" smtClean="0"/>
              <a:pPr>
                <a:spcBef>
                  <a:spcPct val="0"/>
                </a:spcBef>
                <a:buClrTx/>
                <a:buSzTx/>
                <a:buFontTx/>
                <a:buNone/>
              </a:pPr>
              <a:t>170</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823314"/>
                                        </p:tgtEl>
                                        <p:attrNameLst>
                                          <p:attrName>style.visibility</p:attrName>
                                        </p:attrNameLst>
                                      </p:cBhvr>
                                      <p:to>
                                        <p:strVal val="visible"/>
                                      </p:to>
                                    </p:set>
                                    <p:animEffect transition="in" filter="wipe(left)">
                                      <p:cBhvr>
                                        <p:cTn id="7" dur="500"/>
                                        <p:tgtEl>
                                          <p:spTgt spid="82331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81258"/>
                                        </p:tgtEl>
                                        <p:attrNameLst>
                                          <p:attrName>style.visibility</p:attrName>
                                        </p:attrNameLst>
                                      </p:cBhvr>
                                      <p:to>
                                        <p:strVal val="visible"/>
                                      </p:to>
                                    </p:set>
                                    <p:animEffect transition="in" filter="wipe(left)">
                                      <p:cBhvr>
                                        <p:cTn id="12" dur="500"/>
                                        <p:tgtEl>
                                          <p:spTgt spid="18125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823299">
                                            <p:txEl>
                                              <p:pRg st="0" end="0"/>
                                            </p:txEl>
                                          </p:spTgt>
                                        </p:tgtEl>
                                        <p:attrNameLst>
                                          <p:attrName>style.visibility</p:attrName>
                                        </p:attrNameLst>
                                      </p:cBhvr>
                                      <p:to>
                                        <p:strVal val="visible"/>
                                      </p:to>
                                    </p:set>
                                    <p:animEffect transition="in" filter="wipe(left)">
                                      <p:cBhvr>
                                        <p:cTn id="17" dur="500"/>
                                        <p:tgtEl>
                                          <p:spTgt spid="823299">
                                            <p:txEl>
                                              <p:pRg st="0" end="0"/>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23299">
                                            <p:txEl>
                                              <p:pRg st="1" end="1"/>
                                            </p:txEl>
                                          </p:spTgt>
                                        </p:tgtEl>
                                        <p:attrNameLst>
                                          <p:attrName>style.visibility</p:attrName>
                                        </p:attrNameLst>
                                      </p:cBhvr>
                                      <p:to>
                                        <p:strVal val="visible"/>
                                      </p:to>
                                    </p:set>
                                    <p:animEffect transition="in" filter="blinds(horizontal)">
                                      <p:cBhvr>
                                        <p:cTn id="22" dur="500"/>
                                        <p:tgtEl>
                                          <p:spTgt spid="823299">
                                            <p:txEl>
                                              <p:pRg st="1" end="1"/>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1"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wipe(up)">
                                      <p:cBhvr>
                                        <p:cTn id="27" dur="2000"/>
                                        <p:tgtEl>
                                          <p:spTgt spid="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5" fill="hold" grpId="0" nodeType="clickEffect">
                                  <p:stCondLst>
                                    <p:cond delay="0"/>
                                  </p:stCondLst>
                                  <p:childTnLst>
                                    <p:set>
                                      <p:cBhvr>
                                        <p:cTn id="31" dur="1" fill="hold">
                                          <p:stCondLst>
                                            <p:cond delay="0"/>
                                          </p:stCondLst>
                                        </p:cTn>
                                        <p:tgtEl>
                                          <p:spTgt spid="823299">
                                            <p:txEl>
                                              <p:pRg st="2" end="2"/>
                                            </p:txEl>
                                          </p:spTgt>
                                        </p:tgtEl>
                                        <p:attrNameLst>
                                          <p:attrName>style.visibility</p:attrName>
                                        </p:attrNameLst>
                                      </p:cBhvr>
                                      <p:to>
                                        <p:strVal val="visible"/>
                                      </p:to>
                                    </p:set>
                                    <p:animEffect transition="in" filter="blinds(vertical)">
                                      <p:cBhvr>
                                        <p:cTn id="32" dur="500"/>
                                        <p:tgtEl>
                                          <p:spTgt spid="823299">
                                            <p:txEl>
                                              <p:pRg st="2" end="2"/>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4" fill="hold" nodeType="clickEffect">
                                  <p:stCondLst>
                                    <p:cond delay="0"/>
                                  </p:stCondLst>
                                  <p:childTnLst>
                                    <p:set>
                                      <p:cBhvr>
                                        <p:cTn id="36" dur="1" fill="hold">
                                          <p:stCondLst>
                                            <p:cond delay="0"/>
                                          </p:stCondLst>
                                        </p:cTn>
                                        <p:tgtEl>
                                          <p:spTgt spid="823304"/>
                                        </p:tgtEl>
                                        <p:attrNameLst>
                                          <p:attrName>style.visibility</p:attrName>
                                        </p:attrNameLst>
                                      </p:cBhvr>
                                      <p:to>
                                        <p:strVal val="visible"/>
                                      </p:to>
                                    </p:set>
                                    <p:animEffect transition="in" filter="wipe(down)">
                                      <p:cBhvr>
                                        <p:cTn id="37" dur="500"/>
                                        <p:tgtEl>
                                          <p:spTgt spid="823304"/>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1" fill="hold"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wipe(up)">
                                      <p:cBhvr>
                                        <p:cTn id="42" dur="500"/>
                                        <p:tgtEl>
                                          <p:spTgt spid="3"/>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823299">
                                            <p:txEl>
                                              <p:pRg st="3" end="3"/>
                                            </p:txEl>
                                          </p:spTgt>
                                        </p:tgtEl>
                                        <p:attrNameLst>
                                          <p:attrName>style.visibility</p:attrName>
                                        </p:attrNameLst>
                                      </p:cBhvr>
                                      <p:to>
                                        <p:strVal val="visible"/>
                                      </p:to>
                                    </p:set>
                                    <p:animEffect transition="in" filter="blinds(horizontal)">
                                      <p:cBhvr>
                                        <p:cTn id="47" dur="500"/>
                                        <p:tgtEl>
                                          <p:spTgt spid="823299">
                                            <p:txEl>
                                              <p:pRg st="3" end="3"/>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nodeType="clickEffect">
                                  <p:stCondLst>
                                    <p:cond delay="0"/>
                                  </p:stCondLst>
                                  <p:childTnLst>
                                    <p:set>
                                      <p:cBhvr>
                                        <p:cTn id="51" dur="1" fill="hold">
                                          <p:stCondLst>
                                            <p:cond delay="0"/>
                                          </p:stCondLst>
                                        </p:cTn>
                                        <p:tgtEl>
                                          <p:spTgt spid="823300"/>
                                        </p:tgtEl>
                                        <p:attrNameLst>
                                          <p:attrName>style.visibility</p:attrName>
                                        </p:attrNameLst>
                                      </p:cBhvr>
                                      <p:to>
                                        <p:strVal val="visible"/>
                                      </p:to>
                                    </p:set>
                                    <p:animEffect transition="in" filter="wipe(down)">
                                      <p:cBhvr>
                                        <p:cTn id="52" dur="500"/>
                                        <p:tgtEl>
                                          <p:spTgt spid="823300"/>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1" fill="hold" nodeType="click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up)">
                                      <p:cBhvr>
                                        <p:cTn id="57" dur="500"/>
                                        <p:tgtEl>
                                          <p:spTgt spid="4"/>
                                        </p:tgtEl>
                                      </p:cBhvr>
                                    </p:animEffect>
                                  </p:childTnLst>
                                </p:cTn>
                              </p:par>
                              <p:par>
                                <p:cTn id="58" presetID="3" presetClass="entr" presetSubtype="10" fill="hold" grpId="0" nodeType="withEffect">
                                  <p:stCondLst>
                                    <p:cond delay="0"/>
                                  </p:stCondLst>
                                  <p:childTnLst>
                                    <p:set>
                                      <p:cBhvr>
                                        <p:cTn id="59" dur="1" fill="hold">
                                          <p:stCondLst>
                                            <p:cond delay="0"/>
                                          </p:stCondLst>
                                        </p:cTn>
                                        <p:tgtEl>
                                          <p:spTgt spid="823299">
                                            <p:txEl>
                                              <p:pRg st="4" end="4"/>
                                            </p:txEl>
                                          </p:spTgt>
                                        </p:tgtEl>
                                        <p:attrNameLst>
                                          <p:attrName>style.visibility</p:attrName>
                                        </p:attrNameLst>
                                      </p:cBhvr>
                                      <p:to>
                                        <p:strVal val="visible"/>
                                      </p:to>
                                    </p:set>
                                    <p:animEffect transition="in" filter="blinds(horizontal)">
                                      <p:cBhvr>
                                        <p:cTn id="60" dur="500"/>
                                        <p:tgtEl>
                                          <p:spTgt spid="82329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3299" grpId="0" build="p"/>
      <p:bldP spid="181258" grpId="0"/>
      <p:bldP spid="823314" grpId="0"/>
    </p:bld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5" name="日期占位符 3">
            <a:extLst>
              <a:ext uri="{FF2B5EF4-FFF2-40B4-BE49-F238E27FC236}">
                <a16:creationId xmlns:a16="http://schemas.microsoft.com/office/drawing/2014/main" id="{26C2A45B-7EE3-D04F-971A-947C9ABDFE0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9274488-908D-9644-A6CC-5A3AEC9E96B7}" type="datetime12">
              <a:rPr kumimoji="0" lang="zh-CN" altLang="en-US" sz="1400" smtClean="0"/>
              <a:pPr>
                <a:spcBef>
                  <a:spcPct val="0"/>
                </a:spcBef>
                <a:buClrTx/>
                <a:buSzTx/>
                <a:buFontTx/>
                <a:buNone/>
              </a:pPr>
              <a:t>下午8时26分</a:t>
            </a:fld>
            <a:endParaRPr kumimoji="0" lang="en-US" altLang="zh-CN" sz="1400"/>
          </a:p>
        </p:txBody>
      </p:sp>
      <p:sp>
        <p:nvSpPr>
          <p:cNvPr id="359426" name="Rectangle 2">
            <a:extLst>
              <a:ext uri="{FF2B5EF4-FFF2-40B4-BE49-F238E27FC236}">
                <a16:creationId xmlns:a16="http://schemas.microsoft.com/office/drawing/2014/main" id="{08478482-5408-9241-941C-08A740278E93}"/>
              </a:ext>
            </a:extLst>
          </p:cNvPr>
          <p:cNvSpPr>
            <a:spLocks noGrp="1" noChangeArrowheads="1"/>
          </p:cNvSpPr>
          <p:nvPr>
            <p:ph type="body" idx="1"/>
          </p:nvPr>
        </p:nvSpPr>
        <p:spPr>
          <a:xfrm>
            <a:off x="760413" y="1052513"/>
            <a:ext cx="7915275" cy="4364037"/>
          </a:xfrm>
        </p:spPr>
        <p:txBody>
          <a:bodyPr anchor="ctr">
            <a:spAutoFit/>
          </a:bodyPr>
          <a:lstStyle/>
          <a:p>
            <a:pPr eaLnBrk="1" hangingPunct="1"/>
            <a:r>
              <a:rPr kumimoji="0" lang="zh-CN" altLang="en-US" sz="2800" b="1"/>
              <a:t>中断源</a:t>
            </a:r>
          </a:p>
          <a:p>
            <a:pPr lvl="1" eaLnBrk="1" hangingPunct="1"/>
            <a:r>
              <a:rPr kumimoji="0" lang="zh-CN" altLang="en-US" b="1"/>
              <a:t>引起程序中断的事件</a:t>
            </a:r>
          </a:p>
          <a:p>
            <a:pPr lvl="2" eaLnBrk="1" hangingPunct="1"/>
            <a:r>
              <a:rPr kumimoji="0" lang="zh-CN" altLang="en-US" sz="2800" b="1"/>
              <a:t>外部中断</a:t>
            </a:r>
          </a:p>
          <a:p>
            <a:pPr lvl="2" eaLnBrk="1" hangingPunct="1"/>
            <a:r>
              <a:rPr kumimoji="0" lang="zh-CN" altLang="en-US" sz="2800" b="1"/>
              <a:t>内部中断</a:t>
            </a:r>
          </a:p>
          <a:p>
            <a:pPr eaLnBrk="1" hangingPunct="1"/>
            <a:r>
              <a:rPr kumimoji="0" lang="zh-CN" altLang="en-US" sz="2800" b="1"/>
              <a:t>中断响应</a:t>
            </a:r>
          </a:p>
          <a:p>
            <a:pPr lvl="1" eaLnBrk="1" hangingPunct="1"/>
            <a:r>
              <a:rPr kumimoji="0" lang="en-US" altLang="zh-CN" b="1"/>
              <a:t>CPU</a:t>
            </a:r>
            <a:r>
              <a:rPr kumimoji="0" lang="zh-CN" altLang="en-US" b="1"/>
              <a:t>在每条指令的最后一个周期</a:t>
            </a:r>
            <a:r>
              <a:rPr kumimoji="0" lang="zh-CN" altLang="en-US" b="1">
                <a:solidFill>
                  <a:schemeClr val="hlink"/>
                </a:solidFill>
              </a:rPr>
              <a:t>检测中断信号引脚</a:t>
            </a:r>
            <a:r>
              <a:rPr kumimoji="0" lang="zh-CN" altLang="en-US" b="1"/>
              <a:t>，当条件满足时，</a:t>
            </a:r>
            <a:r>
              <a:rPr kumimoji="0" lang="en-US" altLang="zh-CN" b="1"/>
              <a:t>CPU</a:t>
            </a:r>
            <a:r>
              <a:rPr kumimoji="0" lang="zh-CN" altLang="en-US" b="1"/>
              <a:t>响应中断，向外设发</a:t>
            </a:r>
            <a:r>
              <a:rPr kumimoji="0" lang="zh-CN" altLang="en-US" b="1">
                <a:solidFill>
                  <a:schemeClr val="hlink"/>
                </a:solidFill>
              </a:rPr>
              <a:t>中断响应信号</a:t>
            </a:r>
            <a:r>
              <a:rPr kumimoji="0" lang="zh-CN" altLang="en-US" b="1"/>
              <a:t>，并</a:t>
            </a:r>
            <a:r>
              <a:rPr kumimoji="0" lang="zh-CN" altLang="en-US" b="1">
                <a:solidFill>
                  <a:schemeClr val="hlink"/>
                </a:solidFill>
              </a:rPr>
              <a:t>保护断点</a:t>
            </a:r>
            <a:r>
              <a:rPr kumimoji="0" lang="zh-CN" altLang="en-US" b="1"/>
              <a:t>，</a:t>
            </a:r>
            <a:r>
              <a:rPr kumimoji="0" lang="zh-CN" altLang="en-US" b="1">
                <a:solidFill>
                  <a:schemeClr val="hlink"/>
                </a:solidFill>
              </a:rPr>
              <a:t>转向中断服务程序</a:t>
            </a:r>
          </a:p>
        </p:txBody>
      </p:sp>
      <p:sp>
        <p:nvSpPr>
          <p:cNvPr id="359427" name="Text Box 3">
            <a:extLst>
              <a:ext uri="{FF2B5EF4-FFF2-40B4-BE49-F238E27FC236}">
                <a16:creationId xmlns:a16="http://schemas.microsoft.com/office/drawing/2014/main" id="{172C9FC4-A304-3F46-ACA2-C27546B00406}"/>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59428" name="幻灯片编号占位符 2">
            <a:extLst>
              <a:ext uri="{FF2B5EF4-FFF2-40B4-BE49-F238E27FC236}">
                <a16:creationId xmlns:a16="http://schemas.microsoft.com/office/drawing/2014/main" id="{404DC2F8-BE26-B44B-9F35-1439767FBA2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451A635-0B72-3D41-89AA-99A0469B9126}" type="slidenum">
              <a:rPr kumimoji="0" lang="en-US" altLang="zh-CN" sz="1400" smtClean="0"/>
              <a:pPr>
                <a:spcBef>
                  <a:spcPct val="0"/>
                </a:spcBef>
                <a:buClrTx/>
                <a:buSzTx/>
                <a:buFontTx/>
                <a:buNone/>
              </a:pPr>
              <a:t>171</a:t>
            </a:fld>
            <a:r>
              <a:rPr kumimoji="0" lang="en-US" altLang="zh-CN" sz="1400"/>
              <a:t>/201</a:t>
            </a:r>
          </a:p>
        </p:txBody>
      </p:sp>
    </p:spTree>
  </p:cSld>
  <p:clrMapOvr>
    <a:masterClrMapping/>
  </p:clrMapOvr>
  <p:transition/>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3" name="日期占位符 3">
            <a:extLst>
              <a:ext uri="{FF2B5EF4-FFF2-40B4-BE49-F238E27FC236}">
                <a16:creationId xmlns:a16="http://schemas.microsoft.com/office/drawing/2014/main" id="{4D7DAF51-5B77-244B-A28A-5CFA31C184F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F99ADA8-83DD-0142-BDA3-1898973F8C66}" type="datetime12">
              <a:rPr kumimoji="0" lang="zh-CN" altLang="en-US" sz="1400" smtClean="0"/>
              <a:pPr>
                <a:spcBef>
                  <a:spcPct val="0"/>
                </a:spcBef>
                <a:buClrTx/>
                <a:buSzTx/>
                <a:buFontTx/>
                <a:buNone/>
              </a:pPr>
              <a:t>下午8时26分</a:t>
            </a:fld>
            <a:endParaRPr kumimoji="0" lang="en-US" altLang="zh-CN" sz="1400"/>
          </a:p>
        </p:txBody>
      </p:sp>
      <p:sp>
        <p:nvSpPr>
          <p:cNvPr id="361474" name="Rectangle 2">
            <a:extLst>
              <a:ext uri="{FF2B5EF4-FFF2-40B4-BE49-F238E27FC236}">
                <a16:creationId xmlns:a16="http://schemas.microsoft.com/office/drawing/2014/main" id="{504FA4BE-262D-C04E-95CC-2472FC4D6FF1}"/>
              </a:ext>
            </a:extLst>
          </p:cNvPr>
          <p:cNvSpPr>
            <a:spLocks noGrp="1" noChangeArrowheads="1"/>
          </p:cNvSpPr>
          <p:nvPr>
            <p:ph type="body" idx="1"/>
          </p:nvPr>
        </p:nvSpPr>
        <p:spPr>
          <a:xfrm>
            <a:off x="684213" y="927100"/>
            <a:ext cx="8135937" cy="3509963"/>
          </a:xfrm>
        </p:spPr>
        <p:txBody>
          <a:bodyPr anchor="ctr">
            <a:spAutoFit/>
          </a:bodyPr>
          <a:lstStyle/>
          <a:p>
            <a:pPr eaLnBrk="1" hangingPunct="1"/>
            <a:r>
              <a:rPr kumimoji="0" lang="zh-CN" altLang="en-US" sz="2800" b="1"/>
              <a:t>中断向量表</a:t>
            </a:r>
          </a:p>
          <a:p>
            <a:pPr lvl="1" eaLnBrk="1" hangingPunct="1"/>
            <a:r>
              <a:rPr kumimoji="0" lang="zh-CN" altLang="en-US" b="1"/>
              <a:t>中断服务程序的入口地址存放处</a:t>
            </a:r>
          </a:p>
          <a:p>
            <a:pPr eaLnBrk="1" hangingPunct="1"/>
            <a:r>
              <a:rPr kumimoji="0" lang="zh-CN" altLang="en-US" sz="2800" b="1"/>
              <a:t>中断优先级</a:t>
            </a:r>
          </a:p>
          <a:p>
            <a:pPr lvl="1" eaLnBrk="1" hangingPunct="1"/>
            <a:r>
              <a:rPr kumimoji="0" lang="zh-CN" altLang="en-US" b="1"/>
              <a:t>为每个中断源分配一个优先级，</a:t>
            </a:r>
            <a:r>
              <a:rPr kumimoji="0" lang="en-US" altLang="zh-CN" b="1"/>
              <a:t>CPU</a:t>
            </a:r>
            <a:r>
              <a:rPr kumimoji="0" lang="zh-CN" altLang="en-US" b="1"/>
              <a:t>总是优先响应优先级高的中断</a:t>
            </a:r>
          </a:p>
          <a:p>
            <a:pPr eaLnBrk="1" hangingPunct="1"/>
            <a:r>
              <a:rPr kumimoji="0" lang="zh-CN" altLang="en-US" sz="2800" b="1"/>
              <a:t>中断屏蔽</a:t>
            </a:r>
          </a:p>
          <a:p>
            <a:pPr lvl="1" eaLnBrk="1" hangingPunct="1"/>
            <a:r>
              <a:rPr kumimoji="0" lang="zh-CN" altLang="en-US" b="1"/>
              <a:t>通过软件设置，使</a:t>
            </a:r>
            <a:r>
              <a:rPr kumimoji="0" lang="en-US" altLang="zh-CN" b="1"/>
              <a:t>CPU</a:t>
            </a:r>
            <a:r>
              <a:rPr kumimoji="0" lang="zh-CN" altLang="en-US" b="1"/>
              <a:t>不能响应中断源的申请</a:t>
            </a:r>
          </a:p>
        </p:txBody>
      </p:sp>
      <p:sp>
        <p:nvSpPr>
          <p:cNvPr id="361475" name="Text Box 3">
            <a:extLst>
              <a:ext uri="{FF2B5EF4-FFF2-40B4-BE49-F238E27FC236}">
                <a16:creationId xmlns:a16="http://schemas.microsoft.com/office/drawing/2014/main" id="{4FB4DCC8-FAC1-1C4B-9BC3-4E8390B2FA61}"/>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61476" name="幻灯片编号占位符 2">
            <a:extLst>
              <a:ext uri="{FF2B5EF4-FFF2-40B4-BE49-F238E27FC236}">
                <a16:creationId xmlns:a16="http://schemas.microsoft.com/office/drawing/2014/main" id="{AB1FAF1C-EF2D-7C4C-8427-5F3D1AC1145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6D194AF-4421-7B4D-AF02-F3663EBB9545}" type="slidenum">
              <a:rPr kumimoji="0" lang="en-US" altLang="zh-CN" sz="1400" smtClean="0"/>
              <a:pPr>
                <a:spcBef>
                  <a:spcPct val="0"/>
                </a:spcBef>
                <a:buClrTx/>
                <a:buSzTx/>
                <a:buFontTx/>
                <a:buNone/>
              </a:pPr>
              <a:t>172</a:t>
            </a:fld>
            <a:r>
              <a:rPr kumimoji="0" lang="en-US" altLang="zh-CN" sz="1400"/>
              <a:t>/201</a:t>
            </a:r>
          </a:p>
        </p:txBody>
      </p:sp>
    </p:spTree>
  </p:cSld>
  <p:clrMapOvr>
    <a:masterClrMapping/>
  </p:clrMapOvr>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521" name="日期占位符 3">
            <a:extLst>
              <a:ext uri="{FF2B5EF4-FFF2-40B4-BE49-F238E27FC236}">
                <a16:creationId xmlns:a16="http://schemas.microsoft.com/office/drawing/2014/main" id="{64C62CB5-1626-F547-8ACE-3F7477457CB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AD743CD-9112-224A-B136-F0BC03C26631}" type="datetime12">
              <a:rPr kumimoji="0" lang="zh-CN" altLang="en-US" sz="1400" smtClean="0"/>
              <a:pPr>
                <a:spcBef>
                  <a:spcPct val="0"/>
                </a:spcBef>
                <a:buClrTx/>
                <a:buSzTx/>
                <a:buFontTx/>
                <a:buNone/>
              </a:pPr>
              <a:t>下午8时26分</a:t>
            </a:fld>
            <a:endParaRPr kumimoji="0" lang="en-US" altLang="zh-CN" sz="1400"/>
          </a:p>
        </p:txBody>
      </p:sp>
      <p:sp>
        <p:nvSpPr>
          <p:cNvPr id="363522" name="Rectangle 2">
            <a:extLst>
              <a:ext uri="{FF2B5EF4-FFF2-40B4-BE49-F238E27FC236}">
                <a16:creationId xmlns:a16="http://schemas.microsoft.com/office/drawing/2014/main" id="{BEE5BFA1-201A-F44E-BEF5-9A5294E72DF2}"/>
              </a:ext>
            </a:extLst>
          </p:cNvPr>
          <p:cNvSpPr>
            <a:spLocks noGrp="1" noChangeArrowheads="1"/>
          </p:cNvSpPr>
          <p:nvPr>
            <p:ph type="title"/>
          </p:nvPr>
        </p:nvSpPr>
        <p:spPr>
          <a:xfrm>
            <a:off x="395288" y="901700"/>
            <a:ext cx="3240087" cy="579438"/>
          </a:xfrm>
        </p:spPr>
        <p:txBody>
          <a:bodyPr anchor="ctr">
            <a:spAutoFit/>
          </a:bodyPr>
          <a:lstStyle/>
          <a:p>
            <a:pPr eaLnBrk="1" hangingPunct="1"/>
            <a:r>
              <a:rPr kumimoji="0" lang="zh-CN" altLang="en-US" sz="3200" b="1"/>
              <a:t>中断的分类</a:t>
            </a:r>
          </a:p>
        </p:txBody>
      </p:sp>
      <p:sp>
        <p:nvSpPr>
          <p:cNvPr id="363523" name="Rectangle 3">
            <a:extLst>
              <a:ext uri="{FF2B5EF4-FFF2-40B4-BE49-F238E27FC236}">
                <a16:creationId xmlns:a16="http://schemas.microsoft.com/office/drawing/2014/main" id="{0AB2CC8E-6DBA-0345-B0D2-C43823A26A93}"/>
              </a:ext>
            </a:extLst>
          </p:cNvPr>
          <p:cNvSpPr>
            <a:spLocks noGrp="1" noChangeArrowheads="1"/>
          </p:cNvSpPr>
          <p:nvPr>
            <p:ph type="body" idx="1"/>
          </p:nvPr>
        </p:nvSpPr>
        <p:spPr>
          <a:xfrm>
            <a:off x="684213" y="1584325"/>
            <a:ext cx="7772400" cy="4410075"/>
          </a:xfrm>
        </p:spPr>
        <p:txBody>
          <a:bodyPr anchor="ctr">
            <a:spAutoFit/>
          </a:bodyPr>
          <a:lstStyle/>
          <a:p>
            <a:pPr eaLnBrk="1" hangingPunct="1"/>
            <a:r>
              <a:rPr kumimoji="0" lang="zh-CN" altLang="en-US" b="1"/>
              <a:t>中断类型号</a:t>
            </a:r>
          </a:p>
          <a:p>
            <a:pPr lvl="1" eaLnBrk="1" hangingPunct="1"/>
            <a:r>
              <a:rPr kumimoji="0" lang="en-US" altLang="zh-CN" b="1">
                <a:solidFill>
                  <a:srgbClr val="080808"/>
                </a:solidFill>
              </a:rPr>
              <a:t>8086/8088</a:t>
            </a:r>
            <a:r>
              <a:rPr kumimoji="0" lang="zh-CN" altLang="en-US" b="1">
                <a:solidFill>
                  <a:srgbClr val="080808"/>
                </a:solidFill>
              </a:rPr>
              <a:t>可以处理</a:t>
            </a:r>
            <a:r>
              <a:rPr kumimoji="0" lang="en-US" altLang="zh-CN" b="1">
                <a:solidFill>
                  <a:schemeClr val="folHlink"/>
                </a:solidFill>
              </a:rPr>
              <a:t>256</a:t>
            </a:r>
            <a:r>
              <a:rPr kumimoji="0" lang="zh-CN" altLang="en-US" b="1">
                <a:solidFill>
                  <a:schemeClr val="folHlink"/>
                </a:solidFill>
              </a:rPr>
              <a:t>种</a:t>
            </a:r>
            <a:r>
              <a:rPr kumimoji="0" lang="zh-CN" altLang="en-US" b="1">
                <a:solidFill>
                  <a:srgbClr val="080808"/>
                </a:solidFill>
              </a:rPr>
              <a:t>中断，每一种中断都规定一个唯一的</a:t>
            </a:r>
            <a:r>
              <a:rPr kumimoji="0" lang="zh-CN" altLang="en-US" b="1">
                <a:solidFill>
                  <a:schemeClr val="tx2"/>
                </a:solidFill>
              </a:rPr>
              <a:t>中断类型号</a:t>
            </a:r>
            <a:r>
              <a:rPr kumimoji="0" lang="en-US" altLang="zh-CN" b="1">
                <a:solidFill>
                  <a:schemeClr val="tx2"/>
                </a:solidFill>
              </a:rPr>
              <a:t>N</a:t>
            </a:r>
            <a:r>
              <a:rPr kumimoji="0" lang="zh-CN" altLang="en-US" b="1"/>
              <a:t>，</a:t>
            </a:r>
            <a:r>
              <a:rPr kumimoji="0" lang="zh-CN" altLang="en-US" b="1">
                <a:solidFill>
                  <a:srgbClr val="080808"/>
                </a:solidFill>
              </a:rPr>
              <a:t>即中断向量</a:t>
            </a:r>
          </a:p>
          <a:p>
            <a:pPr eaLnBrk="1" hangingPunct="1"/>
            <a:r>
              <a:rPr kumimoji="0" lang="en-US" altLang="zh-CN" b="1"/>
              <a:t>256</a:t>
            </a:r>
            <a:r>
              <a:rPr kumimoji="0" lang="zh-CN" altLang="en-US" b="1"/>
              <a:t>种中断</a:t>
            </a:r>
            <a:r>
              <a:rPr kumimoji="0" lang="zh-CN" altLang="en-US" b="1">
                <a:solidFill>
                  <a:srgbClr val="080808"/>
                </a:solidFill>
              </a:rPr>
              <a:t>分为</a:t>
            </a:r>
            <a:r>
              <a:rPr kumimoji="0" lang="zh-CN" altLang="en-US" b="1">
                <a:solidFill>
                  <a:srgbClr val="080808"/>
                </a:solidFill>
                <a:latin typeface="Times New Roman" panose="02020603050405020304" pitchFamily="18" charset="0"/>
              </a:rPr>
              <a:t>两类</a:t>
            </a:r>
          </a:p>
          <a:p>
            <a:pPr lvl="1" eaLnBrk="1" hangingPunct="1"/>
            <a:r>
              <a:rPr kumimoji="0" lang="zh-CN" altLang="en-US" b="1">
                <a:solidFill>
                  <a:srgbClr val="080808"/>
                </a:solidFill>
                <a:latin typeface="Times New Roman" panose="02020603050405020304" pitchFamily="18" charset="0"/>
              </a:rPr>
              <a:t>外部中断</a:t>
            </a:r>
            <a:r>
              <a:rPr kumimoji="0" lang="en-US" altLang="zh-CN" b="1">
                <a:solidFill>
                  <a:srgbClr val="080808"/>
                </a:solidFill>
                <a:latin typeface="Times New Roman" panose="02020603050405020304" pitchFamily="18" charset="0"/>
              </a:rPr>
              <a:t>——</a:t>
            </a:r>
            <a:r>
              <a:rPr kumimoji="0" lang="zh-CN" altLang="en-US" b="1">
                <a:solidFill>
                  <a:srgbClr val="080808"/>
                </a:solidFill>
                <a:latin typeface="Times New Roman" panose="02020603050405020304" pitchFamily="18" charset="0"/>
              </a:rPr>
              <a:t>由</a:t>
            </a:r>
            <a:r>
              <a:rPr kumimoji="0" lang="zh-CN" altLang="en-US" b="1">
                <a:solidFill>
                  <a:schemeClr val="hlink"/>
                </a:solidFill>
                <a:latin typeface="Times New Roman" panose="02020603050405020304" pitchFamily="18" charset="0"/>
              </a:rPr>
              <a:t>外部硬件的请求</a:t>
            </a:r>
            <a:r>
              <a:rPr kumimoji="0" lang="zh-CN" altLang="en-US" b="1">
                <a:solidFill>
                  <a:srgbClr val="080808"/>
                </a:solidFill>
                <a:latin typeface="Times New Roman" panose="02020603050405020304" pitchFamily="18" charset="0"/>
              </a:rPr>
              <a:t>产生的中断，又称</a:t>
            </a:r>
            <a:r>
              <a:rPr kumimoji="0" lang="zh-CN" altLang="en-US" b="1">
                <a:solidFill>
                  <a:schemeClr val="tx2"/>
                </a:solidFill>
                <a:latin typeface="Times New Roman" panose="02020603050405020304" pitchFamily="18" charset="0"/>
              </a:rPr>
              <a:t>硬件中断</a:t>
            </a:r>
          </a:p>
          <a:p>
            <a:pPr lvl="1" eaLnBrk="1" hangingPunct="1"/>
            <a:r>
              <a:rPr kumimoji="0" lang="zh-CN" altLang="en-US" b="1">
                <a:solidFill>
                  <a:srgbClr val="080808"/>
                </a:solidFill>
                <a:latin typeface="Times New Roman" panose="02020603050405020304" pitchFamily="18" charset="0"/>
              </a:rPr>
              <a:t>内部中断</a:t>
            </a:r>
            <a:r>
              <a:rPr kumimoji="0" lang="en-US" altLang="zh-CN" b="1">
                <a:solidFill>
                  <a:srgbClr val="080808"/>
                </a:solidFill>
                <a:latin typeface="Times New Roman" panose="02020603050405020304" pitchFamily="18" charset="0"/>
              </a:rPr>
              <a:t>——</a:t>
            </a:r>
            <a:r>
              <a:rPr kumimoji="0" lang="zh-CN" altLang="en-US" b="1">
                <a:solidFill>
                  <a:srgbClr val="080808"/>
                </a:solidFill>
                <a:latin typeface="Times New Roman" panose="02020603050405020304" pitchFamily="18" charset="0"/>
              </a:rPr>
              <a:t>是由</a:t>
            </a:r>
            <a:r>
              <a:rPr kumimoji="0" lang="zh-CN" altLang="en-US" b="1">
                <a:solidFill>
                  <a:schemeClr val="hlink"/>
                </a:solidFill>
                <a:latin typeface="Times New Roman" panose="02020603050405020304" pitchFamily="18" charset="0"/>
              </a:rPr>
              <a:t>指令的执行</a:t>
            </a:r>
            <a:r>
              <a:rPr kumimoji="0" lang="zh-CN" altLang="en-US" b="1">
                <a:solidFill>
                  <a:srgbClr val="080808"/>
                </a:solidFill>
                <a:latin typeface="Times New Roman" panose="02020603050405020304" pitchFamily="18" charset="0"/>
              </a:rPr>
              <a:t>所引起的中断，又称</a:t>
            </a:r>
            <a:r>
              <a:rPr kumimoji="0" lang="zh-CN" altLang="en-US" b="1">
                <a:solidFill>
                  <a:schemeClr val="tx2"/>
                </a:solidFill>
                <a:latin typeface="Times New Roman" panose="02020603050405020304" pitchFamily="18" charset="0"/>
              </a:rPr>
              <a:t>软件中断</a:t>
            </a:r>
          </a:p>
        </p:txBody>
      </p:sp>
      <p:sp>
        <p:nvSpPr>
          <p:cNvPr id="363524" name="Text Box 4">
            <a:extLst>
              <a:ext uri="{FF2B5EF4-FFF2-40B4-BE49-F238E27FC236}">
                <a16:creationId xmlns:a16="http://schemas.microsoft.com/office/drawing/2014/main" id="{17BCDD14-2016-CE40-BE89-2FC8D6795703}"/>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63525" name="幻灯片编号占位符 2">
            <a:extLst>
              <a:ext uri="{FF2B5EF4-FFF2-40B4-BE49-F238E27FC236}">
                <a16:creationId xmlns:a16="http://schemas.microsoft.com/office/drawing/2014/main" id="{68A5F9E6-8D87-8D43-99EB-0066AB832B1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80FFFF3-C3AE-D642-AEA8-0227A3172E60}" type="slidenum">
              <a:rPr kumimoji="0" lang="en-US" altLang="zh-CN" sz="1400" smtClean="0"/>
              <a:pPr>
                <a:spcBef>
                  <a:spcPct val="0"/>
                </a:spcBef>
                <a:buClrTx/>
                <a:buSzTx/>
                <a:buFontTx/>
                <a:buNone/>
              </a:pPr>
              <a:t>173</a:t>
            </a:fld>
            <a:r>
              <a:rPr kumimoji="0" lang="en-US" altLang="zh-CN" sz="1400"/>
              <a:t>/201</a:t>
            </a:r>
          </a:p>
        </p:txBody>
      </p:sp>
    </p:spTree>
  </p:cSld>
  <p:clrMapOvr>
    <a:masterClrMapping/>
  </p:clrMapOvr>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69" name="日期占位符 3">
            <a:extLst>
              <a:ext uri="{FF2B5EF4-FFF2-40B4-BE49-F238E27FC236}">
                <a16:creationId xmlns:a16="http://schemas.microsoft.com/office/drawing/2014/main" id="{5F096657-9924-8941-B7D8-4E96EB9BC12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E00ED8C-1EF9-AC40-9DBA-E67F96A7EF09}" type="datetime12">
              <a:rPr kumimoji="0" lang="zh-CN" altLang="en-US" sz="1400" smtClean="0"/>
              <a:pPr>
                <a:spcBef>
                  <a:spcPct val="0"/>
                </a:spcBef>
                <a:buClrTx/>
                <a:buSzTx/>
                <a:buFontTx/>
                <a:buNone/>
              </a:pPr>
              <a:t>下午8时26分</a:t>
            </a:fld>
            <a:endParaRPr kumimoji="0" lang="en-US" altLang="zh-CN" sz="1400"/>
          </a:p>
        </p:txBody>
      </p:sp>
      <p:pic>
        <p:nvPicPr>
          <p:cNvPr id="365570" name="Picture 2" descr="1">
            <a:extLst>
              <a:ext uri="{FF2B5EF4-FFF2-40B4-BE49-F238E27FC236}">
                <a16:creationId xmlns:a16="http://schemas.microsoft.com/office/drawing/2014/main" id="{6F5F5B33-8F82-8349-823D-C3C54BB772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5577" t="5602" r="3725" b="17436"/>
          <a:stretch>
            <a:fillRect/>
          </a:stretch>
        </p:blipFill>
        <p:spPr bwMode="auto">
          <a:xfrm>
            <a:off x="900113" y="1835150"/>
            <a:ext cx="7848600" cy="4186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 name="Group 3">
            <a:extLst>
              <a:ext uri="{FF2B5EF4-FFF2-40B4-BE49-F238E27FC236}">
                <a16:creationId xmlns:a16="http://schemas.microsoft.com/office/drawing/2014/main" id="{71C4B874-7F98-7B4B-8573-A7C6DA0DA810}"/>
              </a:ext>
            </a:extLst>
          </p:cNvPr>
          <p:cNvGrpSpPr>
            <a:grpSpLocks/>
          </p:cNvGrpSpPr>
          <p:nvPr/>
        </p:nvGrpSpPr>
        <p:grpSpPr bwMode="auto">
          <a:xfrm>
            <a:off x="684213" y="3971925"/>
            <a:ext cx="6696075" cy="2265363"/>
            <a:chOff x="476" y="2523"/>
            <a:chExt cx="4218" cy="1427"/>
          </a:xfrm>
        </p:grpSpPr>
        <p:sp>
          <p:nvSpPr>
            <p:cNvPr id="365577" name="Oval 4">
              <a:extLst>
                <a:ext uri="{FF2B5EF4-FFF2-40B4-BE49-F238E27FC236}">
                  <a16:creationId xmlns:a16="http://schemas.microsoft.com/office/drawing/2014/main" id="{CF09481E-8580-E34C-92A7-70593C2C2D49}"/>
                </a:ext>
              </a:extLst>
            </p:cNvPr>
            <p:cNvSpPr>
              <a:spLocks noChangeArrowheads="1"/>
            </p:cNvSpPr>
            <p:nvPr/>
          </p:nvSpPr>
          <p:spPr bwMode="auto">
            <a:xfrm>
              <a:off x="476" y="2523"/>
              <a:ext cx="2994" cy="998"/>
            </a:xfrm>
            <a:prstGeom prst="ellipse">
              <a:avLst/>
            </a:prstGeom>
            <a:noFill/>
            <a:ln w="1905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365578" name="AutoShape 5">
              <a:extLst>
                <a:ext uri="{FF2B5EF4-FFF2-40B4-BE49-F238E27FC236}">
                  <a16:creationId xmlns:a16="http://schemas.microsoft.com/office/drawing/2014/main" id="{6FDFC157-64C1-6A4F-82C3-37F9AB2A4398}"/>
                </a:ext>
              </a:extLst>
            </p:cNvPr>
            <p:cNvSpPr>
              <a:spLocks/>
            </p:cNvSpPr>
            <p:nvPr/>
          </p:nvSpPr>
          <p:spPr bwMode="auto">
            <a:xfrm>
              <a:off x="4286" y="3566"/>
              <a:ext cx="408" cy="384"/>
            </a:xfrm>
            <a:prstGeom prst="accentCallout2">
              <a:avLst>
                <a:gd name="adj1" fmla="val 18750"/>
                <a:gd name="adj2" fmla="val -11764"/>
                <a:gd name="adj3" fmla="val 18750"/>
                <a:gd name="adj4" fmla="val -109806"/>
                <a:gd name="adj5" fmla="val -106250"/>
                <a:gd name="adj6" fmla="val -211273"/>
              </a:avLst>
            </a:prstGeom>
            <a:solidFill>
              <a:srgbClr val="FF99CC"/>
            </a:solidFill>
            <a:ln w="19050">
              <a:solidFill>
                <a:srgbClr val="FF0066"/>
              </a:solidFill>
              <a:miter lim="800000"/>
              <a:headEnd/>
              <a:tailEnd/>
            </a:ln>
          </p:spPr>
          <p:txBody>
            <a:bodyPr lIns="18000" tIns="0" rIns="18000" bIns="0"/>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zh-CN" altLang="en-US" sz="1800" b="0">
                  <a:solidFill>
                    <a:srgbClr val="000000"/>
                  </a:solidFill>
                  <a:latin typeface="Times New Roman" panose="02020603050405020304" pitchFamily="18" charset="0"/>
                  <a:ea typeface="楷体_GB2312" pitchFamily="49" charset="-122"/>
                </a:rPr>
                <a:t>内部中断</a:t>
              </a:r>
            </a:p>
          </p:txBody>
        </p:sp>
      </p:grpSp>
      <p:grpSp>
        <p:nvGrpSpPr>
          <p:cNvPr id="3" name="Group 6">
            <a:extLst>
              <a:ext uri="{FF2B5EF4-FFF2-40B4-BE49-F238E27FC236}">
                <a16:creationId xmlns:a16="http://schemas.microsoft.com/office/drawing/2014/main" id="{418E2ECB-CDDB-7D46-B4FF-0431384AABD6}"/>
              </a:ext>
            </a:extLst>
          </p:cNvPr>
          <p:cNvGrpSpPr>
            <a:grpSpLocks/>
          </p:cNvGrpSpPr>
          <p:nvPr/>
        </p:nvGrpSpPr>
        <p:grpSpPr bwMode="auto">
          <a:xfrm>
            <a:off x="6084888" y="1268413"/>
            <a:ext cx="647700" cy="609600"/>
            <a:chOff x="3742" y="799"/>
            <a:chExt cx="408" cy="384"/>
          </a:xfrm>
        </p:grpSpPr>
        <p:sp>
          <p:nvSpPr>
            <p:cNvPr id="365575" name="AutoShape 7">
              <a:extLst>
                <a:ext uri="{FF2B5EF4-FFF2-40B4-BE49-F238E27FC236}">
                  <a16:creationId xmlns:a16="http://schemas.microsoft.com/office/drawing/2014/main" id="{BF1DB1DE-799C-1143-AD37-52B78BA99F8F}"/>
                </a:ext>
              </a:extLst>
            </p:cNvPr>
            <p:cNvSpPr>
              <a:spLocks/>
            </p:cNvSpPr>
            <p:nvPr/>
          </p:nvSpPr>
          <p:spPr bwMode="auto">
            <a:xfrm>
              <a:off x="3742" y="799"/>
              <a:ext cx="408" cy="384"/>
            </a:xfrm>
            <a:prstGeom prst="accentCallout2">
              <a:avLst>
                <a:gd name="adj1" fmla="val 18750"/>
                <a:gd name="adj2" fmla="val -11764"/>
                <a:gd name="adj3" fmla="val 18750"/>
                <a:gd name="adj4" fmla="val -156861"/>
                <a:gd name="adj5" fmla="val 120574"/>
                <a:gd name="adj6" fmla="val -306130"/>
              </a:avLst>
            </a:prstGeom>
            <a:noFill/>
            <a:ln w="19050">
              <a:solidFill>
                <a:srgbClr val="FF0066"/>
              </a:solidFill>
              <a:miter lim="800000"/>
              <a:headEnd/>
              <a:tailEnd/>
            </a:ln>
            <a:extLst>
              <a:ext uri="{909E8E84-426E-40DD-AFC4-6F175D3DCCD1}">
                <a14:hiddenFill xmlns:a14="http://schemas.microsoft.com/office/drawing/2010/main">
                  <a:solidFill>
                    <a:srgbClr val="FFFFFF"/>
                  </a:solidFill>
                </a14:hiddenFill>
              </a:ext>
            </a:extLst>
          </p:spPr>
          <p:txBody>
            <a:bodyPr lIns="18000" tIns="0" rIns="18000" bIns="0"/>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zh-CN" altLang="en-US" sz="1800" b="0">
                  <a:solidFill>
                    <a:srgbClr val="000000"/>
                  </a:solidFill>
                  <a:latin typeface="Times New Roman" panose="02020603050405020304" pitchFamily="18" charset="0"/>
                  <a:ea typeface="楷体_GB2312" pitchFamily="49" charset="-122"/>
                </a:rPr>
                <a:t>外部中断</a:t>
              </a:r>
            </a:p>
          </p:txBody>
        </p:sp>
        <p:sp>
          <p:nvSpPr>
            <p:cNvPr id="365576" name="AutoShape 8">
              <a:extLst>
                <a:ext uri="{FF2B5EF4-FFF2-40B4-BE49-F238E27FC236}">
                  <a16:creationId xmlns:a16="http://schemas.microsoft.com/office/drawing/2014/main" id="{4EBE4136-933A-2E40-89FF-72B10F7BAC91}"/>
                </a:ext>
              </a:extLst>
            </p:cNvPr>
            <p:cNvSpPr>
              <a:spLocks/>
            </p:cNvSpPr>
            <p:nvPr/>
          </p:nvSpPr>
          <p:spPr bwMode="auto">
            <a:xfrm>
              <a:off x="3742" y="799"/>
              <a:ext cx="408" cy="384"/>
            </a:xfrm>
            <a:prstGeom prst="accentCallout2">
              <a:avLst>
                <a:gd name="adj1" fmla="val 18750"/>
                <a:gd name="adj2" fmla="val 111764"/>
                <a:gd name="adj3" fmla="val 18750"/>
                <a:gd name="adj4" fmla="val 200245"/>
                <a:gd name="adj5" fmla="val 290625"/>
                <a:gd name="adj6" fmla="val 290194"/>
              </a:avLst>
            </a:prstGeom>
            <a:solidFill>
              <a:srgbClr val="FF99CC"/>
            </a:solidFill>
            <a:ln w="19050">
              <a:solidFill>
                <a:srgbClr val="FF0066"/>
              </a:solidFill>
              <a:miter lim="800000"/>
              <a:headEnd/>
              <a:tailEnd/>
            </a:ln>
          </p:spPr>
          <p:txBody>
            <a:bodyPr lIns="18000" tIns="0" rIns="18000" bIns="0"/>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zh-CN" altLang="en-US" sz="1800" b="0">
                  <a:solidFill>
                    <a:srgbClr val="000000"/>
                  </a:solidFill>
                  <a:latin typeface="Times New Roman" panose="02020603050405020304" pitchFamily="18" charset="0"/>
                  <a:ea typeface="楷体_GB2312" pitchFamily="49" charset="-122"/>
                </a:rPr>
                <a:t>外部中断</a:t>
              </a:r>
            </a:p>
          </p:txBody>
        </p:sp>
      </p:grpSp>
      <p:sp>
        <p:nvSpPr>
          <p:cNvPr id="365573" name="Text Box 9">
            <a:extLst>
              <a:ext uri="{FF2B5EF4-FFF2-40B4-BE49-F238E27FC236}">
                <a16:creationId xmlns:a16="http://schemas.microsoft.com/office/drawing/2014/main" id="{53CEF12A-17FC-6545-A9E0-8A79E99151D2}"/>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65574" name="幻灯片编号占位符 4">
            <a:extLst>
              <a:ext uri="{FF2B5EF4-FFF2-40B4-BE49-F238E27FC236}">
                <a16:creationId xmlns:a16="http://schemas.microsoft.com/office/drawing/2014/main" id="{F75E62A9-4C01-9840-B24F-E8E63FFC3AF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8E8DA3E-DC92-694B-A74C-CBA1097C0C1A}" type="slidenum">
              <a:rPr kumimoji="0" lang="en-US" altLang="zh-CN" sz="1400" smtClean="0"/>
              <a:pPr>
                <a:spcBef>
                  <a:spcPct val="0"/>
                </a:spcBef>
                <a:buClrTx/>
                <a:buSzTx/>
                <a:buFontTx/>
                <a:buNone/>
              </a:pPr>
              <a:t>174</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edge">
                                      <p:cBhvr>
                                        <p:cTn id="7" dur="1000"/>
                                        <p:tgtEl>
                                          <p:spTgt spid="2"/>
                                        </p:tgtEl>
                                      </p:cBhvr>
                                    </p:animEffect>
                                  </p:childTnLst>
                                </p:cTn>
                              </p:par>
                              <p:par>
                                <p:cTn id="8" presetID="2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edg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617" name="日期占位符 3">
            <a:extLst>
              <a:ext uri="{FF2B5EF4-FFF2-40B4-BE49-F238E27FC236}">
                <a16:creationId xmlns:a16="http://schemas.microsoft.com/office/drawing/2014/main" id="{521676DD-0692-6642-B0FD-732DA95AECB1}"/>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2A4A6B7-E5D3-7346-9FBB-03C5DF27CA9C}" type="datetime12">
              <a:rPr kumimoji="0" lang="zh-CN" altLang="en-US" sz="1400" smtClean="0"/>
              <a:pPr>
                <a:spcBef>
                  <a:spcPct val="0"/>
                </a:spcBef>
                <a:buClrTx/>
                <a:buSzTx/>
                <a:buFontTx/>
                <a:buNone/>
              </a:pPr>
              <a:t>下午8时26分</a:t>
            </a:fld>
            <a:endParaRPr kumimoji="0" lang="en-US" altLang="zh-CN" sz="1400"/>
          </a:p>
        </p:txBody>
      </p:sp>
      <p:sp>
        <p:nvSpPr>
          <p:cNvPr id="367618" name="Rectangle 2">
            <a:extLst>
              <a:ext uri="{FF2B5EF4-FFF2-40B4-BE49-F238E27FC236}">
                <a16:creationId xmlns:a16="http://schemas.microsoft.com/office/drawing/2014/main" id="{3ECBC50F-5D41-4346-860F-52AE4390A380}"/>
              </a:ext>
            </a:extLst>
          </p:cNvPr>
          <p:cNvSpPr>
            <a:spLocks noGrp="1" noChangeArrowheads="1"/>
          </p:cNvSpPr>
          <p:nvPr>
            <p:ph type="title"/>
          </p:nvPr>
        </p:nvSpPr>
        <p:spPr>
          <a:xfrm>
            <a:off x="539750" y="938213"/>
            <a:ext cx="2844800" cy="519112"/>
          </a:xfrm>
        </p:spPr>
        <p:txBody>
          <a:bodyPr anchor="ctr">
            <a:spAutoFit/>
          </a:bodyPr>
          <a:lstStyle/>
          <a:p>
            <a:pPr eaLnBrk="1" hangingPunct="1"/>
            <a:r>
              <a:rPr kumimoji="0" lang="zh-CN" altLang="en-US" sz="2800" b="1"/>
              <a:t>外部中断</a:t>
            </a:r>
          </a:p>
        </p:txBody>
      </p:sp>
      <p:sp>
        <p:nvSpPr>
          <p:cNvPr id="367619" name="Rectangle 3">
            <a:extLst>
              <a:ext uri="{FF2B5EF4-FFF2-40B4-BE49-F238E27FC236}">
                <a16:creationId xmlns:a16="http://schemas.microsoft.com/office/drawing/2014/main" id="{E497D0B5-82FA-2B44-82B4-9E7DC0D43B83}"/>
              </a:ext>
            </a:extLst>
          </p:cNvPr>
          <p:cNvSpPr>
            <a:spLocks noGrp="1" noChangeArrowheads="1"/>
          </p:cNvSpPr>
          <p:nvPr>
            <p:ph type="body" idx="1"/>
          </p:nvPr>
        </p:nvSpPr>
        <p:spPr>
          <a:xfrm>
            <a:off x="827088" y="1557338"/>
            <a:ext cx="7772400" cy="4835525"/>
          </a:xfrm>
        </p:spPr>
        <p:txBody>
          <a:bodyPr anchor="ctr">
            <a:spAutoFit/>
          </a:bodyPr>
          <a:lstStyle/>
          <a:p>
            <a:pPr eaLnBrk="1" hangingPunct="1">
              <a:lnSpc>
                <a:spcPct val="110000"/>
              </a:lnSpc>
            </a:pPr>
            <a:r>
              <a:rPr kumimoji="0" lang="zh-CN" altLang="en-US" sz="2800" b="1">
                <a:solidFill>
                  <a:schemeClr val="hlink"/>
                </a:solidFill>
              </a:rPr>
              <a:t>非屏蔽中断请求</a:t>
            </a:r>
          </a:p>
          <a:p>
            <a:pPr lvl="1" eaLnBrk="1" hangingPunct="1">
              <a:lnSpc>
                <a:spcPct val="110000"/>
              </a:lnSpc>
            </a:pPr>
            <a:r>
              <a:rPr kumimoji="0" lang="zh-CN" altLang="en-US" b="1"/>
              <a:t>由引脚</a:t>
            </a:r>
            <a:r>
              <a:rPr kumimoji="0" lang="en-US" altLang="zh-CN" b="1"/>
              <a:t>NMI</a:t>
            </a:r>
            <a:r>
              <a:rPr kumimoji="0" lang="zh-CN" altLang="en-US" b="1"/>
              <a:t>引入，边沿触发，上升沿之后维持两个时钟周期高电平有效，</a:t>
            </a:r>
            <a:r>
              <a:rPr kumimoji="0" lang="zh-CN" altLang="en-US" b="1">
                <a:solidFill>
                  <a:srgbClr val="0000CC"/>
                </a:solidFill>
              </a:rPr>
              <a:t>中断类型号</a:t>
            </a:r>
            <a:r>
              <a:rPr kumimoji="0" lang="en-US" altLang="zh-CN" b="1">
                <a:solidFill>
                  <a:srgbClr val="0000CC"/>
                </a:solidFill>
              </a:rPr>
              <a:t>N</a:t>
            </a:r>
            <a:r>
              <a:rPr kumimoji="0" lang="zh-CN" altLang="en-US" b="1">
                <a:solidFill>
                  <a:srgbClr val="0000CC"/>
                </a:solidFill>
              </a:rPr>
              <a:t>＝</a:t>
            </a:r>
            <a:r>
              <a:rPr kumimoji="0" lang="en-US" altLang="zh-CN" b="1">
                <a:solidFill>
                  <a:srgbClr val="0000CC"/>
                </a:solidFill>
              </a:rPr>
              <a:t>2</a:t>
            </a:r>
            <a:r>
              <a:rPr kumimoji="0" lang="zh-CN" altLang="en-US" b="1">
                <a:solidFill>
                  <a:srgbClr val="0000CC"/>
                </a:solidFill>
              </a:rPr>
              <a:t>；</a:t>
            </a:r>
            <a:endParaRPr kumimoji="0" lang="zh-CN" altLang="en-US" b="1"/>
          </a:p>
          <a:p>
            <a:pPr lvl="1" eaLnBrk="1" hangingPunct="1">
              <a:lnSpc>
                <a:spcPct val="110000"/>
              </a:lnSpc>
            </a:pPr>
            <a:r>
              <a:rPr kumimoji="0" lang="zh-CN" altLang="en-US" b="1">
                <a:solidFill>
                  <a:schemeClr val="folHlink"/>
                </a:solidFill>
              </a:rPr>
              <a:t>不受</a:t>
            </a:r>
            <a:r>
              <a:rPr kumimoji="0" lang="zh-CN" altLang="en-US" b="1"/>
              <a:t>中断</a:t>
            </a:r>
            <a:r>
              <a:rPr kumimoji="0" lang="zh-CN" altLang="en-US" b="1">
                <a:solidFill>
                  <a:srgbClr val="080808"/>
                </a:solidFill>
              </a:rPr>
              <a:t>标志位</a:t>
            </a:r>
            <a:r>
              <a:rPr kumimoji="0" lang="en-US" altLang="zh-CN" b="1">
                <a:solidFill>
                  <a:srgbClr val="FF0066"/>
                </a:solidFill>
              </a:rPr>
              <a:t>IF</a:t>
            </a:r>
            <a:r>
              <a:rPr kumimoji="0" lang="zh-CN" altLang="en-US" b="1">
                <a:solidFill>
                  <a:srgbClr val="080808"/>
                </a:solidFill>
              </a:rPr>
              <a:t>影响；</a:t>
            </a:r>
          </a:p>
          <a:p>
            <a:pPr lvl="1" eaLnBrk="1" hangingPunct="1">
              <a:lnSpc>
                <a:spcPct val="110000"/>
              </a:lnSpc>
            </a:pPr>
            <a:r>
              <a:rPr kumimoji="0" lang="zh-CN" altLang="en-US" b="1">
                <a:solidFill>
                  <a:srgbClr val="080808"/>
                </a:solidFill>
              </a:rPr>
              <a:t>引起原因：</a:t>
            </a:r>
          </a:p>
          <a:p>
            <a:pPr lvl="2" eaLnBrk="1" hangingPunct="1">
              <a:lnSpc>
                <a:spcPct val="110000"/>
              </a:lnSpc>
            </a:pPr>
            <a:r>
              <a:rPr kumimoji="0" lang="en-US" altLang="zh-CN" sz="2800" b="1">
                <a:solidFill>
                  <a:srgbClr val="080808"/>
                </a:solidFill>
              </a:rPr>
              <a:t>RAM</a:t>
            </a:r>
            <a:r>
              <a:rPr kumimoji="0" lang="zh-CN" altLang="en-US" sz="2800" b="1">
                <a:solidFill>
                  <a:srgbClr val="080808"/>
                </a:solidFill>
              </a:rPr>
              <a:t>奇偶校验错误；</a:t>
            </a:r>
          </a:p>
          <a:p>
            <a:pPr lvl="2" eaLnBrk="1" hangingPunct="1">
              <a:lnSpc>
                <a:spcPct val="110000"/>
              </a:lnSpc>
            </a:pPr>
            <a:r>
              <a:rPr kumimoji="0" lang="en-US" altLang="zh-CN" sz="2800" b="1">
                <a:solidFill>
                  <a:srgbClr val="080808"/>
                </a:solidFill>
              </a:rPr>
              <a:t>I/O</a:t>
            </a:r>
            <a:r>
              <a:rPr kumimoji="0" lang="zh-CN" altLang="en-US" sz="2800" b="1">
                <a:solidFill>
                  <a:srgbClr val="080808"/>
                </a:solidFill>
              </a:rPr>
              <a:t>通道扩展板奇偶校验错误；</a:t>
            </a:r>
          </a:p>
          <a:p>
            <a:pPr lvl="2" eaLnBrk="1" hangingPunct="1">
              <a:lnSpc>
                <a:spcPct val="110000"/>
              </a:lnSpc>
            </a:pPr>
            <a:r>
              <a:rPr kumimoji="0" lang="zh-CN" altLang="en-US" sz="2800" b="1">
                <a:solidFill>
                  <a:srgbClr val="080808"/>
                </a:solidFill>
              </a:rPr>
              <a:t>协处理器</a:t>
            </a:r>
            <a:r>
              <a:rPr kumimoji="0" lang="en-US" altLang="zh-CN" sz="2800" b="1">
                <a:solidFill>
                  <a:srgbClr val="080808"/>
                </a:solidFill>
              </a:rPr>
              <a:t>8087</a:t>
            </a:r>
            <a:r>
              <a:rPr kumimoji="0" lang="zh-CN" altLang="en-US" sz="2800" b="1">
                <a:solidFill>
                  <a:srgbClr val="080808"/>
                </a:solidFill>
              </a:rPr>
              <a:t>中断请求。</a:t>
            </a:r>
          </a:p>
        </p:txBody>
      </p:sp>
      <p:sp>
        <p:nvSpPr>
          <p:cNvPr id="367620" name="Text Box 4">
            <a:extLst>
              <a:ext uri="{FF2B5EF4-FFF2-40B4-BE49-F238E27FC236}">
                <a16:creationId xmlns:a16="http://schemas.microsoft.com/office/drawing/2014/main" id="{C5924231-E50F-7B40-8D9C-C4874D7EC7C1}"/>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67621" name="幻灯片编号占位符 2">
            <a:extLst>
              <a:ext uri="{FF2B5EF4-FFF2-40B4-BE49-F238E27FC236}">
                <a16:creationId xmlns:a16="http://schemas.microsoft.com/office/drawing/2014/main" id="{A1894A13-E04C-934C-948B-215EA6BD56C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CDDBFBD-29DA-6147-B205-E87E038FB874}" type="slidenum">
              <a:rPr kumimoji="0" lang="en-US" altLang="zh-CN" sz="1400" smtClean="0"/>
              <a:pPr>
                <a:spcBef>
                  <a:spcPct val="0"/>
                </a:spcBef>
                <a:buClrTx/>
                <a:buSzTx/>
                <a:buFontTx/>
                <a:buNone/>
              </a:pPr>
              <a:t>175</a:t>
            </a:fld>
            <a:r>
              <a:rPr kumimoji="0" lang="en-US" altLang="zh-CN" sz="1400"/>
              <a:t>/201</a:t>
            </a:r>
          </a:p>
        </p:txBody>
      </p:sp>
    </p:spTree>
  </p:cSld>
  <p:clrMapOvr>
    <a:masterClrMapping/>
  </p:clrMapOvr>
  <p:transition/>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5" name="日期占位符 3">
            <a:extLst>
              <a:ext uri="{FF2B5EF4-FFF2-40B4-BE49-F238E27FC236}">
                <a16:creationId xmlns:a16="http://schemas.microsoft.com/office/drawing/2014/main" id="{B5400FB2-FB62-9B42-8AD3-2D75DDE70F2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B69BB8A-FF19-1047-8327-D1367E1BEC3F}" type="datetime12">
              <a:rPr kumimoji="0" lang="zh-CN" altLang="en-US" sz="1400" smtClean="0"/>
              <a:pPr>
                <a:spcBef>
                  <a:spcPct val="0"/>
                </a:spcBef>
                <a:buClrTx/>
                <a:buSzTx/>
                <a:buFontTx/>
                <a:buNone/>
              </a:pPr>
              <a:t>下午8时26分</a:t>
            </a:fld>
            <a:endParaRPr kumimoji="0" lang="en-US" altLang="zh-CN" sz="1400"/>
          </a:p>
        </p:txBody>
      </p:sp>
      <p:sp>
        <p:nvSpPr>
          <p:cNvPr id="369666" name="Rectangle 2">
            <a:extLst>
              <a:ext uri="{FF2B5EF4-FFF2-40B4-BE49-F238E27FC236}">
                <a16:creationId xmlns:a16="http://schemas.microsoft.com/office/drawing/2014/main" id="{AA789226-1C60-A94A-8CDE-11C8BC4BE192}"/>
              </a:ext>
            </a:extLst>
          </p:cNvPr>
          <p:cNvSpPr>
            <a:spLocks noGrp="1" noChangeArrowheads="1"/>
          </p:cNvSpPr>
          <p:nvPr>
            <p:ph type="body" idx="1"/>
          </p:nvPr>
        </p:nvSpPr>
        <p:spPr>
          <a:xfrm>
            <a:off x="831850" y="1557338"/>
            <a:ext cx="7843838" cy="4102100"/>
          </a:xfrm>
        </p:spPr>
        <p:txBody>
          <a:bodyPr anchor="ctr">
            <a:spAutoFit/>
          </a:bodyPr>
          <a:lstStyle/>
          <a:p>
            <a:pPr eaLnBrk="1" hangingPunct="1">
              <a:lnSpc>
                <a:spcPct val="105000"/>
              </a:lnSpc>
            </a:pPr>
            <a:r>
              <a:rPr kumimoji="0" lang="zh-CN" altLang="en-US" sz="2800" b="1">
                <a:solidFill>
                  <a:schemeClr val="hlink"/>
                </a:solidFill>
              </a:rPr>
              <a:t>可屏蔽中断请求</a:t>
            </a:r>
          </a:p>
          <a:p>
            <a:pPr lvl="1" eaLnBrk="1" hangingPunct="1">
              <a:lnSpc>
                <a:spcPct val="105000"/>
              </a:lnSpc>
            </a:pPr>
            <a:r>
              <a:rPr kumimoji="0" lang="zh-CN" altLang="en-US" b="1"/>
              <a:t>引脚</a:t>
            </a:r>
            <a:r>
              <a:rPr kumimoji="0" lang="en-US" altLang="zh-CN" b="1"/>
              <a:t>INTR</a:t>
            </a:r>
            <a:r>
              <a:rPr kumimoji="0" lang="zh-CN" altLang="en-US" b="1"/>
              <a:t>引入，电平触发，高电平有效；</a:t>
            </a:r>
          </a:p>
          <a:p>
            <a:pPr lvl="1" eaLnBrk="1" hangingPunct="1">
              <a:lnSpc>
                <a:spcPct val="105000"/>
              </a:lnSpc>
            </a:pPr>
            <a:r>
              <a:rPr kumimoji="0" lang="zh-CN" altLang="en-US" b="1"/>
              <a:t>中断</a:t>
            </a:r>
            <a:r>
              <a:rPr kumimoji="0" lang="zh-CN" altLang="en-US" b="1">
                <a:solidFill>
                  <a:srgbClr val="080808"/>
                </a:solidFill>
              </a:rPr>
              <a:t>标志位</a:t>
            </a:r>
            <a:r>
              <a:rPr kumimoji="0" lang="en-US" altLang="zh-CN" b="1">
                <a:solidFill>
                  <a:schemeClr val="hlink"/>
                </a:solidFill>
              </a:rPr>
              <a:t>IF</a:t>
            </a:r>
            <a:r>
              <a:rPr kumimoji="0" lang="zh-CN" altLang="en-US" b="1">
                <a:solidFill>
                  <a:schemeClr val="hlink"/>
                </a:solidFill>
              </a:rPr>
              <a:t>＝</a:t>
            </a:r>
            <a:r>
              <a:rPr kumimoji="0" lang="en-US" altLang="zh-CN" b="1">
                <a:solidFill>
                  <a:schemeClr val="hlink"/>
                </a:solidFill>
              </a:rPr>
              <a:t>1</a:t>
            </a:r>
            <a:r>
              <a:rPr kumimoji="0" lang="zh-CN" altLang="en-US" b="1">
                <a:solidFill>
                  <a:srgbClr val="080808"/>
                </a:solidFill>
              </a:rPr>
              <a:t>时允许中断；</a:t>
            </a:r>
            <a:r>
              <a:rPr kumimoji="0" lang="en-US" altLang="zh-CN" b="1">
                <a:solidFill>
                  <a:schemeClr val="hlink"/>
                </a:solidFill>
              </a:rPr>
              <a:t>IF</a:t>
            </a:r>
            <a:r>
              <a:rPr kumimoji="0" lang="zh-CN" altLang="en-US" b="1">
                <a:solidFill>
                  <a:schemeClr val="hlink"/>
                </a:solidFill>
              </a:rPr>
              <a:t>＝</a:t>
            </a:r>
            <a:r>
              <a:rPr kumimoji="0" lang="en-US" altLang="zh-CN" b="1">
                <a:solidFill>
                  <a:schemeClr val="hlink"/>
                </a:solidFill>
              </a:rPr>
              <a:t>0</a:t>
            </a:r>
            <a:r>
              <a:rPr kumimoji="0" lang="zh-CN" altLang="en-US" b="1"/>
              <a:t>时</a:t>
            </a:r>
            <a:r>
              <a:rPr kumimoji="0" lang="zh-CN" altLang="en-US" b="1">
                <a:solidFill>
                  <a:srgbClr val="080808"/>
                </a:solidFill>
              </a:rPr>
              <a:t>禁止中断；</a:t>
            </a:r>
          </a:p>
          <a:p>
            <a:pPr lvl="2" eaLnBrk="1" hangingPunct="1">
              <a:lnSpc>
                <a:spcPct val="105000"/>
              </a:lnSpc>
            </a:pPr>
            <a:r>
              <a:rPr kumimoji="0" lang="zh-CN" altLang="en-US" sz="2800" b="1">
                <a:solidFill>
                  <a:srgbClr val="080808"/>
                </a:solidFill>
              </a:rPr>
              <a:t>可用</a:t>
            </a:r>
            <a:r>
              <a:rPr kumimoji="0" lang="en-US" altLang="zh-CN" sz="2800" b="1">
                <a:solidFill>
                  <a:schemeClr val="tx2"/>
                </a:solidFill>
              </a:rPr>
              <a:t>STI</a:t>
            </a:r>
            <a:r>
              <a:rPr kumimoji="0" lang="zh-CN" altLang="en-US" sz="2800" b="1">
                <a:solidFill>
                  <a:srgbClr val="080808"/>
                </a:solidFill>
              </a:rPr>
              <a:t>指令置位</a:t>
            </a:r>
            <a:r>
              <a:rPr kumimoji="0" lang="en-US" altLang="zh-CN" sz="2800" b="1">
                <a:solidFill>
                  <a:srgbClr val="080808"/>
                </a:solidFill>
              </a:rPr>
              <a:t>IF</a:t>
            </a:r>
            <a:r>
              <a:rPr kumimoji="0" lang="zh-CN" altLang="en-US" sz="2800" b="1">
                <a:solidFill>
                  <a:srgbClr val="080808"/>
                </a:solidFill>
              </a:rPr>
              <a:t>状态（开中断），</a:t>
            </a:r>
            <a:r>
              <a:rPr kumimoji="0" lang="en-US" altLang="zh-CN" sz="2800" b="1">
                <a:solidFill>
                  <a:schemeClr val="tx2"/>
                </a:solidFill>
              </a:rPr>
              <a:t>CLI</a:t>
            </a:r>
            <a:r>
              <a:rPr kumimoji="0" lang="zh-CN" altLang="en-US" sz="2800" b="1">
                <a:solidFill>
                  <a:srgbClr val="080808"/>
                </a:solidFill>
              </a:rPr>
              <a:t>指令复位（关中断）；</a:t>
            </a:r>
          </a:p>
          <a:p>
            <a:pPr lvl="1" eaLnBrk="1" hangingPunct="1">
              <a:lnSpc>
                <a:spcPct val="105000"/>
              </a:lnSpc>
            </a:pPr>
            <a:r>
              <a:rPr kumimoji="0" lang="zh-CN" altLang="en-US" b="1">
                <a:solidFill>
                  <a:srgbClr val="080808"/>
                </a:solidFill>
              </a:rPr>
              <a:t>引起原因：</a:t>
            </a:r>
          </a:p>
          <a:p>
            <a:pPr lvl="2" eaLnBrk="1" hangingPunct="1">
              <a:lnSpc>
                <a:spcPct val="105000"/>
              </a:lnSpc>
            </a:pPr>
            <a:r>
              <a:rPr kumimoji="0" lang="zh-CN" altLang="en-US" sz="2800" b="1">
                <a:solidFill>
                  <a:srgbClr val="080808"/>
                </a:solidFill>
              </a:rPr>
              <a:t>外部设备的中断请求。</a:t>
            </a:r>
          </a:p>
        </p:txBody>
      </p:sp>
      <p:sp>
        <p:nvSpPr>
          <p:cNvPr id="369667" name="Text Box 4">
            <a:extLst>
              <a:ext uri="{FF2B5EF4-FFF2-40B4-BE49-F238E27FC236}">
                <a16:creationId xmlns:a16="http://schemas.microsoft.com/office/drawing/2014/main" id="{AB5CC393-9F8E-F44F-979A-B1EDFD1EF50A}"/>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69668" name="Rectangle 2">
            <a:extLst>
              <a:ext uri="{FF2B5EF4-FFF2-40B4-BE49-F238E27FC236}">
                <a16:creationId xmlns:a16="http://schemas.microsoft.com/office/drawing/2014/main" id="{EC2D8644-E6CB-D64A-B466-1654E9AEB533}"/>
              </a:ext>
            </a:extLst>
          </p:cNvPr>
          <p:cNvSpPr>
            <a:spLocks noChangeArrowheads="1"/>
          </p:cNvSpPr>
          <p:nvPr/>
        </p:nvSpPr>
        <p:spPr bwMode="auto">
          <a:xfrm>
            <a:off x="539750" y="938213"/>
            <a:ext cx="28448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kumimoji="0" lang="zh-CN" altLang="en-US" sz="2800">
                <a:solidFill>
                  <a:schemeClr val="tx2"/>
                </a:solidFill>
              </a:rPr>
              <a:t>外部中断（续）</a:t>
            </a:r>
            <a:endParaRPr kumimoji="0" lang="en-US" altLang="zh-CN" sz="2800">
              <a:solidFill>
                <a:schemeClr val="tx2"/>
              </a:solidFill>
            </a:endParaRPr>
          </a:p>
        </p:txBody>
      </p:sp>
      <p:sp>
        <p:nvSpPr>
          <p:cNvPr id="369669" name="幻灯片编号占位符 2">
            <a:extLst>
              <a:ext uri="{FF2B5EF4-FFF2-40B4-BE49-F238E27FC236}">
                <a16:creationId xmlns:a16="http://schemas.microsoft.com/office/drawing/2014/main" id="{1F355CB4-78C0-A241-8D68-DBDEEFD6EC9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9735A90-8A08-F34A-96A2-61EB74D23D93}" type="slidenum">
              <a:rPr kumimoji="0" lang="en-US" altLang="zh-CN" sz="1400" smtClean="0"/>
              <a:pPr>
                <a:spcBef>
                  <a:spcPct val="0"/>
                </a:spcBef>
                <a:buClrTx/>
                <a:buSzTx/>
                <a:buFontTx/>
                <a:buNone/>
              </a:pPr>
              <a:t>176</a:t>
            </a:fld>
            <a:r>
              <a:rPr kumimoji="0" lang="en-US" altLang="zh-CN" sz="1400"/>
              <a:t>/201</a:t>
            </a:r>
          </a:p>
        </p:txBody>
      </p:sp>
    </p:spTree>
  </p:cSld>
  <p:clrMapOvr>
    <a:masterClrMapping/>
  </p:clrMapOvr>
  <p:transition/>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713" name="日期占位符 3">
            <a:extLst>
              <a:ext uri="{FF2B5EF4-FFF2-40B4-BE49-F238E27FC236}">
                <a16:creationId xmlns:a16="http://schemas.microsoft.com/office/drawing/2014/main" id="{314D63CA-508D-2142-A1EA-F2EA80DC6C3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3E5782A-D4F3-0C42-A467-FC5B0CFBA25C}" type="datetime12">
              <a:rPr kumimoji="0" lang="zh-CN" altLang="en-US" sz="1400" smtClean="0"/>
              <a:pPr>
                <a:spcBef>
                  <a:spcPct val="0"/>
                </a:spcBef>
                <a:buClrTx/>
                <a:buSzTx/>
                <a:buFontTx/>
                <a:buNone/>
              </a:pPr>
              <a:t>下午8时26分</a:t>
            </a:fld>
            <a:endParaRPr kumimoji="0" lang="en-US" altLang="zh-CN" sz="1400"/>
          </a:p>
        </p:txBody>
      </p:sp>
      <p:sp>
        <p:nvSpPr>
          <p:cNvPr id="371714" name="Rectangle 2">
            <a:extLst>
              <a:ext uri="{FF2B5EF4-FFF2-40B4-BE49-F238E27FC236}">
                <a16:creationId xmlns:a16="http://schemas.microsoft.com/office/drawing/2014/main" id="{6BB784E7-4D00-B746-AAD8-41867611979A}"/>
              </a:ext>
            </a:extLst>
          </p:cNvPr>
          <p:cNvSpPr>
            <a:spLocks noGrp="1" noChangeArrowheads="1"/>
          </p:cNvSpPr>
          <p:nvPr>
            <p:ph type="title"/>
          </p:nvPr>
        </p:nvSpPr>
        <p:spPr>
          <a:xfrm>
            <a:off x="539750" y="938213"/>
            <a:ext cx="2376488" cy="519112"/>
          </a:xfrm>
        </p:spPr>
        <p:txBody>
          <a:bodyPr anchor="ctr">
            <a:spAutoFit/>
          </a:bodyPr>
          <a:lstStyle/>
          <a:p>
            <a:pPr eaLnBrk="1" hangingPunct="1"/>
            <a:r>
              <a:rPr kumimoji="0" lang="zh-CN" altLang="en-US" sz="2800" b="1"/>
              <a:t>内部中断</a:t>
            </a:r>
          </a:p>
        </p:txBody>
      </p:sp>
      <p:sp>
        <p:nvSpPr>
          <p:cNvPr id="837635" name="Rectangle 3">
            <a:extLst>
              <a:ext uri="{FF2B5EF4-FFF2-40B4-BE49-F238E27FC236}">
                <a16:creationId xmlns:a16="http://schemas.microsoft.com/office/drawing/2014/main" id="{E59EF917-E90C-6044-9C9C-D8900757DCB4}"/>
              </a:ext>
            </a:extLst>
          </p:cNvPr>
          <p:cNvSpPr>
            <a:spLocks noGrp="1" noChangeArrowheads="1"/>
          </p:cNvSpPr>
          <p:nvPr>
            <p:ph type="body" idx="1"/>
          </p:nvPr>
        </p:nvSpPr>
        <p:spPr>
          <a:xfrm>
            <a:off x="831850" y="1628775"/>
            <a:ext cx="7772400" cy="4278313"/>
          </a:xfrm>
        </p:spPr>
        <p:txBody>
          <a:bodyPr anchor="ctr">
            <a:spAutoFit/>
          </a:bodyPr>
          <a:lstStyle/>
          <a:p>
            <a:pPr eaLnBrk="1" hangingPunct="1"/>
            <a:r>
              <a:rPr kumimoji="0" lang="en-US" altLang="zh-CN" sz="2800" b="1">
                <a:solidFill>
                  <a:srgbClr val="080808"/>
                </a:solidFill>
              </a:rPr>
              <a:t>INT  n </a:t>
            </a:r>
            <a:r>
              <a:rPr kumimoji="0" lang="zh-CN" altLang="en-US" sz="2800" b="1">
                <a:solidFill>
                  <a:srgbClr val="080808"/>
                </a:solidFill>
              </a:rPr>
              <a:t>指令中断</a:t>
            </a:r>
          </a:p>
          <a:p>
            <a:pPr lvl="1" eaLnBrk="1" hangingPunct="1"/>
            <a:r>
              <a:rPr kumimoji="0" lang="en-US" altLang="zh-CN" b="1">
                <a:solidFill>
                  <a:srgbClr val="080808"/>
                </a:solidFill>
              </a:rPr>
              <a:t>CPU</a:t>
            </a:r>
            <a:r>
              <a:rPr kumimoji="0" lang="zh-CN" altLang="en-US" b="1">
                <a:solidFill>
                  <a:srgbClr val="080808"/>
                </a:solidFill>
              </a:rPr>
              <a:t>执行</a:t>
            </a:r>
            <a:r>
              <a:rPr kumimoji="0" lang="en-US" altLang="zh-CN" b="1">
                <a:solidFill>
                  <a:schemeClr val="hlink"/>
                </a:solidFill>
              </a:rPr>
              <a:t>INT  n </a:t>
            </a:r>
            <a:r>
              <a:rPr kumimoji="0" lang="zh-CN" altLang="en-US" b="1">
                <a:solidFill>
                  <a:srgbClr val="080808"/>
                </a:solidFill>
              </a:rPr>
              <a:t>指令后，产生中断类型号</a:t>
            </a:r>
            <a:r>
              <a:rPr kumimoji="0" lang="en-US" altLang="zh-CN" b="1">
                <a:solidFill>
                  <a:srgbClr val="3333FF"/>
                </a:solidFill>
              </a:rPr>
              <a:t>N</a:t>
            </a:r>
            <a:r>
              <a:rPr kumimoji="0" lang="zh-CN" altLang="en-US" b="1">
                <a:solidFill>
                  <a:srgbClr val="3333FF"/>
                </a:solidFill>
              </a:rPr>
              <a:t>＝</a:t>
            </a:r>
            <a:r>
              <a:rPr kumimoji="0" lang="en-US" altLang="zh-CN" b="1">
                <a:solidFill>
                  <a:srgbClr val="3333FF"/>
                </a:solidFill>
              </a:rPr>
              <a:t>n </a:t>
            </a:r>
            <a:r>
              <a:rPr kumimoji="0" lang="zh-CN" altLang="en-US" b="1">
                <a:solidFill>
                  <a:srgbClr val="080808"/>
                </a:solidFill>
              </a:rPr>
              <a:t>的中断；</a:t>
            </a:r>
          </a:p>
          <a:p>
            <a:pPr lvl="1" eaLnBrk="1" hangingPunct="1"/>
            <a:r>
              <a:rPr kumimoji="0" lang="zh-CN" altLang="en-US" b="1">
                <a:solidFill>
                  <a:srgbClr val="080808"/>
                </a:solidFill>
              </a:rPr>
              <a:t>中断向量表地址＝</a:t>
            </a:r>
            <a:r>
              <a:rPr kumimoji="0" lang="en-US" altLang="zh-CN" b="1">
                <a:solidFill>
                  <a:srgbClr val="FF0000"/>
                </a:solidFill>
              </a:rPr>
              <a:t>4×n</a:t>
            </a:r>
            <a:r>
              <a:rPr kumimoji="0" lang="zh-CN" altLang="en-US" b="1"/>
              <a:t>。</a:t>
            </a:r>
          </a:p>
          <a:p>
            <a:pPr lvl="2" eaLnBrk="1" hangingPunct="1">
              <a:buFont typeface="Wingdings" pitchFamily="2" charset="2"/>
              <a:buNone/>
            </a:pPr>
            <a:endParaRPr kumimoji="0" lang="en-US" altLang="zh-CN" sz="2800" b="1">
              <a:solidFill>
                <a:srgbClr val="080808"/>
              </a:solidFill>
            </a:endParaRPr>
          </a:p>
          <a:p>
            <a:pPr lvl="1" eaLnBrk="1" hangingPunct="1"/>
            <a:r>
              <a:rPr kumimoji="0" lang="zh-CN" altLang="en-US" b="1">
                <a:solidFill>
                  <a:srgbClr val="080808"/>
                </a:solidFill>
              </a:rPr>
              <a:t>例如：</a:t>
            </a:r>
            <a:r>
              <a:rPr kumimoji="0" lang="en-US" altLang="zh-CN" b="1">
                <a:solidFill>
                  <a:srgbClr val="080808"/>
                </a:solidFill>
              </a:rPr>
              <a:t>INT 21H</a:t>
            </a:r>
            <a:r>
              <a:rPr kumimoji="0" lang="zh-CN" altLang="en-US" b="1">
                <a:solidFill>
                  <a:srgbClr val="080808"/>
                </a:solidFill>
              </a:rPr>
              <a:t>，产生中断类型号为</a:t>
            </a:r>
            <a:r>
              <a:rPr kumimoji="0" lang="en-US" altLang="zh-CN" b="1">
                <a:solidFill>
                  <a:srgbClr val="3333FF"/>
                </a:solidFill>
              </a:rPr>
              <a:t>21H</a:t>
            </a:r>
            <a:r>
              <a:rPr kumimoji="0" lang="zh-CN" altLang="en-US" b="1">
                <a:solidFill>
                  <a:srgbClr val="080808"/>
                </a:solidFill>
              </a:rPr>
              <a:t>的中断，并从中断向量表的</a:t>
            </a:r>
            <a:r>
              <a:rPr kumimoji="0" lang="en-US" altLang="zh-CN" b="1">
                <a:solidFill>
                  <a:srgbClr val="080808"/>
                </a:solidFill>
              </a:rPr>
              <a:t>4*21H</a:t>
            </a:r>
            <a:r>
              <a:rPr kumimoji="0" lang="zh-CN" altLang="en-US" b="1">
                <a:solidFill>
                  <a:srgbClr val="080808"/>
                </a:solidFill>
              </a:rPr>
              <a:t>（即</a:t>
            </a:r>
            <a:r>
              <a:rPr kumimoji="0" lang="en-US" altLang="zh-CN" b="1">
                <a:solidFill>
                  <a:srgbClr val="080808"/>
                </a:solidFill>
              </a:rPr>
              <a:t>0:84H</a:t>
            </a:r>
            <a:r>
              <a:rPr kumimoji="0" lang="zh-CN" altLang="en-US" b="1">
                <a:solidFill>
                  <a:srgbClr val="080808"/>
                </a:solidFill>
              </a:rPr>
              <a:t>）单元取出中断服务程序的入口地址，转去执行。</a:t>
            </a:r>
          </a:p>
        </p:txBody>
      </p:sp>
      <p:sp>
        <p:nvSpPr>
          <p:cNvPr id="371716" name="Text Box 4">
            <a:extLst>
              <a:ext uri="{FF2B5EF4-FFF2-40B4-BE49-F238E27FC236}">
                <a16:creationId xmlns:a16="http://schemas.microsoft.com/office/drawing/2014/main" id="{9BEB91A2-A14A-CD45-BBE8-C606CF8DA6E7}"/>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71717" name="幻灯片编号占位符 2">
            <a:extLst>
              <a:ext uri="{FF2B5EF4-FFF2-40B4-BE49-F238E27FC236}">
                <a16:creationId xmlns:a16="http://schemas.microsoft.com/office/drawing/2014/main" id="{83B05CDC-79EB-224A-BCDF-E5583498BC3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C5F617B-1B4A-9640-8964-5E3A85726AB6}" type="slidenum">
              <a:rPr kumimoji="0" lang="en-US" altLang="zh-CN" sz="1400" smtClean="0"/>
              <a:pPr>
                <a:spcBef>
                  <a:spcPct val="0"/>
                </a:spcBef>
                <a:buClrTx/>
                <a:buSzTx/>
                <a:buFontTx/>
                <a:buNone/>
              </a:pPr>
              <a:t>177</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837635">
                                            <p:txEl>
                                              <p:pRg st="4" end="4"/>
                                            </p:txEl>
                                          </p:spTgt>
                                        </p:tgtEl>
                                        <p:attrNameLst>
                                          <p:attrName>style.visibility</p:attrName>
                                        </p:attrNameLst>
                                      </p:cBhvr>
                                      <p:to>
                                        <p:strVal val="visible"/>
                                      </p:to>
                                    </p:set>
                                    <p:animEffect transition="in" filter="checkerboard(across)">
                                      <p:cBhvr>
                                        <p:cTn id="7" dur="500"/>
                                        <p:tgtEl>
                                          <p:spTgt spid="83763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7635" grpId="0" build="p"/>
    </p:bld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761" name="日期占位符 3">
            <a:extLst>
              <a:ext uri="{FF2B5EF4-FFF2-40B4-BE49-F238E27FC236}">
                <a16:creationId xmlns:a16="http://schemas.microsoft.com/office/drawing/2014/main" id="{A3BD7209-01A5-2445-8CCF-6253574FF01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CE8CFB0-4C5B-C948-9215-EDDEBB7DFFD7}" type="datetime12">
              <a:rPr kumimoji="0" lang="zh-CN" altLang="en-US" sz="1400" smtClean="0"/>
              <a:pPr>
                <a:spcBef>
                  <a:spcPct val="0"/>
                </a:spcBef>
                <a:buClrTx/>
                <a:buSzTx/>
                <a:buFontTx/>
                <a:buNone/>
              </a:pPr>
              <a:t>下午8时26分</a:t>
            </a:fld>
            <a:endParaRPr kumimoji="0" lang="en-US" altLang="zh-CN" sz="1400"/>
          </a:p>
        </p:txBody>
      </p:sp>
      <p:sp>
        <p:nvSpPr>
          <p:cNvPr id="839682" name="Rectangle 2">
            <a:extLst>
              <a:ext uri="{FF2B5EF4-FFF2-40B4-BE49-F238E27FC236}">
                <a16:creationId xmlns:a16="http://schemas.microsoft.com/office/drawing/2014/main" id="{99E0476D-448C-A449-867B-7E1871870251}"/>
              </a:ext>
            </a:extLst>
          </p:cNvPr>
          <p:cNvSpPr>
            <a:spLocks noGrp="1" noChangeArrowheads="1"/>
          </p:cNvSpPr>
          <p:nvPr>
            <p:ph type="body" idx="1"/>
          </p:nvPr>
        </p:nvSpPr>
        <p:spPr>
          <a:xfrm>
            <a:off x="827088" y="1628775"/>
            <a:ext cx="7772400" cy="4573588"/>
          </a:xfrm>
        </p:spPr>
        <p:txBody>
          <a:bodyPr anchor="ctr">
            <a:spAutoFit/>
          </a:bodyPr>
          <a:lstStyle/>
          <a:p>
            <a:pPr eaLnBrk="1" hangingPunct="1">
              <a:lnSpc>
                <a:spcPct val="95000"/>
              </a:lnSpc>
            </a:pPr>
            <a:r>
              <a:rPr kumimoji="0" lang="zh-CN" altLang="en-US" sz="2400" b="1">
                <a:solidFill>
                  <a:schemeClr val="hlink"/>
                </a:solidFill>
              </a:rPr>
              <a:t>除法错中断</a:t>
            </a:r>
          </a:p>
          <a:p>
            <a:pPr lvl="1" eaLnBrk="1" hangingPunct="1">
              <a:lnSpc>
                <a:spcPct val="95000"/>
              </a:lnSpc>
            </a:pPr>
            <a:r>
              <a:rPr kumimoji="0" lang="zh-CN" altLang="en-US" sz="2400" b="1">
                <a:solidFill>
                  <a:srgbClr val="080808"/>
                </a:solidFill>
              </a:rPr>
              <a:t>除数为</a:t>
            </a:r>
            <a:r>
              <a:rPr kumimoji="0" lang="en-US" altLang="zh-CN" sz="2400" b="1">
                <a:solidFill>
                  <a:srgbClr val="080808"/>
                </a:solidFill>
              </a:rPr>
              <a:t>0</a:t>
            </a:r>
            <a:r>
              <a:rPr kumimoji="0" lang="zh-CN" altLang="en-US" sz="2400" b="1">
                <a:solidFill>
                  <a:srgbClr val="080808"/>
                </a:solidFill>
              </a:rPr>
              <a:t>或商超出寄存器范围。中断类型号</a:t>
            </a:r>
            <a:r>
              <a:rPr kumimoji="0" lang="en-US" altLang="zh-CN" sz="2400" b="1">
                <a:solidFill>
                  <a:schemeClr val="hlink"/>
                </a:solidFill>
              </a:rPr>
              <a:t>N=0</a:t>
            </a:r>
            <a:r>
              <a:rPr kumimoji="0" lang="zh-CN" altLang="en-US" sz="2400" b="1">
                <a:solidFill>
                  <a:schemeClr val="hlink"/>
                </a:solidFill>
              </a:rPr>
              <a:t>。</a:t>
            </a:r>
          </a:p>
          <a:p>
            <a:pPr eaLnBrk="1" hangingPunct="1">
              <a:lnSpc>
                <a:spcPct val="95000"/>
              </a:lnSpc>
            </a:pPr>
            <a:r>
              <a:rPr kumimoji="0" lang="zh-CN" altLang="en-US" sz="2400" b="1">
                <a:solidFill>
                  <a:schemeClr val="hlink"/>
                </a:solidFill>
              </a:rPr>
              <a:t>溢出中断指令</a:t>
            </a:r>
            <a:r>
              <a:rPr kumimoji="0" lang="en-US" altLang="zh-CN" sz="2400" b="1">
                <a:solidFill>
                  <a:schemeClr val="hlink"/>
                </a:solidFill>
              </a:rPr>
              <a:t>INTO</a:t>
            </a:r>
          </a:p>
          <a:p>
            <a:pPr lvl="1" eaLnBrk="1" hangingPunct="1">
              <a:lnSpc>
                <a:spcPct val="95000"/>
              </a:lnSpc>
            </a:pPr>
            <a:r>
              <a:rPr kumimoji="0" lang="zh-CN" altLang="en-US" sz="2400" b="1">
                <a:solidFill>
                  <a:srgbClr val="080808"/>
                </a:solidFill>
              </a:rPr>
              <a:t>在算术运算指令之后紧跟</a:t>
            </a:r>
            <a:r>
              <a:rPr kumimoji="0" lang="en-US" altLang="zh-CN" sz="2400" b="1">
                <a:solidFill>
                  <a:srgbClr val="080808"/>
                </a:solidFill>
              </a:rPr>
              <a:t>INTO</a:t>
            </a:r>
            <a:r>
              <a:rPr kumimoji="0" lang="zh-CN" altLang="en-US" sz="2400" b="1">
                <a:solidFill>
                  <a:srgbClr val="080808"/>
                </a:solidFill>
              </a:rPr>
              <a:t>指令，可检查</a:t>
            </a:r>
            <a:r>
              <a:rPr kumimoji="0" lang="zh-CN" altLang="en-US" sz="2400" b="1"/>
              <a:t>溢出标志</a:t>
            </a:r>
            <a:r>
              <a:rPr kumimoji="0" lang="en-US" altLang="zh-CN" sz="2400" b="1">
                <a:solidFill>
                  <a:srgbClr val="080808"/>
                </a:solidFill>
              </a:rPr>
              <a:t>OF </a:t>
            </a:r>
            <a:r>
              <a:rPr kumimoji="0" lang="zh-CN" altLang="en-US" sz="2400" b="1">
                <a:solidFill>
                  <a:srgbClr val="080808"/>
                </a:solidFill>
              </a:rPr>
              <a:t>。中断类型号</a:t>
            </a:r>
            <a:r>
              <a:rPr kumimoji="0" lang="en-US" altLang="zh-CN" sz="2400" b="1">
                <a:solidFill>
                  <a:schemeClr val="hlink"/>
                </a:solidFill>
              </a:rPr>
              <a:t>N=4</a:t>
            </a:r>
            <a:r>
              <a:rPr kumimoji="0" lang="zh-CN" altLang="en-US" sz="2400" b="1">
                <a:solidFill>
                  <a:schemeClr val="hlink"/>
                </a:solidFill>
              </a:rPr>
              <a:t>。</a:t>
            </a:r>
          </a:p>
          <a:p>
            <a:pPr lvl="1" eaLnBrk="1" hangingPunct="1">
              <a:lnSpc>
                <a:spcPct val="95000"/>
              </a:lnSpc>
              <a:buClr>
                <a:srgbClr val="FF0066"/>
              </a:buClr>
            </a:pPr>
            <a:r>
              <a:rPr kumimoji="0" lang="zh-CN" altLang="en-US" sz="2400" b="1">
                <a:solidFill>
                  <a:srgbClr val="080808"/>
                </a:solidFill>
              </a:rPr>
              <a:t>例如：测试加法的溢出</a:t>
            </a:r>
          </a:p>
          <a:p>
            <a:pPr lvl="1" eaLnBrk="1" hangingPunct="1">
              <a:lnSpc>
                <a:spcPct val="95000"/>
              </a:lnSpc>
              <a:buFont typeface="Wingdings" pitchFamily="2" charset="2"/>
              <a:buNone/>
            </a:pPr>
            <a:r>
              <a:rPr kumimoji="0" lang="zh-CN" altLang="en-US" sz="2400" b="1">
                <a:solidFill>
                  <a:srgbClr val="080808"/>
                </a:solidFill>
              </a:rPr>
              <a:t>	</a:t>
            </a:r>
            <a:r>
              <a:rPr kumimoji="0" lang="en-US" altLang="zh-CN" sz="2400" b="1">
                <a:solidFill>
                  <a:srgbClr val="FF0066"/>
                </a:solidFill>
              </a:rPr>
              <a:t>MOV  AX,0009H</a:t>
            </a:r>
            <a:r>
              <a:rPr kumimoji="0" lang="en-US" altLang="zh-CN" sz="2400" b="1">
                <a:solidFill>
                  <a:srgbClr val="080808"/>
                </a:solidFill>
              </a:rPr>
              <a:t>               	</a:t>
            </a:r>
            <a:r>
              <a:rPr kumimoji="0" lang="en-US" altLang="zh-CN" sz="2400" b="1">
                <a:solidFill>
                  <a:srgbClr val="9900CC"/>
                </a:solidFill>
              </a:rPr>
              <a:t>MOV AX,9000H</a:t>
            </a:r>
            <a:r>
              <a:rPr kumimoji="0" lang="en-US" altLang="zh-CN" sz="2400" b="1">
                <a:solidFill>
                  <a:srgbClr val="080808"/>
                </a:solidFill>
              </a:rPr>
              <a:t>  </a:t>
            </a:r>
          </a:p>
          <a:p>
            <a:pPr lvl="1" eaLnBrk="1" hangingPunct="1">
              <a:lnSpc>
                <a:spcPct val="95000"/>
              </a:lnSpc>
              <a:buFont typeface="Wingdings" pitchFamily="2" charset="2"/>
              <a:buNone/>
            </a:pPr>
            <a:r>
              <a:rPr kumimoji="0" lang="en-US" altLang="zh-CN" sz="2400" b="1">
                <a:solidFill>
                  <a:srgbClr val="080808"/>
                </a:solidFill>
              </a:rPr>
              <a:t>	</a:t>
            </a:r>
            <a:r>
              <a:rPr kumimoji="0" lang="en-US" altLang="zh-CN" sz="2400" b="1">
                <a:solidFill>
                  <a:srgbClr val="FF0066"/>
                </a:solidFill>
              </a:rPr>
              <a:t>ADD  AX,0080H</a:t>
            </a:r>
            <a:r>
              <a:rPr kumimoji="0" lang="en-US" altLang="zh-CN" sz="2400" b="1">
                <a:solidFill>
                  <a:srgbClr val="080808"/>
                </a:solidFill>
              </a:rPr>
              <a:t>                 </a:t>
            </a:r>
            <a:r>
              <a:rPr kumimoji="0" lang="en-US" altLang="zh-CN" sz="2400" b="1">
                <a:solidFill>
                  <a:srgbClr val="9900CC"/>
                </a:solidFill>
              </a:rPr>
              <a:t>ADD AX,8000H</a:t>
            </a:r>
          </a:p>
          <a:p>
            <a:pPr lvl="1" eaLnBrk="1" hangingPunct="1">
              <a:lnSpc>
                <a:spcPct val="95000"/>
              </a:lnSpc>
              <a:buFont typeface="Wingdings" pitchFamily="2" charset="2"/>
              <a:buNone/>
            </a:pPr>
            <a:r>
              <a:rPr kumimoji="0" lang="en-US" altLang="zh-CN" sz="2400" b="1">
                <a:solidFill>
                  <a:srgbClr val="080808"/>
                </a:solidFill>
              </a:rPr>
              <a:t>	</a:t>
            </a:r>
            <a:r>
              <a:rPr kumimoji="0" lang="en-US" altLang="zh-CN" sz="2400" b="1">
                <a:solidFill>
                  <a:srgbClr val="FF0066"/>
                </a:solidFill>
              </a:rPr>
              <a:t>INTO</a:t>
            </a:r>
            <a:r>
              <a:rPr kumimoji="0" lang="en-US" altLang="zh-CN" sz="2400" b="1">
                <a:solidFill>
                  <a:srgbClr val="FF0000"/>
                </a:solidFill>
              </a:rPr>
              <a:t>       </a:t>
            </a:r>
            <a:r>
              <a:rPr kumimoji="0" lang="en-US" altLang="zh-CN" sz="2400" b="1">
                <a:solidFill>
                  <a:srgbClr val="080808"/>
                </a:solidFill>
              </a:rPr>
              <a:t>                          	</a:t>
            </a:r>
            <a:r>
              <a:rPr kumimoji="0" lang="en-US" altLang="zh-CN" sz="2400" b="1">
                <a:solidFill>
                  <a:srgbClr val="9900CC"/>
                </a:solidFill>
              </a:rPr>
              <a:t>INTO</a:t>
            </a:r>
          </a:p>
          <a:p>
            <a:pPr lvl="1" eaLnBrk="1" hangingPunct="1">
              <a:lnSpc>
                <a:spcPct val="95000"/>
              </a:lnSpc>
              <a:buFont typeface="Wingdings" pitchFamily="2" charset="2"/>
              <a:buNone/>
            </a:pPr>
            <a:r>
              <a:rPr kumimoji="0" lang="en-US" altLang="zh-CN" sz="2400" b="1">
                <a:solidFill>
                  <a:srgbClr val="080808"/>
                </a:solidFill>
              </a:rPr>
              <a:t>	 </a:t>
            </a:r>
            <a:r>
              <a:rPr kumimoji="0" lang="zh-CN" altLang="en-US" sz="2400" b="1">
                <a:solidFill>
                  <a:srgbClr val="080808"/>
                </a:solidFill>
              </a:rPr>
              <a:t>：                                      	：</a:t>
            </a:r>
          </a:p>
          <a:p>
            <a:pPr lvl="1" eaLnBrk="1" hangingPunct="1">
              <a:lnSpc>
                <a:spcPct val="95000"/>
              </a:lnSpc>
              <a:buClr>
                <a:srgbClr val="FF0066"/>
              </a:buClr>
              <a:buFont typeface="Wingdings" pitchFamily="2" charset="2"/>
              <a:buChar char="v"/>
            </a:pPr>
            <a:r>
              <a:rPr kumimoji="0" lang="zh-CN" altLang="en-US" sz="2400" b="1">
                <a:solidFill>
                  <a:srgbClr val="080808"/>
                </a:solidFill>
              </a:rPr>
              <a:t>无溢出</a:t>
            </a:r>
            <a:r>
              <a:rPr kumimoji="0" lang="en-US" altLang="zh-CN" sz="2400" b="1">
                <a:solidFill>
                  <a:srgbClr val="080808"/>
                </a:solidFill>
              </a:rPr>
              <a:t>,</a:t>
            </a:r>
            <a:r>
              <a:rPr kumimoji="0" lang="zh-CN" altLang="en-US" sz="2400" b="1">
                <a:solidFill>
                  <a:srgbClr val="080808"/>
                </a:solidFill>
              </a:rPr>
              <a:t>不中断</a:t>
            </a:r>
            <a:r>
              <a:rPr kumimoji="0" lang="en-US" altLang="zh-CN" sz="2400" b="1">
                <a:solidFill>
                  <a:srgbClr val="080808"/>
                </a:solidFill>
              </a:rPr>
              <a:t>,</a:t>
            </a:r>
            <a:r>
              <a:rPr kumimoji="0" lang="zh-CN" altLang="en-US" sz="2400" b="1">
                <a:solidFill>
                  <a:srgbClr val="080808"/>
                </a:solidFill>
              </a:rPr>
              <a:t>顺序      </a:t>
            </a:r>
            <a:r>
              <a:rPr kumimoji="0" lang="zh-CN" altLang="en-US" sz="2400" b="1">
                <a:solidFill>
                  <a:srgbClr val="9900CC"/>
                </a:solidFill>
                <a:sym typeface="Wingdings" pitchFamily="2" charset="2"/>
              </a:rPr>
              <a:t>  </a:t>
            </a:r>
            <a:r>
              <a:rPr kumimoji="0" lang="zh-CN" altLang="en-US" sz="2400" b="1"/>
              <a:t>溢出</a:t>
            </a:r>
            <a:r>
              <a:rPr kumimoji="0" lang="en-US" altLang="zh-CN" sz="2400" b="1"/>
              <a:t>,</a:t>
            </a:r>
            <a:r>
              <a:rPr kumimoji="0" lang="zh-CN" altLang="en-US" sz="2400" b="1"/>
              <a:t>中断</a:t>
            </a:r>
            <a:r>
              <a:rPr kumimoji="0" lang="en-US" altLang="zh-CN" sz="2400" b="1"/>
              <a:t>,</a:t>
            </a:r>
            <a:r>
              <a:rPr kumimoji="0" lang="zh-CN" altLang="en-US" sz="2400" b="1"/>
              <a:t>转移</a:t>
            </a:r>
          </a:p>
        </p:txBody>
      </p:sp>
      <p:sp>
        <p:nvSpPr>
          <p:cNvPr id="839683" name="Line 3">
            <a:extLst>
              <a:ext uri="{FF2B5EF4-FFF2-40B4-BE49-F238E27FC236}">
                <a16:creationId xmlns:a16="http://schemas.microsoft.com/office/drawing/2014/main" id="{D8134EB8-DC53-E147-82BB-504587866469}"/>
              </a:ext>
            </a:extLst>
          </p:cNvPr>
          <p:cNvSpPr>
            <a:spLocks noChangeShapeType="1"/>
          </p:cNvSpPr>
          <p:nvPr/>
        </p:nvSpPr>
        <p:spPr bwMode="auto">
          <a:xfrm>
            <a:off x="4859338" y="4149725"/>
            <a:ext cx="0" cy="1800225"/>
          </a:xfrm>
          <a:prstGeom prst="line">
            <a:avLst/>
          </a:prstGeom>
          <a:noFill/>
          <a:ln w="9525">
            <a:solidFill>
              <a:srgbClr val="99CCFF"/>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73764" name="Rectangle 4">
            <a:extLst>
              <a:ext uri="{FF2B5EF4-FFF2-40B4-BE49-F238E27FC236}">
                <a16:creationId xmlns:a16="http://schemas.microsoft.com/office/drawing/2014/main" id="{16141FB2-6A26-3541-877E-170C6B102B36}"/>
              </a:ext>
            </a:extLst>
          </p:cNvPr>
          <p:cNvSpPr>
            <a:spLocks noGrp="1" noChangeArrowheads="1"/>
          </p:cNvSpPr>
          <p:nvPr>
            <p:ph type="title"/>
          </p:nvPr>
        </p:nvSpPr>
        <p:spPr>
          <a:xfrm>
            <a:off x="539750" y="938213"/>
            <a:ext cx="3240088" cy="519112"/>
          </a:xfrm>
          <a:noFill/>
        </p:spPr>
        <p:txBody>
          <a:bodyPr anchor="ctr">
            <a:spAutoFit/>
          </a:bodyPr>
          <a:lstStyle/>
          <a:p>
            <a:pPr eaLnBrk="1" hangingPunct="1"/>
            <a:r>
              <a:rPr kumimoji="0" lang="zh-CN" altLang="en-US" sz="2800" b="1"/>
              <a:t>内部中断（续）</a:t>
            </a:r>
          </a:p>
        </p:txBody>
      </p:sp>
      <p:sp>
        <p:nvSpPr>
          <p:cNvPr id="373765" name="Text Box 5">
            <a:extLst>
              <a:ext uri="{FF2B5EF4-FFF2-40B4-BE49-F238E27FC236}">
                <a16:creationId xmlns:a16="http://schemas.microsoft.com/office/drawing/2014/main" id="{CD0B4439-C07A-4C42-8967-C9FF0EAD7270}"/>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73766" name="幻灯片编号占位符 2">
            <a:extLst>
              <a:ext uri="{FF2B5EF4-FFF2-40B4-BE49-F238E27FC236}">
                <a16:creationId xmlns:a16="http://schemas.microsoft.com/office/drawing/2014/main" id="{BE58F551-474E-ED48-A6A3-5202C0163DB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2CE5169-07F0-6A47-B4AF-DB300974D4AD}" type="slidenum">
              <a:rPr kumimoji="0" lang="en-US" altLang="zh-CN" sz="1400" smtClean="0"/>
              <a:pPr>
                <a:spcBef>
                  <a:spcPct val="0"/>
                </a:spcBef>
                <a:buClrTx/>
                <a:buSzTx/>
                <a:buFontTx/>
                <a:buNone/>
              </a:pPr>
              <a:t>178</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839682">
                                            <p:txEl>
                                              <p:pRg st="4" end="4"/>
                                            </p:txEl>
                                          </p:spTgt>
                                        </p:tgtEl>
                                        <p:attrNameLst>
                                          <p:attrName>style.visibility</p:attrName>
                                        </p:attrNameLst>
                                      </p:cBhvr>
                                      <p:to>
                                        <p:strVal val="visible"/>
                                      </p:to>
                                    </p:set>
                                    <p:animEffect transition="in" filter="checkerboard(across)">
                                      <p:cBhvr>
                                        <p:cTn id="7" dur="500"/>
                                        <p:tgtEl>
                                          <p:spTgt spid="839682">
                                            <p:txEl>
                                              <p:pRg st="4" end="4"/>
                                            </p:txEl>
                                          </p:spTgt>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839682">
                                            <p:txEl>
                                              <p:pRg st="5" end="5"/>
                                            </p:txEl>
                                          </p:spTgt>
                                        </p:tgtEl>
                                        <p:attrNameLst>
                                          <p:attrName>style.visibility</p:attrName>
                                        </p:attrNameLst>
                                      </p:cBhvr>
                                      <p:to>
                                        <p:strVal val="visible"/>
                                      </p:to>
                                    </p:set>
                                    <p:animEffect transition="in" filter="checkerboard(across)">
                                      <p:cBhvr>
                                        <p:cTn id="10" dur="500"/>
                                        <p:tgtEl>
                                          <p:spTgt spid="839682">
                                            <p:txEl>
                                              <p:pRg st="5" end="5"/>
                                            </p:txEl>
                                          </p:spTgt>
                                        </p:tgtEl>
                                      </p:cBhvr>
                                    </p:animEffect>
                                  </p:childTnLst>
                                </p:cTn>
                              </p:par>
                              <p:par>
                                <p:cTn id="11" presetID="5" presetClass="entr" presetSubtype="10" fill="hold" grpId="0" nodeType="withEffect">
                                  <p:stCondLst>
                                    <p:cond delay="0"/>
                                  </p:stCondLst>
                                  <p:childTnLst>
                                    <p:set>
                                      <p:cBhvr>
                                        <p:cTn id="12" dur="1" fill="hold">
                                          <p:stCondLst>
                                            <p:cond delay="0"/>
                                          </p:stCondLst>
                                        </p:cTn>
                                        <p:tgtEl>
                                          <p:spTgt spid="839682">
                                            <p:txEl>
                                              <p:pRg st="6" end="6"/>
                                            </p:txEl>
                                          </p:spTgt>
                                        </p:tgtEl>
                                        <p:attrNameLst>
                                          <p:attrName>style.visibility</p:attrName>
                                        </p:attrNameLst>
                                      </p:cBhvr>
                                      <p:to>
                                        <p:strVal val="visible"/>
                                      </p:to>
                                    </p:set>
                                    <p:animEffect transition="in" filter="checkerboard(across)">
                                      <p:cBhvr>
                                        <p:cTn id="13" dur="500"/>
                                        <p:tgtEl>
                                          <p:spTgt spid="839682">
                                            <p:txEl>
                                              <p:pRg st="6" end="6"/>
                                            </p:txEl>
                                          </p:spTgt>
                                        </p:tgtEl>
                                      </p:cBhvr>
                                    </p:animEffect>
                                  </p:childTnLst>
                                </p:cTn>
                              </p:par>
                              <p:par>
                                <p:cTn id="14" presetID="5" presetClass="entr" presetSubtype="10" fill="hold" grpId="0" nodeType="withEffect">
                                  <p:stCondLst>
                                    <p:cond delay="0"/>
                                  </p:stCondLst>
                                  <p:childTnLst>
                                    <p:set>
                                      <p:cBhvr>
                                        <p:cTn id="15" dur="1" fill="hold">
                                          <p:stCondLst>
                                            <p:cond delay="0"/>
                                          </p:stCondLst>
                                        </p:cTn>
                                        <p:tgtEl>
                                          <p:spTgt spid="839682">
                                            <p:txEl>
                                              <p:pRg st="7" end="7"/>
                                            </p:txEl>
                                          </p:spTgt>
                                        </p:tgtEl>
                                        <p:attrNameLst>
                                          <p:attrName>style.visibility</p:attrName>
                                        </p:attrNameLst>
                                      </p:cBhvr>
                                      <p:to>
                                        <p:strVal val="visible"/>
                                      </p:to>
                                    </p:set>
                                    <p:animEffect transition="in" filter="checkerboard(across)">
                                      <p:cBhvr>
                                        <p:cTn id="16" dur="500"/>
                                        <p:tgtEl>
                                          <p:spTgt spid="839682">
                                            <p:txEl>
                                              <p:pRg st="7" end="7"/>
                                            </p:txEl>
                                          </p:spTgt>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839682">
                                            <p:txEl>
                                              <p:pRg st="8" end="8"/>
                                            </p:txEl>
                                          </p:spTgt>
                                        </p:tgtEl>
                                        <p:attrNameLst>
                                          <p:attrName>style.visibility</p:attrName>
                                        </p:attrNameLst>
                                      </p:cBhvr>
                                      <p:to>
                                        <p:strVal val="visible"/>
                                      </p:to>
                                    </p:set>
                                    <p:animEffect transition="in" filter="checkerboard(across)">
                                      <p:cBhvr>
                                        <p:cTn id="19" dur="500"/>
                                        <p:tgtEl>
                                          <p:spTgt spid="839682">
                                            <p:txEl>
                                              <p:pRg st="8" end="8"/>
                                            </p:txEl>
                                          </p:spTgt>
                                        </p:tgtEl>
                                      </p:cBhvr>
                                    </p:animEffect>
                                  </p:childTnLst>
                                </p:cTn>
                              </p:par>
                              <p:par>
                                <p:cTn id="20" presetID="5" presetClass="entr" presetSubtype="10" fill="hold" grpId="0" nodeType="withEffect">
                                  <p:stCondLst>
                                    <p:cond delay="0"/>
                                  </p:stCondLst>
                                  <p:childTnLst>
                                    <p:set>
                                      <p:cBhvr>
                                        <p:cTn id="21" dur="1" fill="hold">
                                          <p:stCondLst>
                                            <p:cond delay="0"/>
                                          </p:stCondLst>
                                        </p:cTn>
                                        <p:tgtEl>
                                          <p:spTgt spid="839682">
                                            <p:txEl>
                                              <p:pRg st="9" end="9"/>
                                            </p:txEl>
                                          </p:spTgt>
                                        </p:tgtEl>
                                        <p:attrNameLst>
                                          <p:attrName>style.visibility</p:attrName>
                                        </p:attrNameLst>
                                      </p:cBhvr>
                                      <p:to>
                                        <p:strVal val="visible"/>
                                      </p:to>
                                    </p:set>
                                    <p:animEffect transition="in" filter="checkerboard(across)">
                                      <p:cBhvr>
                                        <p:cTn id="22" dur="500"/>
                                        <p:tgtEl>
                                          <p:spTgt spid="839682">
                                            <p:txEl>
                                              <p:pRg st="9" end="9"/>
                                            </p:txEl>
                                          </p:spTgt>
                                        </p:tgtEl>
                                      </p:cBhvr>
                                    </p:animEffect>
                                  </p:childTnLst>
                                </p:cTn>
                              </p:par>
                              <p:par>
                                <p:cTn id="23" presetID="1" presetClass="entr" presetSubtype="0" fill="hold" nodeType="withEffect">
                                  <p:stCondLst>
                                    <p:cond delay="0"/>
                                  </p:stCondLst>
                                  <p:childTnLst>
                                    <p:set>
                                      <p:cBhvr>
                                        <p:cTn id="24" dur="1" fill="hold">
                                          <p:stCondLst>
                                            <p:cond delay="0"/>
                                          </p:stCondLst>
                                        </p:cTn>
                                        <p:tgtEl>
                                          <p:spTgt spid="8396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9682" grpId="0" build="p"/>
    </p:bld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09" name="日期占位符 3">
            <a:extLst>
              <a:ext uri="{FF2B5EF4-FFF2-40B4-BE49-F238E27FC236}">
                <a16:creationId xmlns:a16="http://schemas.microsoft.com/office/drawing/2014/main" id="{2CD400BD-C943-3F40-8140-2B465BBED9A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340431E-0922-064C-96F4-8EC84C718466}" type="datetime12">
              <a:rPr kumimoji="0" lang="zh-CN" altLang="en-US" sz="1400" smtClean="0"/>
              <a:pPr>
                <a:spcBef>
                  <a:spcPct val="0"/>
                </a:spcBef>
                <a:buClrTx/>
                <a:buSzTx/>
                <a:buFontTx/>
                <a:buNone/>
              </a:pPr>
              <a:t>下午8时26分</a:t>
            </a:fld>
            <a:endParaRPr kumimoji="0" lang="en-US" altLang="zh-CN" sz="1400"/>
          </a:p>
        </p:txBody>
      </p:sp>
      <p:sp>
        <p:nvSpPr>
          <p:cNvPr id="375810" name="Rectangle 2">
            <a:extLst>
              <a:ext uri="{FF2B5EF4-FFF2-40B4-BE49-F238E27FC236}">
                <a16:creationId xmlns:a16="http://schemas.microsoft.com/office/drawing/2014/main" id="{DEAF2866-12B9-B04A-9B90-3F659009FE9D}"/>
              </a:ext>
            </a:extLst>
          </p:cNvPr>
          <p:cNvSpPr>
            <a:spLocks noGrp="1" noChangeArrowheads="1"/>
          </p:cNvSpPr>
          <p:nvPr>
            <p:ph type="body" idx="1"/>
          </p:nvPr>
        </p:nvSpPr>
        <p:spPr>
          <a:xfrm>
            <a:off x="755650" y="1628775"/>
            <a:ext cx="8064500" cy="3765550"/>
          </a:xfrm>
        </p:spPr>
        <p:txBody>
          <a:bodyPr anchor="ctr">
            <a:spAutoFit/>
          </a:bodyPr>
          <a:lstStyle/>
          <a:p>
            <a:pPr eaLnBrk="1" hangingPunct="1"/>
            <a:r>
              <a:rPr kumimoji="0" lang="zh-CN" altLang="en-US" sz="2800" b="1">
                <a:solidFill>
                  <a:schemeClr val="hlink"/>
                </a:solidFill>
              </a:rPr>
              <a:t>单步中断</a:t>
            </a:r>
          </a:p>
          <a:p>
            <a:pPr lvl="1" eaLnBrk="1" hangingPunct="1"/>
            <a:r>
              <a:rPr kumimoji="0" lang="zh-CN" altLang="en-US" b="1">
                <a:solidFill>
                  <a:srgbClr val="080808"/>
                </a:solidFill>
              </a:rPr>
              <a:t>当标志位</a:t>
            </a:r>
            <a:r>
              <a:rPr kumimoji="0" lang="en-US" altLang="zh-CN" b="1">
                <a:solidFill>
                  <a:schemeClr val="hlink"/>
                </a:solidFill>
              </a:rPr>
              <a:t>TF</a:t>
            </a:r>
            <a:r>
              <a:rPr kumimoji="0" lang="zh-CN" altLang="en-US" b="1">
                <a:solidFill>
                  <a:schemeClr val="hlink"/>
                </a:solidFill>
              </a:rPr>
              <a:t>＝</a:t>
            </a:r>
            <a:r>
              <a:rPr kumimoji="0" lang="en-US" altLang="zh-CN" b="1">
                <a:solidFill>
                  <a:schemeClr val="hlink"/>
                </a:solidFill>
              </a:rPr>
              <a:t>1</a:t>
            </a:r>
            <a:r>
              <a:rPr kumimoji="0" lang="zh-CN" altLang="en-US" b="1">
                <a:solidFill>
                  <a:srgbClr val="080808"/>
                </a:solidFill>
              </a:rPr>
              <a:t>时，每执行一条指令，</a:t>
            </a:r>
            <a:r>
              <a:rPr kumimoji="0" lang="en-US" altLang="zh-CN" b="1">
                <a:solidFill>
                  <a:srgbClr val="080808"/>
                </a:solidFill>
              </a:rPr>
              <a:t>CPU</a:t>
            </a:r>
            <a:r>
              <a:rPr kumimoji="0" lang="zh-CN" altLang="en-US" b="1">
                <a:solidFill>
                  <a:srgbClr val="080808"/>
                </a:solidFill>
              </a:rPr>
              <a:t>便产生中断类型号</a:t>
            </a:r>
            <a:r>
              <a:rPr kumimoji="0" lang="en-US" altLang="zh-CN" b="1">
                <a:solidFill>
                  <a:schemeClr val="hlink"/>
                </a:solidFill>
              </a:rPr>
              <a:t>N</a:t>
            </a:r>
            <a:r>
              <a:rPr kumimoji="0" lang="zh-CN" altLang="en-US" b="1">
                <a:solidFill>
                  <a:schemeClr val="hlink"/>
                </a:solidFill>
              </a:rPr>
              <a:t>＝</a:t>
            </a:r>
            <a:r>
              <a:rPr kumimoji="0" lang="en-US" altLang="zh-CN" b="1">
                <a:solidFill>
                  <a:schemeClr val="hlink"/>
                </a:solidFill>
              </a:rPr>
              <a:t>1</a:t>
            </a:r>
            <a:r>
              <a:rPr kumimoji="0" lang="zh-CN" altLang="en-US" b="1">
                <a:solidFill>
                  <a:srgbClr val="080808"/>
                </a:solidFill>
              </a:rPr>
              <a:t>的单步中断。单步中断用于</a:t>
            </a:r>
            <a:r>
              <a:rPr kumimoji="0" lang="en-US" altLang="zh-CN" b="1">
                <a:solidFill>
                  <a:srgbClr val="080808"/>
                </a:solidFill>
              </a:rPr>
              <a:t>Debug</a:t>
            </a:r>
            <a:r>
              <a:rPr kumimoji="0" lang="zh-CN" altLang="en-US" b="1">
                <a:solidFill>
                  <a:srgbClr val="080808"/>
                </a:solidFill>
              </a:rPr>
              <a:t>调试程序。</a:t>
            </a:r>
          </a:p>
          <a:p>
            <a:pPr eaLnBrk="1" hangingPunct="1"/>
            <a:r>
              <a:rPr kumimoji="0" lang="zh-CN" altLang="en-US" sz="2800" b="1">
                <a:solidFill>
                  <a:schemeClr val="hlink"/>
                </a:solidFill>
              </a:rPr>
              <a:t>断点中断</a:t>
            </a:r>
          </a:p>
          <a:p>
            <a:pPr lvl="1" eaLnBrk="1" hangingPunct="1"/>
            <a:r>
              <a:rPr kumimoji="0" lang="zh-CN" altLang="en-US" b="1">
                <a:solidFill>
                  <a:srgbClr val="080808"/>
                </a:solidFill>
              </a:rPr>
              <a:t>当程序设置了断点时，</a:t>
            </a:r>
            <a:r>
              <a:rPr kumimoji="0" lang="en-US" altLang="zh-CN" b="1">
                <a:solidFill>
                  <a:srgbClr val="080808"/>
                </a:solidFill>
              </a:rPr>
              <a:t>CPU</a:t>
            </a:r>
            <a:r>
              <a:rPr kumimoji="0" lang="zh-CN" altLang="en-US" b="1">
                <a:solidFill>
                  <a:srgbClr val="080808"/>
                </a:solidFill>
              </a:rPr>
              <a:t>执行到断点处便产生中断类型号</a:t>
            </a:r>
            <a:r>
              <a:rPr kumimoji="0" lang="en-US" altLang="zh-CN" b="1">
                <a:solidFill>
                  <a:schemeClr val="hlink"/>
                </a:solidFill>
              </a:rPr>
              <a:t>N</a:t>
            </a:r>
            <a:r>
              <a:rPr kumimoji="0" lang="zh-CN" altLang="en-US" b="1">
                <a:solidFill>
                  <a:schemeClr val="hlink"/>
                </a:solidFill>
              </a:rPr>
              <a:t>＝</a:t>
            </a:r>
            <a:r>
              <a:rPr kumimoji="0" lang="en-US" altLang="zh-CN" b="1">
                <a:solidFill>
                  <a:schemeClr val="hlink"/>
                </a:solidFill>
              </a:rPr>
              <a:t>3</a:t>
            </a:r>
            <a:r>
              <a:rPr kumimoji="0" lang="zh-CN" altLang="en-US" b="1">
                <a:solidFill>
                  <a:srgbClr val="080808"/>
                </a:solidFill>
              </a:rPr>
              <a:t>的</a:t>
            </a:r>
            <a:r>
              <a:rPr kumimoji="0" lang="zh-CN" altLang="en-US" b="1"/>
              <a:t>断点</a:t>
            </a:r>
            <a:r>
              <a:rPr kumimoji="0" lang="zh-CN" altLang="en-US" b="1">
                <a:solidFill>
                  <a:srgbClr val="080808"/>
                </a:solidFill>
              </a:rPr>
              <a:t>中断，并显示寄存器及单元内容，供</a:t>
            </a:r>
            <a:r>
              <a:rPr kumimoji="0" lang="en-US" altLang="zh-CN" b="1">
                <a:solidFill>
                  <a:srgbClr val="080808"/>
                </a:solidFill>
              </a:rPr>
              <a:t>Debug</a:t>
            </a:r>
            <a:r>
              <a:rPr kumimoji="0" lang="zh-CN" altLang="en-US" b="1">
                <a:solidFill>
                  <a:srgbClr val="080808"/>
                </a:solidFill>
              </a:rPr>
              <a:t>调试程序使用。</a:t>
            </a:r>
          </a:p>
        </p:txBody>
      </p:sp>
      <p:sp>
        <p:nvSpPr>
          <p:cNvPr id="375811" name="Text Box 4">
            <a:extLst>
              <a:ext uri="{FF2B5EF4-FFF2-40B4-BE49-F238E27FC236}">
                <a16:creationId xmlns:a16="http://schemas.microsoft.com/office/drawing/2014/main" id="{B42849B1-CFF0-F441-A3A2-A4C754F337D4}"/>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75812" name="Rectangle 4">
            <a:extLst>
              <a:ext uri="{FF2B5EF4-FFF2-40B4-BE49-F238E27FC236}">
                <a16:creationId xmlns:a16="http://schemas.microsoft.com/office/drawing/2014/main" id="{8CC29623-8782-DC42-B3C9-3F613C115477}"/>
              </a:ext>
            </a:extLst>
          </p:cNvPr>
          <p:cNvSpPr>
            <a:spLocks noChangeArrowheads="1"/>
          </p:cNvSpPr>
          <p:nvPr/>
        </p:nvSpPr>
        <p:spPr bwMode="auto">
          <a:xfrm>
            <a:off x="611188" y="879475"/>
            <a:ext cx="3240087"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kumimoji="0" lang="zh-CN" altLang="en-US" sz="2800">
                <a:solidFill>
                  <a:schemeClr val="tx2"/>
                </a:solidFill>
              </a:rPr>
              <a:t>内部中断（续）</a:t>
            </a:r>
          </a:p>
        </p:txBody>
      </p:sp>
      <p:sp>
        <p:nvSpPr>
          <p:cNvPr id="375813" name="幻灯片编号占位符 2">
            <a:extLst>
              <a:ext uri="{FF2B5EF4-FFF2-40B4-BE49-F238E27FC236}">
                <a16:creationId xmlns:a16="http://schemas.microsoft.com/office/drawing/2014/main" id="{37964413-8223-6A45-A4BD-CDD3A7E079E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7E12AFA-7F25-5945-B57B-6B144DDCD56B}" type="slidenum">
              <a:rPr kumimoji="0" lang="en-US" altLang="zh-CN" sz="1400" smtClean="0"/>
              <a:pPr>
                <a:spcBef>
                  <a:spcPct val="0"/>
                </a:spcBef>
                <a:buClrTx/>
                <a:buSzTx/>
                <a:buFontTx/>
                <a:buNone/>
              </a:pPr>
              <a:t>179</a:t>
            </a:fld>
            <a:r>
              <a:rPr kumimoji="0" lang="en-US" altLang="zh-CN" sz="1400"/>
              <a:t>/201</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日期占位符 1">
            <a:extLst>
              <a:ext uri="{FF2B5EF4-FFF2-40B4-BE49-F238E27FC236}">
                <a16:creationId xmlns:a16="http://schemas.microsoft.com/office/drawing/2014/main" id="{E8098320-DC6D-8D48-A06F-F977661767C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7937374-7B1F-854C-B7C1-4FF7C6AEABA7}" type="datetime12">
              <a:rPr kumimoji="0" lang="zh-CN" altLang="en-US" sz="1400" smtClean="0"/>
              <a:pPr>
                <a:spcBef>
                  <a:spcPct val="0"/>
                </a:spcBef>
                <a:buClrTx/>
                <a:buSzTx/>
                <a:buFontTx/>
                <a:buNone/>
              </a:pPr>
              <a:t>下午8时26分</a:t>
            </a:fld>
            <a:endParaRPr kumimoji="0" lang="en-US" altLang="zh-CN" sz="1400"/>
          </a:p>
        </p:txBody>
      </p:sp>
      <p:sp>
        <p:nvSpPr>
          <p:cNvPr id="46082" name="Text Box 2">
            <a:extLst>
              <a:ext uri="{FF2B5EF4-FFF2-40B4-BE49-F238E27FC236}">
                <a16:creationId xmlns:a16="http://schemas.microsoft.com/office/drawing/2014/main" id="{495BFA8C-358D-3E4B-8CCB-D95001583E98}"/>
              </a:ext>
            </a:extLst>
          </p:cNvPr>
          <p:cNvSpPr txBox="1">
            <a:spLocks noChangeArrowheads="1"/>
          </p:cNvSpPr>
          <p:nvPr/>
        </p:nvSpPr>
        <p:spPr bwMode="auto">
          <a:xfrm>
            <a:off x="250825" y="908050"/>
            <a:ext cx="4465638"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800">
                <a:solidFill>
                  <a:schemeClr val="hlink"/>
                </a:solidFill>
                <a:latin typeface="华文中宋" panose="02010600040101010101" pitchFamily="2" charset="-122"/>
                <a:ea typeface="华文中宋" panose="02010600040101010101" pitchFamily="2" charset="-122"/>
              </a:rPr>
              <a:t>CF</a:t>
            </a:r>
            <a:r>
              <a:rPr lang="zh-CN" altLang="en-US" sz="2800">
                <a:solidFill>
                  <a:schemeClr val="hlink"/>
                </a:solidFill>
                <a:latin typeface="华文中宋" panose="02010600040101010101" pitchFamily="2" charset="-122"/>
                <a:ea typeface="华文中宋" panose="02010600040101010101" pitchFamily="2" charset="-122"/>
              </a:rPr>
              <a:t>和</a:t>
            </a:r>
            <a:r>
              <a:rPr lang="en-US" altLang="zh-CN" sz="2800">
                <a:solidFill>
                  <a:schemeClr val="hlink"/>
                </a:solidFill>
                <a:latin typeface="华文中宋" panose="02010600040101010101" pitchFamily="2" charset="-122"/>
                <a:ea typeface="华文中宋" panose="02010600040101010101" pitchFamily="2" charset="-122"/>
              </a:rPr>
              <a:t>OF</a:t>
            </a:r>
            <a:r>
              <a:rPr lang="zh-CN" altLang="en-US" sz="2800">
                <a:solidFill>
                  <a:schemeClr val="hlink"/>
                </a:solidFill>
                <a:latin typeface="华文中宋" panose="02010600040101010101" pitchFamily="2" charset="-122"/>
                <a:ea typeface="华文中宋" panose="02010600040101010101" pitchFamily="2" charset="-122"/>
              </a:rPr>
              <a:t>的进一步讨论：</a:t>
            </a:r>
          </a:p>
        </p:txBody>
      </p:sp>
      <p:sp>
        <p:nvSpPr>
          <p:cNvPr id="46083" name="Text Box 3">
            <a:extLst>
              <a:ext uri="{FF2B5EF4-FFF2-40B4-BE49-F238E27FC236}">
                <a16:creationId xmlns:a16="http://schemas.microsoft.com/office/drawing/2014/main" id="{6B833C18-68A9-8F45-B443-E5C9498950D3}"/>
              </a:ext>
            </a:extLst>
          </p:cNvPr>
          <p:cNvSpPr txBox="1">
            <a:spLocks noChangeArrowheads="1"/>
          </p:cNvSpPr>
          <p:nvPr/>
        </p:nvSpPr>
        <p:spPr bwMode="auto">
          <a:xfrm>
            <a:off x="323850" y="1484313"/>
            <a:ext cx="8569325" cy="5000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61938" indent="-2619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25000"/>
              </a:spcBef>
              <a:spcAft>
                <a:spcPct val="25000"/>
              </a:spcAft>
              <a:buSzTx/>
            </a:pPr>
            <a:r>
              <a:rPr lang="en-US" altLang="zh-CN" sz="2800">
                <a:solidFill>
                  <a:schemeClr val="tx2"/>
                </a:solidFill>
                <a:latin typeface="Times New Roman" panose="02020603050405020304" pitchFamily="18" charset="0"/>
                <a:ea typeface="华文中宋" panose="02010600040101010101" pitchFamily="2" charset="-122"/>
              </a:rPr>
              <a:t>CF</a:t>
            </a:r>
            <a:r>
              <a:rPr lang="zh-CN" altLang="en-US" sz="2800">
                <a:solidFill>
                  <a:schemeClr val="tx2"/>
                </a:solidFill>
                <a:latin typeface="Times New Roman" panose="02020603050405020304" pitchFamily="18" charset="0"/>
                <a:ea typeface="华文中宋" panose="02010600040101010101" pitchFamily="2" charset="-122"/>
              </a:rPr>
              <a:t>表示</a:t>
            </a:r>
            <a:r>
              <a:rPr lang="zh-CN" altLang="en-US" sz="2800">
                <a:solidFill>
                  <a:srgbClr val="FF33CC"/>
                </a:solidFill>
                <a:latin typeface="Times New Roman" panose="02020603050405020304" pitchFamily="18" charset="0"/>
                <a:ea typeface="华文中宋" panose="02010600040101010101" pitchFamily="2" charset="-122"/>
              </a:rPr>
              <a:t>无符号数</a:t>
            </a:r>
            <a:r>
              <a:rPr lang="zh-CN" altLang="en-US" sz="2800">
                <a:solidFill>
                  <a:schemeClr val="tx2"/>
                </a:solidFill>
                <a:latin typeface="Times New Roman" panose="02020603050405020304" pitchFamily="18" charset="0"/>
                <a:ea typeface="华文中宋" panose="02010600040101010101" pitchFamily="2" charset="-122"/>
              </a:rPr>
              <a:t>运算结果是否超出范围；             </a:t>
            </a:r>
            <a:r>
              <a:rPr lang="en-US" altLang="zh-CN" sz="2800">
                <a:solidFill>
                  <a:schemeClr val="tx2"/>
                </a:solidFill>
                <a:latin typeface="Times New Roman" panose="02020603050405020304" pitchFamily="18" charset="0"/>
                <a:ea typeface="华文中宋" panose="02010600040101010101" pitchFamily="2" charset="-122"/>
              </a:rPr>
              <a:t>OF</a:t>
            </a:r>
            <a:r>
              <a:rPr lang="zh-CN" altLang="en-US" sz="2800">
                <a:solidFill>
                  <a:schemeClr val="tx2"/>
                </a:solidFill>
                <a:latin typeface="Times New Roman" panose="02020603050405020304" pitchFamily="18" charset="0"/>
                <a:ea typeface="华文中宋" panose="02010600040101010101" pitchFamily="2" charset="-122"/>
              </a:rPr>
              <a:t>表示</a:t>
            </a:r>
            <a:r>
              <a:rPr lang="zh-CN" altLang="en-US" sz="2800">
                <a:solidFill>
                  <a:srgbClr val="FF33CC"/>
                </a:solidFill>
                <a:latin typeface="Times New Roman" panose="02020603050405020304" pitchFamily="18" charset="0"/>
                <a:ea typeface="华文中宋" panose="02010600040101010101" pitchFamily="2" charset="-122"/>
              </a:rPr>
              <a:t>有符号数</a:t>
            </a:r>
            <a:r>
              <a:rPr lang="zh-CN" altLang="en-US" sz="2800">
                <a:solidFill>
                  <a:schemeClr val="tx2"/>
                </a:solidFill>
                <a:latin typeface="Times New Roman" panose="02020603050405020304" pitchFamily="18" charset="0"/>
                <a:ea typeface="华文中宋" panose="02010600040101010101" pitchFamily="2" charset="-122"/>
              </a:rPr>
              <a:t>运算结果是否超出范围。</a:t>
            </a:r>
          </a:p>
          <a:p>
            <a:pPr eaLnBrk="1" hangingPunct="1">
              <a:spcBef>
                <a:spcPct val="25000"/>
              </a:spcBef>
              <a:spcAft>
                <a:spcPct val="25000"/>
              </a:spcAft>
              <a:buSzTx/>
            </a:pPr>
            <a:r>
              <a:rPr lang="zh-CN" altLang="en-US" sz="2800">
                <a:solidFill>
                  <a:schemeClr val="tx2"/>
                </a:solidFill>
                <a:latin typeface="Times New Roman" panose="02020603050405020304" pitchFamily="18" charset="0"/>
                <a:ea typeface="华文中宋" panose="02010600040101010101" pitchFamily="2" charset="-122"/>
              </a:rPr>
              <a:t>处理器对两个操作数进行运算时，按照无符号数求得结果，并相应设置进位标志</a:t>
            </a:r>
            <a:r>
              <a:rPr lang="en-US" altLang="zh-CN" sz="2800">
                <a:solidFill>
                  <a:schemeClr val="tx2"/>
                </a:solidFill>
                <a:latin typeface="Times New Roman" panose="02020603050405020304" pitchFamily="18" charset="0"/>
                <a:ea typeface="华文中宋" panose="02010600040101010101" pitchFamily="2" charset="-122"/>
              </a:rPr>
              <a:t>CF</a:t>
            </a:r>
            <a:r>
              <a:rPr lang="zh-CN" altLang="en-US" sz="2800">
                <a:solidFill>
                  <a:schemeClr val="tx2"/>
                </a:solidFill>
                <a:latin typeface="Times New Roman" panose="02020603050405020304" pitchFamily="18" charset="0"/>
                <a:ea typeface="华文中宋" panose="02010600040101010101" pitchFamily="2" charset="-122"/>
              </a:rPr>
              <a:t>；同时，根据是否超出有符号数的范围设置溢出标志</a:t>
            </a:r>
            <a:r>
              <a:rPr lang="en-US" altLang="zh-CN" sz="2800">
                <a:solidFill>
                  <a:schemeClr val="tx2"/>
                </a:solidFill>
                <a:latin typeface="Times New Roman" panose="02020603050405020304" pitchFamily="18" charset="0"/>
                <a:ea typeface="华文中宋" panose="02010600040101010101" pitchFamily="2" charset="-122"/>
              </a:rPr>
              <a:t>OF</a:t>
            </a:r>
          </a:p>
          <a:p>
            <a:pPr eaLnBrk="1" hangingPunct="1">
              <a:spcBef>
                <a:spcPct val="25000"/>
              </a:spcBef>
              <a:spcAft>
                <a:spcPct val="25000"/>
              </a:spcAft>
              <a:buSzTx/>
            </a:pPr>
            <a:r>
              <a:rPr lang="zh-CN" altLang="en-US" sz="2800">
                <a:solidFill>
                  <a:schemeClr val="tx2"/>
                </a:solidFill>
                <a:latin typeface="Times New Roman" panose="02020603050405020304" pitchFamily="18" charset="0"/>
                <a:ea typeface="华文中宋" panose="02010600040101010101" pitchFamily="2" charset="-122"/>
              </a:rPr>
              <a:t>程序员决定标志位的使用。如果将参加运算的操作数认为是无符号数：</a:t>
            </a:r>
            <a:r>
              <a:rPr lang="en-US" altLang="zh-CN" sz="2800">
                <a:solidFill>
                  <a:schemeClr val="tx2"/>
                </a:solidFill>
                <a:latin typeface="Times New Roman" panose="02020603050405020304" pitchFamily="18" charset="0"/>
                <a:ea typeface="华文中宋" panose="02010600040101010101" pitchFamily="2" charset="-122"/>
              </a:rPr>
              <a:t>CF</a:t>
            </a:r>
            <a:r>
              <a:rPr lang="zh-CN" altLang="en-US" sz="2800">
                <a:solidFill>
                  <a:schemeClr val="tx2"/>
                </a:solidFill>
                <a:latin typeface="Times New Roman" panose="02020603050405020304" pitchFamily="18" charset="0"/>
                <a:ea typeface="华文中宋" panose="02010600040101010101" pitchFamily="2" charset="-122"/>
              </a:rPr>
              <a:t>；认为是有符号数：</a:t>
            </a:r>
            <a:r>
              <a:rPr lang="en-US" altLang="zh-CN" sz="2800">
                <a:solidFill>
                  <a:schemeClr val="tx2"/>
                </a:solidFill>
                <a:latin typeface="Times New Roman" panose="02020603050405020304" pitchFamily="18" charset="0"/>
                <a:ea typeface="华文中宋" panose="02010600040101010101" pitchFamily="2" charset="-122"/>
              </a:rPr>
              <a:t>OF</a:t>
            </a:r>
            <a:r>
              <a:rPr lang="zh-CN" altLang="en-US" sz="2800">
                <a:solidFill>
                  <a:schemeClr val="tx2"/>
                </a:solidFill>
                <a:latin typeface="Times New Roman" panose="02020603050405020304" pitchFamily="18" charset="0"/>
                <a:ea typeface="华文中宋" panose="02010600040101010101" pitchFamily="2" charset="-122"/>
              </a:rPr>
              <a:t>。</a:t>
            </a:r>
          </a:p>
          <a:p>
            <a:pPr eaLnBrk="1" hangingPunct="1">
              <a:spcBef>
                <a:spcPct val="25000"/>
              </a:spcBef>
              <a:spcAft>
                <a:spcPct val="25000"/>
              </a:spcAft>
              <a:buSzTx/>
            </a:pPr>
            <a:r>
              <a:rPr lang="zh-CN" altLang="en-US" sz="2800">
                <a:solidFill>
                  <a:schemeClr val="tx2"/>
                </a:solidFill>
                <a:latin typeface="Times New Roman" panose="02020603050405020304" pitchFamily="18" charset="0"/>
                <a:ea typeface="华文中宋" panose="02010600040101010101" pitchFamily="2" charset="-122"/>
              </a:rPr>
              <a:t>判断运算结果是否溢出：当两个相同符号数相加，而运算结果的符号与原数据符号相反时，产生溢出。其它情况下，则不会产生溢出。   </a:t>
            </a:r>
          </a:p>
        </p:txBody>
      </p:sp>
      <p:sp>
        <p:nvSpPr>
          <p:cNvPr id="46084" name="Text Box 4">
            <a:extLst>
              <a:ext uri="{FF2B5EF4-FFF2-40B4-BE49-F238E27FC236}">
                <a16:creationId xmlns:a16="http://schemas.microsoft.com/office/drawing/2014/main" id="{35D0FFDE-B3AF-F346-8958-89B0B1E0E4D8}"/>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46085" name="幻灯片编号占位符 2">
            <a:extLst>
              <a:ext uri="{FF2B5EF4-FFF2-40B4-BE49-F238E27FC236}">
                <a16:creationId xmlns:a16="http://schemas.microsoft.com/office/drawing/2014/main" id="{06677246-D6BA-3E4C-9B5E-FFBAF1889D7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DD5625A-7A18-3C4C-ADD5-354C153F0D29}" type="slidenum">
              <a:rPr kumimoji="0" lang="en-US" altLang="zh-CN" sz="1400" smtClean="0"/>
              <a:pPr>
                <a:spcBef>
                  <a:spcPct val="0"/>
                </a:spcBef>
                <a:buClrTx/>
                <a:buSzTx/>
                <a:buFontTx/>
                <a:buNone/>
              </a:pPr>
              <a:t>18</a:t>
            </a:fld>
            <a:r>
              <a:rPr kumimoji="0" lang="en-US" altLang="zh-CN" sz="1400"/>
              <a:t>/201</a:t>
            </a:r>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857" name="日期占位符 1">
            <a:extLst>
              <a:ext uri="{FF2B5EF4-FFF2-40B4-BE49-F238E27FC236}">
                <a16:creationId xmlns:a16="http://schemas.microsoft.com/office/drawing/2014/main" id="{868A0055-1F8F-1E4A-8813-BE25EFA34C5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BE33EAA-324F-3347-8D6E-96E1063D62E6}" type="datetime12">
              <a:rPr kumimoji="0" lang="zh-CN" altLang="en-US" sz="1400" smtClean="0"/>
              <a:pPr>
                <a:spcBef>
                  <a:spcPct val="0"/>
                </a:spcBef>
                <a:buClrTx/>
                <a:buSzTx/>
                <a:buFontTx/>
                <a:buNone/>
              </a:pPr>
              <a:t>下午8时26分</a:t>
            </a:fld>
            <a:endParaRPr kumimoji="0" lang="en-US" altLang="zh-CN" sz="1400"/>
          </a:p>
        </p:txBody>
      </p:sp>
      <p:grpSp>
        <p:nvGrpSpPr>
          <p:cNvPr id="2" name="Group 2">
            <a:extLst>
              <a:ext uri="{FF2B5EF4-FFF2-40B4-BE49-F238E27FC236}">
                <a16:creationId xmlns:a16="http://schemas.microsoft.com/office/drawing/2014/main" id="{33F0A6A8-5370-384D-B37D-67DB892C3F1D}"/>
              </a:ext>
            </a:extLst>
          </p:cNvPr>
          <p:cNvGrpSpPr>
            <a:grpSpLocks/>
          </p:cNvGrpSpPr>
          <p:nvPr/>
        </p:nvGrpSpPr>
        <p:grpSpPr bwMode="auto">
          <a:xfrm>
            <a:off x="5972175" y="4221163"/>
            <a:ext cx="542925" cy="1584325"/>
            <a:chOff x="282" y="3022"/>
            <a:chExt cx="342" cy="1088"/>
          </a:xfrm>
        </p:grpSpPr>
        <p:sp>
          <p:nvSpPr>
            <p:cNvPr id="377868" name="AutoShape 3">
              <a:extLst>
                <a:ext uri="{FF2B5EF4-FFF2-40B4-BE49-F238E27FC236}">
                  <a16:creationId xmlns:a16="http://schemas.microsoft.com/office/drawing/2014/main" id="{5BBCF48B-D6BF-E94B-99BE-DAC3D0D13D6A}"/>
                </a:ext>
              </a:extLst>
            </p:cNvPr>
            <p:cNvSpPr>
              <a:spLocks/>
            </p:cNvSpPr>
            <p:nvPr/>
          </p:nvSpPr>
          <p:spPr bwMode="auto">
            <a:xfrm>
              <a:off x="534" y="3067"/>
              <a:ext cx="90" cy="1043"/>
            </a:xfrm>
            <a:prstGeom prst="leftBrace">
              <a:avLst>
                <a:gd name="adj1" fmla="val 115728"/>
                <a:gd name="adj2" fmla="val 46435"/>
              </a:avLst>
            </a:prstGeom>
            <a:noFill/>
            <a:ln w="9525">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377869" name="Text Box 4">
              <a:extLst>
                <a:ext uri="{FF2B5EF4-FFF2-40B4-BE49-F238E27FC236}">
                  <a16:creationId xmlns:a16="http://schemas.microsoft.com/office/drawing/2014/main" id="{7129BBB5-4BC8-EA4A-84AC-19C4D74DDB61}"/>
                </a:ext>
              </a:extLst>
            </p:cNvPr>
            <p:cNvSpPr txBox="1">
              <a:spLocks noChangeArrowheads="1"/>
            </p:cNvSpPr>
            <p:nvPr/>
          </p:nvSpPr>
          <p:spPr bwMode="auto">
            <a:xfrm>
              <a:off x="282" y="3022"/>
              <a:ext cx="194" cy="1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000" tIns="0" rIns="18000" bIns="0"/>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1800" b="0">
                  <a:solidFill>
                    <a:srgbClr val="FF0066"/>
                  </a:solidFill>
                  <a:latin typeface="Times New Roman" panose="02020603050405020304" pitchFamily="18" charset="0"/>
                  <a:ea typeface="黑体" panose="02010609060101010101" pitchFamily="49" charset="-122"/>
                </a:rPr>
                <a:t>中断服务程序</a:t>
              </a:r>
            </a:p>
          </p:txBody>
        </p:sp>
      </p:grpSp>
      <p:sp>
        <p:nvSpPr>
          <p:cNvPr id="377859" name="Rectangle 5">
            <a:extLst>
              <a:ext uri="{FF2B5EF4-FFF2-40B4-BE49-F238E27FC236}">
                <a16:creationId xmlns:a16="http://schemas.microsoft.com/office/drawing/2014/main" id="{318D12C5-B001-894F-A51D-8D67FB4A9FDF}"/>
              </a:ext>
            </a:extLst>
          </p:cNvPr>
          <p:cNvSpPr>
            <a:spLocks noChangeArrowheads="1"/>
          </p:cNvSpPr>
          <p:nvPr/>
        </p:nvSpPr>
        <p:spPr bwMode="auto">
          <a:xfrm>
            <a:off x="395288" y="1773238"/>
            <a:ext cx="2952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2400">
                <a:solidFill>
                  <a:schemeClr val="tx2"/>
                </a:solidFill>
                <a:latin typeface="Times New Roman" panose="02020603050405020304" pitchFamily="18" charset="0"/>
              </a:rPr>
              <a:t>可屏蔽中断处理流程</a:t>
            </a:r>
          </a:p>
        </p:txBody>
      </p:sp>
      <p:sp>
        <p:nvSpPr>
          <p:cNvPr id="377860" name="Text Box 6">
            <a:extLst>
              <a:ext uri="{FF2B5EF4-FFF2-40B4-BE49-F238E27FC236}">
                <a16:creationId xmlns:a16="http://schemas.microsoft.com/office/drawing/2014/main" id="{6E10CB96-11C4-174D-A493-857341B0D6E0}"/>
              </a:ext>
            </a:extLst>
          </p:cNvPr>
          <p:cNvSpPr txBox="1">
            <a:spLocks noChangeArrowheads="1"/>
          </p:cNvSpPr>
          <p:nvPr/>
        </p:nvSpPr>
        <p:spPr bwMode="auto">
          <a:xfrm>
            <a:off x="323850" y="904875"/>
            <a:ext cx="4176713"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
                <a:schemeClr val="bg1"/>
              </a:buClr>
              <a:buSzPct val="100000"/>
              <a:buFont typeface="Wingdings" pitchFamily="2" charset="2"/>
              <a:buNone/>
            </a:pPr>
            <a:r>
              <a:rPr lang="zh-CN" altLang="en-US">
                <a:solidFill>
                  <a:schemeClr val="tx2"/>
                </a:solidFill>
                <a:latin typeface="宋体" panose="02010600030101010101" pitchFamily="2" charset="-122"/>
              </a:rPr>
              <a:t>二、</a:t>
            </a:r>
            <a:r>
              <a:rPr kumimoji="0" lang="zh-CN" altLang="en-US">
                <a:solidFill>
                  <a:schemeClr val="tx2"/>
                </a:solidFill>
                <a:latin typeface="宋体" panose="02010600030101010101" pitchFamily="2" charset="-122"/>
              </a:rPr>
              <a:t>中断的处理过程 </a:t>
            </a:r>
            <a:r>
              <a:rPr lang="zh-CN" altLang="en-US">
                <a:solidFill>
                  <a:schemeClr val="tx2"/>
                </a:solidFill>
                <a:latin typeface="宋体" panose="02010600030101010101" pitchFamily="2" charset="-122"/>
              </a:rPr>
              <a:t> </a:t>
            </a:r>
          </a:p>
        </p:txBody>
      </p:sp>
      <p:graphicFrame>
        <p:nvGraphicFramePr>
          <p:cNvPr id="377861" name="Object 7">
            <a:extLst>
              <a:ext uri="{FF2B5EF4-FFF2-40B4-BE49-F238E27FC236}">
                <a16:creationId xmlns:a16="http://schemas.microsoft.com/office/drawing/2014/main" id="{08527325-87F4-684D-98EB-718F0E30EC0E}"/>
              </a:ext>
            </a:extLst>
          </p:cNvPr>
          <p:cNvGraphicFramePr>
            <a:graphicFrameLocks noChangeAspect="1"/>
          </p:cNvGraphicFramePr>
          <p:nvPr/>
        </p:nvGraphicFramePr>
        <p:xfrm>
          <a:off x="3059113" y="1462088"/>
          <a:ext cx="6048375" cy="5135562"/>
        </p:xfrm>
        <a:graphic>
          <a:graphicData uri="http://schemas.openxmlformats.org/presentationml/2006/ole">
            <mc:AlternateContent xmlns:mc="http://schemas.openxmlformats.org/markup-compatibility/2006">
              <mc:Choice xmlns:v="urn:schemas-microsoft-com:vml" Requires="v">
                <p:oleObj spid="_x0000_s377896" name="Visio" r:id="rId4" imgW="1708150" imgH="1327150" progId="Visio.Drawing.11">
                  <p:embed/>
                </p:oleObj>
              </mc:Choice>
              <mc:Fallback>
                <p:oleObj name="Visio" r:id="rId4" imgW="1708150" imgH="1327150" progId="Visio.Drawing.11">
                  <p:embed/>
                  <p:pic>
                    <p:nvPicPr>
                      <p:cNvPr id="0" name="Object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59113" y="1462088"/>
                        <a:ext cx="6048375" cy="5135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99CCFF"/>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843784" name="Rectangle 8">
            <a:extLst>
              <a:ext uri="{FF2B5EF4-FFF2-40B4-BE49-F238E27FC236}">
                <a16:creationId xmlns:a16="http://schemas.microsoft.com/office/drawing/2014/main" id="{C9578C80-685D-2841-B7B3-1BACFFFE0F2B}"/>
              </a:ext>
            </a:extLst>
          </p:cNvPr>
          <p:cNvSpPr>
            <a:spLocks noChangeArrowheads="1"/>
          </p:cNvSpPr>
          <p:nvPr/>
        </p:nvSpPr>
        <p:spPr bwMode="auto">
          <a:xfrm>
            <a:off x="323850" y="3284538"/>
            <a:ext cx="3025775" cy="213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2400">
                <a:solidFill>
                  <a:schemeClr val="tx2"/>
                </a:solidFill>
                <a:latin typeface="Times New Roman" panose="02020603050405020304" pitchFamily="18" charset="0"/>
              </a:rPr>
              <a:t>CPU</a:t>
            </a:r>
            <a:r>
              <a:rPr lang="zh-CN" altLang="en-US" sz="2400">
                <a:solidFill>
                  <a:schemeClr val="tx2"/>
                </a:solidFill>
                <a:latin typeface="Times New Roman" panose="02020603050405020304" pitchFamily="18" charset="0"/>
              </a:rPr>
              <a:t>响应可屏蔽中断的条件：</a:t>
            </a:r>
          </a:p>
          <a:p>
            <a:pPr eaLnBrk="1" hangingPunct="1">
              <a:buClr>
                <a:schemeClr val="bg1"/>
              </a:buClr>
              <a:buSzPct val="100000"/>
              <a:buFont typeface="Wingdings" pitchFamily="2" charset="2"/>
              <a:buNone/>
            </a:pPr>
            <a:r>
              <a:rPr lang="en-US" altLang="zh-CN" sz="2400">
                <a:solidFill>
                  <a:schemeClr val="tx2"/>
                </a:solidFill>
                <a:latin typeface="Times New Roman" panose="02020603050405020304" pitchFamily="18" charset="0"/>
              </a:rPr>
              <a:t>1 </a:t>
            </a:r>
            <a:r>
              <a:rPr lang="zh-CN" altLang="en-US" sz="2400">
                <a:solidFill>
                  <a:schemeClr val="tx2"/>
                </a:solidFill>
                <a:latin typeface="Times New Roman" panose="02020603050405020304" pitchFamily="18" charset="0"/>
              </a:rPr>
              <a:t>外设提出中断申请</a:t>
            </a:r>
          </a:p>
          <a:p>
            <a:pPr eaLnBrk="1" hangingPunct="1">
              <a:buClr>
                <a:schemeClr val="bg1"/>
              </a:buClr>
              <a:buSzPct val="100000"/>
              <a:buFont typeface="Wingdings" pitchFamily="2" charset="2"/>
              <a:buNone/>
            </a:pPr>
            <a:r>
              <a:rPr lang="en-US" altLang="zh-CN" sz="2400">
                <a:solidFill>
                  <a:schemeClr val="tx2"/>
                </a:solidFill>
                <a:latin typeface="Times New Roman" panose="02020603050405020304" pitchFamily="18" charset="0"/>
              </a:rPr>
              <a:t>2 </a:t>
            </a:r>
            <a:r>
              <a:rPr lang="zh-CN" altLang="en-US" sz="2400">
                <a:solidFill>
                  <a:schemeClr val="tx2"/>
                </a:solidFill>
                <a:latin typeface="Times New Roman" panose="02020603050405020304" pitchFamily="18" charset="0"/>
              </a:rPr>
              <a:t>本中断位未被屏蔽</a:t>
            </a:r>
          </a:p>
          <a:p>
            <a:pPr eaLnBrk="1" hangingPunct="1">
              <a:buClr>
                <a:schemeClr val="bg1"/>
              </a:buClr>
              <a:buSzPct val="100000"/>
              <a:buFont typeface="Wingdings" pitchFamily="2" charset="2"/>
              <a:buNone/>
            </a:pPr>
            <a:r>
              <a:rPr lang="en-US" altLang="zh-CN" sz="2400">
                <a:solidFill>
                  <a:schemeClr val="tx2"/>
                </a:solidFill>
                <a:latin typeface="Times New Roman" panose="02020603050405020304" pitchFamily="18" charset="0"/>
              </a:rPr>
              <a:t>3 </a:t>
            </a:r>
            <a:r>
              <a:rPr lang="zh-CN" altLang="en-US" sz="2400">
                <a:solidFill>
                  <a:schemeClr val="tx2"/>
                </a:solidFill>
                <a:latin typeface="Times New Roman" panose="02020603050405020304" pitchFamily="18" charset="0"/>
              </a:rPr>
              <a:t>中断允许</a:t>
            </a:r>
          </a:p>
        </p:txBody>
      </p:sp>
      <p:grpSp>
        <p:nvGrpSpPr>
          <p:cNvPr id="3" name="Group 9">
            <a:extLst>
              <a:ext uri="{FF2B5EF4-FFF2-40B4-BE49-F238E27FC236}">
                <a16:creationId xmlns:a16="http://schemas.microsoft.com/office/drawing/2014/main" id="{8EFA08E6-F53A-5944-8420-FADDDFF99513}"/>
              </a:ext>
            </a:extLst>
          </p:cNvPr>
          <p:cNvGrpSpPr>
            <a:grpSpLocks/>
          </p:cNvGrpSpPr>
          <p:nvPr/>
        </p:nvGrpSpPr>
        <p:grpSpPr bwMode="auto">
          <a:xfrm>
            <a:off x="5219700" y="3644900"/>
            <a:ext cx="503238" cy="2520950"/>
            <a:chOff x="1837" y="2568"/>
            <a:chExt cx="317" cy="1588"/>
          </a:xfrm>
        </p:grpSpPr>
        <p:sp>
          <p:nvSpPr>
            <p:cNvPr id="377866" name="AutoShape 10">
              <a:extLst>
                <a:ext uri="{FF2B5EF4-FFF2-40B4-BE49-F238E27FC236}">
                  <a16:creationId xmlns:a16="http://schemas.microsoft.com/office/drawing/2014/main" id="{059BB722-BA65-DC44-9D8D-CE470F74EC6D}"/>
                </a:ext>
              </a:extLst>
            </p:cNvPr>
            <p:cNvSpPr>
              <a:spLocks/>
            </p:cNvSpPr>
            <p:nvPr/>
          </p:nvSpPr>
          <p:spPr bwMode="auto">
            <a:xfrm flipH="1">
              <a:off x="1837" y="2568"/>
              <a:ext cx="78" cy="1588"/>
            </a:xfrm>
            <a:prstGeom prst="leftBrace">
              <a:avLst>
                <a:gd name="adj1" fmla="val 203307"/>
                <a:gd name="adj2" fmla="val 45782"/>
              </a:avLst>
            </a:prstGeom>
            <a:noFill/>
            <a:ln w="9525">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377867" name="Text Box 11">
              <a:extLst>
                <a:ext uri="{FF2B5EF4-FFF2-40B4-BE49-F238E27FC236}">
                  <a16:creationId xmlns:a16="http://schemas.microsoft.com/office/drawing/2014/main" id="{EDDEE4A0-EFB1-D14B-A5D4-A3C250C4AF96}"/>
                </a:ext>
              </a:extLst>
            </p:cNvPr>
            <p:cNvSpPr txBox="1">
              <a:spLocks noChangeArrowheads="1"/>
            </p:cNvSpPr>
            <p:nvPr/>
          </p:nvSpPr>
          <p:spPr bwMode="auto">
            <a:xfrm>
              <a:off x="1973" y="2714"/>
              <a:ext cx="181" cy="12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000" tIns="0" rIns="18000" bIns="0"/>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en-US" altLang="zh-CN" sz="1800" b="0">
                  <a:solidFill>
                    <a:srgbClr val="FF0066"/>
                  </a:solidFill>
                  <a:latin typeface="Arial" panose="020B0604020202020204" pitchFamily="34" charset="0"/>
                  <a:ea typeface="黑体" panose="02010609060101010101" pitchFamily="49" charset="-122"/>
                </a:rPr>
                <a:t>CPU</a:t>
              </a:r>
              <a:r>
                <a:rPr lang="zh-CN" altLang="en-US" sz="1800" b="0">
                  <a:solidFill>
                    <a:srgbClr val="FF0066"/>
                  </a:solidFill>
                  <a:latin typeface="Arial" panose="020B0604020202020204" pitchFamily="34" charset="0"/>
                  <a:ea typeface="黑体" panose="02010609060101010101" pitchFamily="49" charset="-122"/>
                </a:rPr>
                <a:t>硬件完成</a:t>
              </a:r>
            </a:p>
          </p:txBody>
        </p:sp>
      </p:grpSp>
      <p:sp>
        <p:nvSpPr>
          <p:cNvPr id="377864" name="Text Box 12">
            <a:extLst>
              <a:ext uri="{FF2B5EF4-FFF2-40B4-BE49-F238E27FC236}">
                <a16:creationId xmlns:a16="http://schemas.microsoft.com/office/drawing/2014/main" id="{47D041F5-D48C-7740-88E1-7539D6FE30ED}"/>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77865" name="幻灯片编号占位符 4">
            <a:extLst>
              <a:ext uri="{FF2B5EF4-FFF2-40B4-BE49-F238E27FC236}">
                <a16:creationId xmlns:a16="http://schemas.microsoft.com/office/drawing/2014/main" id="{8CC9E8CE-CB96-154C-BF9A-465B4F10C7A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4ED6101-2495-EC4E-9745-54F0CD48AEC3}" type="slidenum">
              <a:rPr kumimoji="0" lang="en-US" altLang="zh-CN" sz="1400" smtClean="0"/>
              <a:pPr>
                <a:spcBef>
                  <a:spcPct val="0"/>
                </a:spcBef>
                <a:buClrTx/>
                <a:buSzTx/>
                <a:buFontTx/>
                <a:buNone/>
              </a:pPr>
              <a:t>180</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843784"/>
                                        </p:tgtEl>
                                        <p:attrNameLst>
                                          <p:attrName>style.visibility</p:attrName>
                                        </p:attrNameLst>
                                      </p:cBhvr>
                                      <p:to>
                                        <p:strVal val="visible"/>
                                      </p:to>
                                    </p:set>
                                    <p:animEffect transition="in" filter="blinds(horizontal)">
                                      <p:cBhvr>
                                        <p:cTn id="15" dur="500"/>
                                        <p:tgtEl>
                                          <p:spTgt spid="8437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3784" grpId="0"/>
    </p:bld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5" name="日期占位符 3">
            <a:extLst>
              <a:ext uri="{FF2B5EF4-FFF2-40B4-BE49-F238E27FC236}">
                <a16:creationId xmlns:a16="http://schemas.microsoft.com/office/drawing/2014/main" id="{CCA5ABB2-FC22-634A-9D56-E3C74F5C330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83C64D2-1A44-1E48-A8FF-AA404AA65478}" type="datetime12">
              <a:rPr kumimoji="0" lang="zh-CN" altLang="en-US" sz="1400" smtClean="0"/>
              <a:pPr>
                <a:spcBef>
                  <a:spcPct val="0"/>
                </a:spcBef>
                <a:buClrTx/>
                <a:buSzTx/>
                <a:buFontTx/>
                <a:buNone/>
              </a:pPr>
              <a:t>下午8时26分</a:t>
            </a:fld>
            <a:endParaRPr kumimoji="0" lang="en-US" altLang="zh-CN" sz="1400"/>
          </a:p>
        </p:txBody>
      </p:sp>
      <p:sp>
        <p:nvSpPr>
          <p:cNvPr id="379906" name="Rectangle 3">
            <a:extLst>
              <a:ext uri="{FF2B5EF4-FFF2-40B4-BE49-F238E27FC236}">
                <a16:creationId xmlns:a16="http://schemas.microsoft.com/office/drawing/2014/main" id="{7AB919B7-51BE-6D48-8B13-BEC3FC7C7819}"/>
              </a:ext>
            </a:extLst>
          </p:cNvPr>
          <p:cNvSpPr>
            <a:spLocks noGrp="1" noChangeArrowheads="1"/>
          </p:cNvSpPr>
          <p:nvPr>
            <p:ph type="body" idx="1"/>
          </p:nvPr>
        </p:nvSpPr>
        <p:spPr>
          <a:xfrm>
            <a:off x="1182688" y="1196975"/>
            <a:ext cx="6557962" cy="2278063"/>
          </a:xfrm>
        </p:spPr>
        <p:txBody>
          <a:bodyPr anchor="ctr">
            <a:spAutoFit/>
          </a:bodyPr>
          <a:lstStyle/>
          <a:p>
            <a:pPr marL="609600" indent="-609600" eaLnBrk="1" hangingPunct="1">
              <a:lnSpc>
                <a:spcPct val="150000"/>
              </a:lnSpc>
            </a:pPr>
            <a:r>
              <a:rPr kumimoji="0" lang="zh-CN" altLang="en-US" b="1">
                <a:solidFill>
                  <a:schemeClr val="hlink"/>
                </a:solidFill>
              </a:rPr>
              <a:t>可屏蔽中断</a:t>
            </a:r>
            <a:r>
              <a:rPr kumimoji="0" lang="zh-CN" altLang="en-US" b="1"/>
              <a:t>请求</a:t>
            </a:r>
            <a:r>
              <a:rPr kumimoji="0" lang="en-US" altLang="zh-CN" b="1"/>
              <a:t>INTR</a:t>
            </a:r>
            <a:r>
              <a:rPr kumimoji="0" lang="zh-CN" altLang="en-US" b="1"/>
              <a:t>的响应</a:t>
            </a:r>
          </a:p>
          <a:p>
            <a:pPr marL="1104900" lvl="1" indent="-647700" eaLnBrk="1" hangingPunct="1">
              <a:lnSpc>
                <a:spcPct val="150000"/>
              </a:lnSpc>
              <a:buSzTx/>
              <a:buFont typeface="Wingdings" pitchFamily="2" charset="2"/>
              <a:buAutoNum type="arabicPeriod"/>
            </a:pPr>
            <a:r>
              <a:rPr kumimoji="0" lang="en-US" altLang="zh-CN" b="1"/>
              <a:t>CPU</a:t>
            </a:r>
            <a:r>
              <a:rPr kumimoji="0" lang="zh-CN" altLang="en-US" b="1"/>
              <a:t>响应</a:t>
            </a:r>
            <a:r>
              <a:rPr kumimoji="0" lang="zh-CN" altLang="en-US" b="1">
                <a:latin typeface="Times New Roman" panose="02020603050405020304" pitchFamily="18" charset="0"/>
              </a:rPr>
              <a:t>可屏蔽中断</a:t>
            </a:r>
          </a:p>
          <a:p>
            <a:pPr marL="1104900" lvl="1" indent="-647700" eaLnBrk="1" hangingPunct="1">
              <a:lnSpc>
                <a:spcPct val="150000"/>
              </a:lnSpc>
              <a:buSzTx/>
              <a:buFont typeface="Wingdings" pitchFamily="2" charset="2"/>
              <a:buAutoNum type="arabicPeriod"/>
            </a:pPr>
            <a:r>
              <a:rPr kumimoji="0" lang="en-US" altLang="zh-CN" b="1"/>
              <a:t>CPU</a:t>
            </a:r>
            <a:r>
              <a:rPr kumimoji="0" lang="zh-CN" altLang="en-US" b="1"/>
              <a:t>转入中断服务过程</a:t>
            </a:r>
          </a:p>
        </p:txBody>
      </p:sp>
      <p:sp>
        <p:nvSpPr>
          <p:cNvPr id="379907" name="Text Box 5">
            <a:extLst>
              <a:ext uri="{FF2B5EF4-FFF2-40B4-BE49-F238E27FC236}">
                <a16:creationId xmlns:a16="http://schemas.microsoft.com/office/drawing/2014/main" id="{6738871F-4187-734D-A235-5E404B4977E2}"/>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79908" name="幻灯片编号占位符 2">
            <a:extLst>
              <a:ext uri="{FF2B5EF4-FFF2-40B4-BE49-F238E27FC236}">
                <a16:creationId xmlns:a16="http://schemas.microsoft.com/office/drawing/2014/main" id="{0E3D9441-6C68-404D-B98B-22DB8CE9C76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E802EF7-FA6C-B14D-B482-F1554C60282E}" type="slidenum">
              <a:rPr kumimoji="0" lang="en-US" altLang="zh-CN" sz="1400" smtClean="0"/>
              <a:pPr>
                <a:spcBef>
                  <a:spcPct val="0"/>
                </a:spcBef>
                <a:buClrTx/>
                <a:buSzTx/>
                <a:buFontTx/>
                <a:buNone/>
              </a:pPr>
              <a:t>181</a:t>
            </a:fld>
            <a:r>
              <a:rPr kumimoji="0" lang="en-US" altLang="zh-CN" sz="1400"/>
              <a:t>/201</a:t>
            </a:r>
          </a:p>
        </p:txBody>
      </p:sp>
    </p:spTree>
  </p:cSld>
  <p:clrMapOvr>
    <a:masterClrMapping/>
  </p:clrMapOvr>
  <p:transition/>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3" name="日期占位符 3">
            <a:extLst>
              <a:ext uri="{FF2B5EF4-FFF2-40B4-BE49-F238E27FC236}">
                <a16:creationId xmlns:a16="http://schemas.microsoft.com/office/drawing/2014/main" id="{AFF87DD6-6CFA-C34A-B9B0-FE7DACF10E7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911ABA5-0890-4841-8D67-512E0209BEEA}" type="datetime12">
              <a:rPr kumimoji="0" lang="zh-CN" altLang="en-US" sz="1400" smtClean="0"/>
              <a:pPr>
                <a:spcBef>
                  <a:spcPct val="0"/>
                </a:spcBef>
                <a:buClrTx/>
                <a:buSzTx/>
                <a:buFontTx/>
                <a:buNone/>
              </a:pPr>
              <a:t>下午8时26分</a:t>
            </a:fld>
            <a:endParaRPr kumimoji="0" lang="en-US" altLang="zh-CN" sz="1400"/>
          </a:p>
        </p:txBody>
      </p:sp>
      <p:sp>
        <p:nvSpPr>
          <p:cNvPr id="381954" name="Rectangle 2">
            <a:extLst>
              <a:ext uri="{FF2B5EF4-FFF2-40B4-BE49-F238E27FC236}">
                <a16:creationId xmlns:a16="http://schemas.microsoft.com/office/drawing/2014/main" id="{5FDA95EE-391B-9941-B300-86385BA8F43D}"/>
              </a:ext>
            </a:extLst>
          </p:cNvPr>
          <p:cNvSpPr>
            <a:spLocks noGrp="1" noChangeArrowheads="1"/>
          </p:cNvSpPr>
          <p:nvPr>
            <p:ph type="body" idx="1"/>
          </p:nvPr>
        </p:nvSpPr>
        <p:spPr>
          <a:xfrm>
            <a:off x="179388" y="839788"/>
            <a:ext cx="8820150" cy="4835525"/>
          </a:xfrm>
        </p:spPr>
        <p:txBody>
          <a:bodyPr anchor="ctr">
            <a:spAutoFit/>
          </a:bodyPr>
          <a:lstStyle/>
          <a:p>
            <a:pPr marL="609600" indent="-609600" eaLnBrk="1" hangingPunct="1">
              <a:lnSpc>
                <a:spcPct val="110000"/>
              </a:lnSpc>
              <a:spcAft>
                <a:spcPct val="10000"/>
              </a:spcAft>
              <a:buClr>
                <a:schemeClr val="hlink"/>
              </a:buClr>
              <a:buSzTx/>
              <a:buFont typeface="Wingdings" pitchFamily="2" charset="2"/>
              <a:buAutoNum type="arabicPeriod"/>
            </a:pPr>
            <a:r>
              <a:rPr kumimoji="0" lang="en-US" altLang="zh-CN" sz="2800" b="1"/>
              <a:t>CPU</a:t>
            </a:r>
            <a:r>
              <a:rPr kumimoji="0" lang="zh-CN" altLang="en-US" sz="2800" b="1"/>
              <a:t>响应</a:t>
            </a:r>
            <a:r>
              <a:rPr kumimoji="0" lang="zh-CN" altLang="en-US" sz="2800" b="1">
                <a:latin typeface="Times New Roman" panose="02020603050405020304" pitchFamily="18" charset="0"/>
              </a:rPr>
              <a:t>可屏蔽中断</a:t>
            </a:r>
            <a:endParaRPr kumimoji="0" lang="zh-CN" altLang="en-US" sz="2800" b="1"/>
          </a:p>
          <a:p>
            <a:pPr marL="1104900" lvl="1" indent="-647700" eaLnBrk="1" hangingPunct="1">
              <a:lnSpc>
                <a:spcPct val="110000"/>
              </a:lnSpc>
              <a:spcAft>
                <a:spcPct val="10000"/>
              </a:spcAft>
              <a:buSzTx/>
            </a:pPr>
            <a:r>
              <a:rPr kumimoji="0" lang="zh-CN" altLang="en-US" b="1"/>
              <a:t>当中断屏蔽触发器未被屏蔽时，</a:t>
            </a:r>
            <a:r>
              <a:rPr kumimoji="0" lang="zh-CN" altLang="en-US" b="1">
                <a:solidFill>
                  <a:schemeClr val="hlink"/>
                </a:solidFill>
              </a:rPr>
              <a:t>外设</a:t>
            </a:r>
            <a:r>
              <a:rPr kumimoji="0" lang="zh-CN" altLang="en-US" b="1"/>
              <a:t>发出</a:t>
            </a:r>
            <a:r>
              <a:rPr kumimoji="0" lang="zh-CN" altLang="en-US" b="1">
                <a:solidFill>
                  <a:schemeClr val="hlink"/>
                </a:solidFill>
              </a:rPr>
              <a:t>中断请求信号；</a:t>
            </a:r>
          </a:p>
          <a:p>
            <a:pPr marL="1104900" lvl="1" indent="-647700" eaLnBrk="1" hangingPunct="1">
              <a:lnSpc>
                <a:spcPct val="110000"/>
              </a:lnSpc>
              <a:spcAft>
                <a:spcPct val="10000"/>
              </a:spcAft>
              <a:buSzTx/>
            </a:pPr>
            <a:r>
              <a:rPr kumimoji="0" lang="en-US" altLang="zh-CN" b="1">
                <a:solidFill>
                  <a:srgbClr val="FF0066"/>
                </a:solidFill>
              </a:rPr>
              <a:t>CPU</a:t>
            </a:r>
            <a:r>
              <a:rPr kumimoji="0" lang="zh-CN" altLang="en-US" b="1"/>
              <a:t>在每条指令的最后一个机器周期的最后一个</a:t>
            </a:r>
            <a:r>
              <a:rPr kumimoji="0" lang="en-US" altLang="zh-CN" b="1"/>
              <a:t>T</a:t>
            </a:r>
            <a:r>
              <a:rPr kumimoji="0" lang="zh-CN" altLang="en-US" b="1"/>
              <a:t>状态采样</a:t>
            </a:r>
            <a:r>
              <a:rPr kumimoji="0" lang="zh-CN" altLang="en-US" b="1">
                <a:solidFill>
                  <a:srgbClr val="FF0066"/>
                </a:solidFill>
              </a:rPr>
              <a:t>中断请求</a:t>
            </a:r>
            <a:r>
              <a:rPr kumimoji="0" lang="en-US" altLang="zh-CN" b="1">
                <a:solidFill>
                  <a:srgbClr val="FF0066"/>
                </a:solidFill>
              </a:rPr>
              <a:t>INTR</a:t>
            </a:r>
            <a:r>
              <a:rPr kumimoji="0" lang="zh-CN" altLang="en-US" b="1">
                <a:solidFill>
                  <a:srgbClr val="FF0066"/>
                </a:solidFill>
              </a:rPr>
              <a:t>引脚</a:t>
            </a:r>
            <a:r>
              <a:rPr kumimoji="0" lang="zh-CN" altLang="en-US" b="1"/>
              <a:t>，若有中断请求信号且</a:t>
            </a:r>
            <a:r>
              <a:rPr kumimoji="0" lang="en-US" altLang="zh-CN" b="1"/>
              <a:t>CPU</a:t>
            </a:r>
            <a:r>
              <a:rPr kumimoji="0" lang="zh-CN" altLang="en-US" b="1"/>
              <a:t>内部中断允许触发器是开放的（</a:t>
            </a:r>
            <a:r>
              <a:rPr kumimoji="0" lang="en-US" altLang="zh-CN" b="1">
                <a:solidFill>
                  <a:srgbClr val="FF0066"/>
                </a:solidFill>
              </a:rPr>
              <a:t>IF</a:t>
            </a:r>
            <a:r>
              <a:rPr kumimoji="0" lang="zh-CN" altLang="en-US" b="1">
                <a:solidFill>
                  <a:srgbClr val="FF0066"/>
                </a:solidFill>
              </a:rPr>
              <a:t>＝</a:t>
            </a:r>
            <a:r>
              <a:rPr kumimoji="0" lang="en-US" altLang="zh-CN" b="1">
                <a:solidFill>
                  <a:srgbClr val="FF0066"/>
                </a:solidFill>
              </a:rPr>
              <a:t>1</a:t>
            </a:r>
            <a:r>
              <a:rPr kumimoji="0" lang="zh-CN" altLang="en-US" b="1"/>
              <a:t>），则</a:t>
            </a:r>
            <a:r>
              <a:rPr kumimoji="0" lang="en-US" altLang="zh-CN" b="1"/>
              <a:t>CPU</a:t>
            </a:r>
            <a:r>
              <a:rPr kumimoji="0" lang="zh-CN" altLang="en-US" b="1"/>
              <a:t>响应中断；</a:t>
            </a:r>
          </a:p>
          <a:p>
            <a:pPr marL="1104900" lvl="1" indent="-647700" eaLnBrk="1" hangingPunct="1">
              <a:lnSpc>
                <a:spcPct val="110000"/>
              </a:lnSpc>
              <a:spcAft>
                <a:spcPct val="10000"/>
              </a:spcAft>
              <a:buSzTx/>
            </a:pPr>
            <a:r>
              <a:rPr kumimoji="0" lang="en-US" altLang="zh-CN" b="1">
                <a:solidFill>
                  <a:srgbClr val="FF0066"/>
                </a:solidFill>
              </a:rPr>
              <a:t>CPU</a:t>
            </a:r>
            <a:r>
              <a:rPr kumimoji="0" lang="zh-CN" altLang="en-US" b="1"/>
              <a:t>向外设接口发两个</a:t>
            </a:r>
            <a:r>
              <a:rPr kumimoji="0" lang="zh-CN" altLang="en-US" b="1">
                <a:solidFill>
                  <a:srgbClr val="FF0066"/>
                </a:solidFill>
              </a:rPr>
              <a:t>中断响应信号</a:t>
            </a:r>
            <a:r>
              <a:rPr kumimoji="0" lang="en-US" altLang="zh-CN" b="1">
                <a:solidFill>
                  <a:srgbClr val="FF0066"/>
                </a:solidFill>
              </a:rPr>
              <a:t>INTA</a:t>
            </a:r>
            <a:r>
              <a:rPr kumimoji="0" lang="zh-CN" altLang="en-US" b="1">
                <a:solidFill>
                  <a:srgbClr val="FF0066"/>
                </a:solidFill>
              </a:rPr>
              <a:t>；</a:t>
            </a:r>
          </a:p>
          <a:p>
            <a:pPr marL="1104900" lvl="1" indent="-647700" eaLnBrk="1" hangingPunct="1">
              <a:lnSpc>
                <a:spcPct val="110000"/>
              </a:lnSpc>
              <a:spcAft>
                <a:spcPct val="10000"/>
              </a:spcAft>
              <a:buSzTx/>
            </a:pPr>
            <a:r>
              <a:rPr kumimoji="0" lang="zh-CN" altLang="en-US" b="1"/>
              <a:t>外设收到第二个</a:t>
            </a:r>
            <a:r>
              <a:rPr kumimoji="0" lang="en-US" altLang="zh-CN" b="1">
                <a:solidFill>
                  <a:schemeClr val="hlink"/>
                </a:solidFill>
              </a:rPr>
              <a:t>INTA</a:t>
            </a:r>
            <a:r>
              <a:rPr kumimoji="0" lang="zh-CN" altLang="en-US" b="1"/>
              <a:t>，往数据线送</a:t>
            </a:r>
            <a:r>
              <a:rPr kumimoji="0" lang="zh-CN" altLang="en-US" b="1">
                <a:solidFill>
                  <a:schemeClr val="hlink"/>
                </a:solidFill>
              </a:rPr>
              <a:t>中断类型号</a:t>
            </a:r>
            <a:r>
              <a:rPr kumimoji="0" lang="en-US" altLang="zh-CN" b="1">
                <a:solidFill>
                  <a:schemeClr val="hlink"/>
                </a:solidFill>
              </a:rPr>
              <a:t>.</a:t>
            </a:r>
          </a:p>
        </p:txBody>
      </p:sp>
      <p:sp>
        <p:nvSpPr>
          <p:cNvPr id="381955" name="Line 3">
            <a:extLst>
              <a:ext uri="{FF2B5EF4-FFF2-40B4-BE49-F238E27FC236}">
                <a16:creationId xmlns:a16="http://schemas.microsoft.com/office/drawing/2014/main" id="{EEF4C5B2-C836-2846-9BAC-65D347A6A944}"/>
              </a:ext>
            </a:extLst>
          </p:cNvPr>
          <p:cNvSpPr>
            <a:spLocks noChangeShapeType="1"/>
          </p:cNvSpPr>
          <p:nvPr/>
        </p:nvSpPr>
        <p:spPr bwMode="auto">
          <a:xfrm>
            <a:off x="7092950" y="4589463"/>
            <a:ext cx="863600" cy="0"/>
          </a:xfrm>
          <a:prstGeom prst="line">
            <a:avLst/>
          </a:prstGeom>
          <a:noFill/>
          <a:ln w="19050">
            <a:solidFill>
              <a:srgbClr val="FF0066"/>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1956" name="Line 4">
            <a:extLst>
              <a:ext uri="{FF2B5EF4-FFF2-40B4-BE49-F238E27FC236}">
                <a16:creationId xmlns:a16="http://schemas.microsoft.com/office/drawing/2014/main" id="{248359B9-9BC0-5C4E-9091-1725BA2C43B3}"/>
              </a:ext>
            </a:extLst>
          </p:cNvPr>
          <p:cNvSpPr>
            <a:spLocks noChangeShapeType="1"/>
          </p:cNvSpPr>
          <p:nvPr/>
        </p:nvSpPr>
        <p:spPr bwMode="auto">
          <a:xfrm>
            <a:off x="3851275" y="5165725"/>
            <a:ext cx="892175" cy="0"/>
          </a:xfrm>
          <a:prstGeom prst="line">
            <a:avLst/>
          </a:prstGeom>
          <a:noFill/>
          <a:ln w="19050">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81957" name="Text Box 5">
            <a:extLst>
              <a:ext uri="{FF2B5EF4-FFF2-40B4-BE49-F238E27FC236}">
                <a16:creationId xmlns:a16="http://schemas.microsoft.com/office/drawing/2014/main" id="{F313DA6B-FEB6-A74D-B712-8CC574631283}"/>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81958" name="幻灯片编号占位符 2">
            <a:extLst>
              <a:ext uri="{FF2B5EF4-FFF2-40B4-BE49-F238E27FC236}">
                <a16:creationId xmlns:a16="http://schemas.microsoft.com/office/drawing/2014/main" id="{F897BD10-AF26-9A47-9BF0-FBBB5F5E031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687F0CB-ECE8-7147-A1A8-091C88477C73}" type="slidenum">
              <a:rPr kumimoji="0" lang="en-US" altLang="zh-CN" sz="1400" smtClean="0"/>
              <a:pPr>
                <a:spcBef>
                  <a:spcPct val="0"/>
                </a:spcBef>
                <a:buClrTx/>
                <a:buSzTx/>
                <a:buFontTx/>
                <a:buNone/>
              </a:pPr>
              <a:t>182</a:t>
            </a:fld>
            <a:r>
              <a:rPr kumimoji="0" lang="en-US" altLang="zh-CN" sz="1400"/>
              <a:t>/201</a:t>
            </a:r>
          </a:p>
        </p:txBody>
      </p:sp>
    </p:spTree>
  </p:cSld>
  <p:clrMapOvr>
    <a:masterClrMapping/>
  </p:clrMapOvr>
  <p:transition/>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1" name="日期占位符 3">
            <a:extLst>
              <a:ext uri="{FF2B5EF4-FFF2-40B4-BE49-F238E27FC236}">
                <a16:creationId xmlns:a16="http://schemas.microsoft.com/office/drawing/2014/main" id="{B47C17D7-5A9E-3F48-AC2C-DC6C802E38E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B7B77CF-A8D4-054E-9479-B9413496A6EF}" type="datetime12">
              <a:rPr kumimoji="0" lang="zh-CN" altLang="en-US" sz="1400" smtClean="0"/>
              <a:pPr>
                <a:spcBef>
                  <a:spcPct val="0"/>
                </a:spcBef>
                <a:buClrTx/>
                <a:buSzTx/>
                <a:buFontTx/>
                <a:buNone/>
              </a:pPr>
              <a:t>下午8时26分</a:t>
            </a:fld>
            <a:endParaRPr kumimoji="0" lang="en-US" altLang="zh-CN" sz="1400"/>
          </a:p>
        </p:txBody>
      </p:sp>
      <p:sp>
        <p:nvSpPr>
          <p:cNvPr id="384002" name="Rectangle 2">
            <a:extLst>
              <a:ext uri="{FF2B5EF4-FFF2-40B4-BE49-F238E27FC236}">
                <a16:creationId xmlns:a16="http://schemas.microsoft.com/office/drawing/2014/main" id="{37F982F9-D2FF-014A-BD4C-310F5ABCEE95}"/>
              </a:ext>
            </a:extLst>
          </p:cNvPr>
          <p:cNvSpPr>
            <a:spLocks noGrp="1" noChangeArrowheads="1"/>
          </p:cNvSpPr>
          <p:nvPr>
            <p:ph type="body" idx="1"/>
          </p:nvPr>
        </p:nvSpPr>
        <p:spPr>
          <a:xfrm>
            <a:off x="539750" y="981075"/>
            <a:ext cx="8353425" cy="5083175"/>
          </a:xfrm>
        </p:spPr>
        <p:txBody>
          <a:bodyPr anchor="ctr">
            <a:spAutoFit/>
          </a:bodyPr>
          <a:lstStyle/>
          <a:p>
            <a:pPr marL="609600" indent="-609600" eaLnBrk="1" hangingPunct="1">
              <a:lnSpc>
                <a:spcPct val="105000"/>
              </a:lnSpc>
              <a:buClr>
                <a:schemeClr val="hlink"/>
              </a:buClr>
              <a:buSzTx/>
              <a:buFont typeface="Wingdings" pitchFamily="2" charset="2"/>
              <a:buAutoNum type="arabicPeriod" startAt="2"/>
            </a:pPr>
            <a:r>
              <a:rPr kumimoji="0" lang="en-US" altLang="zh-CN" sz="2800" b="1"/>
              <a:t>CPU</a:t>
            </a:r>
            <a:r>
              <a:rPr kumimoji="0" lang="zh-CN" altLang="en-US" sz="2800" b="1"/>
              <a:t>转入中断服务过程</a:t>
            </a:r>
          </a:p>
          <a:p>
            <a:pPr marL="1104900" lvl="1" indent="-647700" eaLnBrk="1" hangingPunct="1">
              <a:lnSpc>
                <a:spcPct val="105000"/>
              </a:lnSpc>
              <a:buSzTx/>
            </a:pPr>
            <a:r>
              <a:rPr kumimoji="0" lang="zh-CN" altLang="en-US" b="1"/>
              <a:t>从数据总线</a:t>
            </a:r>
            <a:r>
              <a:rPr kumimoji="0" lang="zh-CN" altLang="en-US" b="1">
                <a:solidFill>
                  <a:schemeClr val="hlink"/>
                </a:solidFill>
              </a:rPr>
              <a:t>读取</a:t>
            </a:r>
            <a:r>
              <a:rPr kumimoji="0" lang="zh-CN" altLang="en-US" b="1"/>
              <a:t>由外设输入的</a:t>
            </a:r>
            <a:r>
              <a:rPr kumimoji="0" lang="zh-CN" altLang="en-US" b="1">
                <a:solidFill>
                  <a:schemeClr val="hlink"/>
                </a:solidFill>
              </a:rPr>
              <a:t>中断类型号；</a:t>
            </a:r>
          </a:p>
          <a:p>
            <a:pPr marL="1104900" lvl="1" indent="-647700" eaLnBrk="1" hangingPunct="1">
              <a:lnSpc>
                <a:spcPct val="105000"/>
              </a:lnSpc>
              <a:buSzTx/>
            </a:pPr>
            <a:r>
              <a:rPr kumimoji="0" lang="zh-CN" altLang="en-US" b="1"/>
              <a:t>标志寄存器</a:t>
            </a:r>
            <a:r>
              <a:rPr kumimoji="0" lang="en-US" altLang="zh-CN" b="1">
                <a:solidFill>
                  <a:schemeClr val="hlink"/>
                </a:solidFill>
              </a:rPr>
              <a:t>PSW</a:t>
            </a:r>
            <a:r>
              <a:rPr kumimoji="0" lang="zh-CN" altLang="en-US" b="1">
                <a:solidFill>
                  <a:schemeClr val="hlink"/>
                </a:solidFill>
              </a:rPr>
              <a:t>的值入栈；</a:t>
            </a:r>
          </a:p>
          <a:p>
            <a:pPr marL="1104900" lvl="1" indent="-647700" eaLnBrk="1" hangingPunct="1">
              <a:lnSpc>
                <a:spcPct val="105000"/>
              </a:lnSpc>
              <a:buSzTx/>
            </a:pPr>
            <a:r>
              <a:rPr kumimoji="0" lang="en-US" altLang="zh-CN" b="1"/>
              <a:t>PSW</a:t>
            </a:r>
            <a:r>
              <a:rPr kumimoji="0" lang="zh-CN" altLang="en-US" b="1"/>
              <a:t>中的中断允许标志</a:t>
            </a:r>
            <a:r>
              <a:rPr kumimoji="0" lang="en-US" altLang="zh-CN" b="1">
                <a:solidFill>
                  <a:schemeClr val="hlink"/>
                </a:solidFill>
              </a:rPr>
              <a:t>IF</a:t>
            </a:r>
            <a:r>
              <a:rPr kumimoji="0" lang="zh-CN" altLang="en-US" b="1"/>
              <a:t>和单步标志</a:t>
            </a:r>
            <a:r>
              <a:rPr kumimoji="0" lang="en-US" altLang="zh-CN" b="1">
                <a:solidFill>
                  <a:schemeClr val="hlink"/>
                </a:solidFill>
              </a:rPr>
              <a:t>TF</a:t>
            </a:r>
            <a:r>
              <a:rPr kumimoji="0" lang="zh-CN" altLang="en-US" b="1">
                <a:solidFill>
                  <a:schemeClr val="hlink"/>
                </a:solidFill>
              </a:rPr>
              <a:t>清</a:t>
            </a:r>
            <a:r>
              <a:rPr kumimoji="0" lang="en-US" altLang="zh-CN" b="1">
                <a:solidFill>
                  <a:schemeClr val="hlink"/>
                </a:solidFill>
              </a:rPr>
              <a:t>0</a:t>
            </a:r>
          </a:p>
          <a:p>
            <a:pPr marL="1104900" lvl="1" indent="-647700" eaLnBrk="1" hangingPunct="1">
              <a:lnSpc>
                <a:spcPct val="105000"/>
              </a:lnSpc>
              <a:buSzTx/>
            </a:pPr>
            <a:r>
              <a:rPr kumimoji="0" lang="zh-CN" altLang="en-US" b="1">
                <a:solidFill>
                  <a:schemeClr val="hlink"/>
                </a:solidFill>
              </a:rPr>
              <a:t>保护断点</a:t>
            </a:r>
            <a:r>
              <a:rPr kumimoji="0" lang="zh-CN" altLang="en-US" b="1"/>
              <a:t>，下一条指令的段地址</a:t>
            </a:r>
            <a:r>
              <a:rPr kumimoji="0" lang="en-US" altLang="zh-CN" b="1"/>
              <a:t>CS</a:t>
            </a:r>
            <a:r>
              <a:rPr kumimoji="0" lang="zh-CN" altLang="en-US" b="1"/>
              <a:t>和指令指针</a:t>
            </a:r>
            <a:r>
              <a:rPr kumimoji="0" lang="en-US" altLang="zh-CN" b="1"/>
              <a:t>IP</a:t>
            </a:r>
            <a:r>
              <a:rPr kumimoji="0" lang="zh-CN" altLang="en-US" b="1"/>
              <a:t>的值入栈；</a:t>
            </a:r>
          </a:p>
          <a:p>
            <a:pPr marL="1104900" lvl="1" indent="-647700" eaLnBrk="1" hangingPunct="1">
              <a:lnSpc>
                <a:spcPct val="105000"/>
              </a:lnSpc>
              <a:buSzTx/>
            </a:pPr>
            <a:r>
              <a:rPr kumimoji="0" lang="zh-CN" altLang="en-US" b="1"/>
              <a:t>取中断向量表的</a:t>
            </a:r>
            <a:r>
              <a:rPr kumimoji="0" lang="zh-CN" altLang="en-US" b="1">
                <a:solidFill>
                  <a:schemeClr val="hlink"/>
                </a:solidFill>
              </a:rPr>
              <a:t>中断入口地址</a:t>
            </a:r>
            <a:r>
              <a:rPr kumimoji="0" lang="zh-CN" altLang="en-US" b="1"/>
              <a:t>，转入中断服务子程序；</a:t>
            </a:r>
          </a:p>
          <a:p>
            <a:pPr marL="1104900" lvl="1" indent="-647700" eaLnBrk="1" hangingPunct="1">
              <a:lnSpc>
                <a:spcPct val="105000"/>
              </a:lnSpc>
              <a:buSzTx/>
            </a:pPr>
            <a:r>
              <a:rPr kumimoji="0" lang="zh-CN" altLang="en-US" b="1"/>
              <a:t>中断处理程序结束后，从堆栈依次弹出</a:t>
            </a:r>
            <a:r>
              <a:rPr kumimoji="0" lang="en-US" altLang="zh-CN" b="1"/>
              <a:t>IP</a:t>
            </a:r>
            <a:r>
              <a:rPr kumimoji="0" lang="zh-CN" altLang="en-US" b="1"/>
              <a:t>、</a:t>
            </a:r>
            <a:r>
              <a:rPr kumimoji="0" lang="en-US" altLang="zh-CN" b="1"/>
              <a:t>CS</a:t>
            </a:r>
            <a:r>
              <a:rPr kumimoji="0" lang="zh-CN" altLang="en-US" b="1"/>
              <a:t>和</a:t>
            </a:r>
            <a:r>
              <a:rPr kumimoji="0" lang="en-US" altLang="zh-CN" b="1"/>
              <a:t>PSW</a:t>
            </a:r>
            <a:r>
              <a:rPr kumimoji="0" lang="zh-CN" altLang="en-US" b="1"/>
              <a:t>，</a:t>
            </a:r>
            <a:r>
              <a:rPr kumimoji="0" lang="zh-CN" altLang="en-US" b="1">
                <a:solidFill>
                  <a:schemeClr val="hlink"/>
                </a:solidFill>
              </a:rPr>
              <a:t>返回</a:t>
            </a:r>
            <a:r>
              <a:rPr kumimoji="0" lang="zh-CN" altLang="en-US" b="1"/>
              <a:t>主程序断点处继续执行。</a:t>
            </a:r>
          </a:p>
        </p:txBody>
      </p:sp>
      <p:sp>
        <p:nvSpPr>
          <p:cNvPr id="384003" name="Text Box 3">
            <a:extLst>
              <a:ext uri="{FF2B5EF4-FFF2-40B4-BE49-F238E27FC236}">
                <a16:creationId xmlns:a16="http://schemas.microsoft.com/office/drawing/2014/main" id="{AFE93FDC-085D-D64A-A9D6-41FB1B6C136B}"/>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84004" name="幻灯片编号占位符 2">
            <a:extLst>
              <a:ext uri="{FF2B5EF4-FFF2-40B4-BE49-F238E27FC236}">
                <a16:creationId xmlns:a16="http://schemas.microsoft.com/office/drawing/2014/main" id="{DF06B008-1241-C04E-9B7E-8584DF6CF7B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FD9C917-2744-894F-AE1A-6DB6F71D2A46}" type="slidenum">
              <a:rPr kumimoji="0" lang="en-US" altLang="zh-CN" sz="1400" smtClean="0"/>
              <a:pPr>
                <a:spcBef>
                  <a:spcPct val="0"/>
                </a:spcBef>
                <a:buClrTx/>
                <a:buSzTx/>
                <a:buFontTx/>
                <a:buNone/>
              </a:pPr>
              <a:t>183</a:t>
            </a:fld>
            <a:r>
              <a:rPr kumimoji="0" lang="en-US" altLang="zh-CN" sz="1400"/>
              <a:t>/201</a:t>
            </a:r>
          </a:p>
        </p:txBody>
      </p:sp>
    </p:spTree>
  </p:cSld>
  <p:clrMapOvr>
    <a:masterClrMapping/>
  </p:clrMapOvr>
  <p:transition/>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049" name="日期占位符 3">
            <a:extLst>
              <a:ext uri="{FF2B5EF4-FFF2-40B4-BE49-F238E27FC236}">
                <a16:creationId xmlns:a16="http://schemas.microsoft.com/office/drawing/2014/main" id="{729D0D1E-17FA-034B-96AE-E62052D0AB6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6C547C5-B580-5C40-B003-95D69D533B43}" type="datetime12">
              <a:rPr kumimoji="0" lang="zh-CN" altLang="en-US" sz="1400" smtClean="0"/>
              <a:pPr>
                <a:spcBef>
                  <a:spcPct val="0"/>
                </a:spcBef>
                <a:buClrTx/>
                <a:buSzTx/>
                <a:buFontTx/>
                <a:buNone/>
              </a:pPr>
              <a:t>下午8时26分</a:t>
            </a:fld>
            <a:endParaRPr kumimoji="0" lang="en-US" altLang="zh-CN" sz="1400"/>
          </a:p>
        </p:txBody>
      </p:sp>
      <p:sp>
        <p:nvSpPr>
          <p:cNvPr id="851970" name="Rectangle 2">
            <a:extLst>
              <a:ext uri="{FF2B5EF4-FFF2-40B4-BE49-F238E27FC236}">
                <a16:creationId xmlns:a16="http://schemas.microsoft.com/office/drawing/2014/main" id="{EEB1FF8D-EFEB-1D4B-AD21-B4875289C8CD}"/>
              </a:ext>
            </a:extLst>
          </p:cNvPr>
          <p:cNvSpPr>
            <a:spLocks noGrp="1" noChangeArrowheads="1"/>
          </p:cNvSpPr>
          <p:nvPr>
            <p:ph type="body" idx="1"/>
          </p:nvPr>
        </p:nvSpPr>
        <p:spPr>
          <a:xfrm>
            <a:off x="468313" y="981075"/>
            <a:ext cx="8424862" cy="3689350"/>
          </a:xfrm>
        </p:spPr>
        <p:txBody>
          <a:bodyPr anchor="ctr">
            <a:spAutoFit/>
          </a:bodyPr>
          <a:lstStyle/>
          <a:p>
            <a:pPr eaLnBrk="1" hangingPunct="1"/>
            <a:r>
              <a:rPr kumimoji="0" lang="zh-CN" altLang="en-US" b="1">
                <a:solidFill>
                  <a:schemeClr val="hlink"/>
                </a:solidFill>
              </a:rPr>
              <a:t>非屏蔽</a:t>
            </a:r>
            <a:r>
              <a:rPr kumimoji="0" lang="zh-CN" altLang="en-US" b="1"/>
              <a:t>中断请求</a:t>
            </a:r>
            <a:r>
              <a:rPr kumimoji="0" lang="en-US" altLang="zh-CN" b="1"/>
              <a:t>NMI</a:t>
            </a:r>
          </a:p>
          <a:p>
            <a:pPr lvl="1" eaLnBrk="1" hangingPunct="1"/>
            <a:r>
              <a:rPr kumimoji="0" lang="en-US" altLang="zh-CN" b="1"/>
              <a:t>CPU</a:t>
            </a:r>
            <a:r>
              <a:rPr kumimoji="0" lang="zh-CN" altLang="en-US" b="1"/>
              <a:t>检测有</a:t>
            </a:r>
            <a:r>
              <a:rPr kumimoji="0" lang="en-US" altLang="zh-CN" b="1"/>
              <a:t>NMI</a:t>
            </a:r>
            <a:r>
              <a:rPr kumimoji="0" lang="zh-CN" altLang="en-US" b="1"/>
              <a:t>，不必判断</a:t>
            </a:r>
            <a:r>
              <a:rPr kumimoji="0" lang="en-US" altLang="zh-CN" b="1"/>
              <a:t>IF</a:t>
            </a:r>
            <a:r>
              <a:rPr kumimoji="0" lang="zh-CN" altLang="en-US" b="1"/>
              <a:t>标志，内部自动产生中断类型号</a:t>
            </a:r>
            <a:r>
              <a:rPr kumimoji="0" lang="en-US" altLang="zh-CN" b="1">
                <a:solidFill>
                  <a:schemeClr val="hlink"/>
                </a:solidFill>
              </a:rPr>
              <a:t>N</a:t>
            </a:r>
            <a:r>
              <a:rPr kumimoji="0" lang="zh-CN" altLang="en-US" b="1">
                <a:solidFill>
                  <a:schemeClr val="hlink"/>
                </a:solidFill>
              </a:rPr>
              <a:t>＝</a:t>
            </a:r>
            <a:r>
              <a:rPr kumimoji="0" lang="en-US" altLang="zh-CN" b="1">
                <a:solidFill>
                  <a:schemeClr val="hlink"/>
                </a:solidFill>
              </a:rPr>
              <a:t>2</a:t>
            </a:r>
            <a:r>
              <a:rPr kumimoji="0" lang="zh-CN" altLang="en-US" b="1"/>
              <a:t>，并转入相应中断服务过程</a:t>
            </a:r>
            <a:endParaRPr kumimoji="0" lang="zh-CN" altLang="en-US" b="1">
              <a:solidFill>
                <a:schemeClr val="hlink"/>
              </a:solidFill>
            </a:endParaRPr>
          </a:p>
          <a:p>
            <a:pPr eaLnBrk="1" hangingPunct="1">
              <a:buFont typeface="Wingdings" pitchFamily="2" charset="2"/>
              <a:buNone/>
            </a:pPr>
            <a:endParaRPr kumimoji="0" lang="zh-CN" altLang="en-US" sz="1200" b="1"/>
          </a:p>
          <a:p>
            <a:pPr eaLnBrk="1" hangingPunct="1"/>
            <a:r>
              <a:rPr kumimoji="0" lang="zh-CN" altLang="en-US" b="1"/>
              <a:t>软件（内部）中断</a:t>
            </a:r>
            <a:r>
              <a:rPr kumimoji="0" lang="en-US" altLang="zh-CN" b="1"/>
              <a:t>INT  n</a:t>
            </a:r>
          </a:p>
          <a:p>
            <a:pPr lvl="1" eaLnBrk="1" hangingPunct="1"/>
            <a:r>
              <a:rPr kumimoji="0" lang="zh-CN" altLang="en-US" b="1"/>
              <a:t>由软件设定，不受</a:t>
            </a:r>
            <a:r>
              <a:rPr kumimoji="0" lang="en-US" altLang="zh-CN" b="1"/>
              <a:t>IF</a:t>
            </a:r>
            <a:r>
              <a:rPr kumimoji="0" lang="zh-CN" altLang="en-US" b="1"/>
              <a:t>标志影响，</a:t>
            </a:r>
            <a:r>
              <a:rPr kumimoji="0" lang="en-US" altLang="zh-CN" b="1"/>
              <a:t>CPU</a:t>
            </a:r>
            <a:r>
              <a:rPr kumimoji="0" lang="zh-CN" altLang="en-US" b="1"/>
              <a:t>内部形成中断类型号</a:t>
            </a:r>
            <a:r>
              <a:rPr kumimoji="0" lang="en-US" altLang="zh-CN" b="1">
                <a:solidFill>
                  <a:schemeClr val="hlink"/>
                </a:solidFill>
              </a:rPr>
              <a:t>N</a:t>
            </a:r>
            <a:r>
              <a:rPr kumimoji="0" lang="zh-CN" altLang="en-US" b="1">
                <a:solidFill>
                  <a:schemeClr val="hlink"/>
                </a:solidFill>
              </a:rPr>
              <a:t>＝</a:t>
            </a:r>
            <a:r>
              <a:rPr kumimoji="0" lang="en-US" altLang="zh-CN" b="1">
                <a:solidFill>
                  <a:schemeClr val="hlink"/>
                </a:solidFill>
              </a:rPr>
              <a:t>n </a:t>
            </a:r>
            <a:r>
              <a:rPr kumimoji="0" lang="zh-CN" altLang="en-US" b="1"/>
              <a:t>，并转入相应中断服务过程</a:t>
            </a:r>
          </a:p>
        </p:txBody>
      </p:sp>
      <p:sp>
        <p:nvSpPr>
          <p:cNvPr id="386051" name="Text Box 3">
            <a:extLst>
              <a:ext uri="{FF2B5EF4-FFF2-40B4-BE49-F238E27FC236}">
                <a16:creationId xmlns:a16="http://schemas.microsoft.com/office/drawing/2014/main" id="{5B9667B9-4456-DF4D-B3C0-9764AE243696}"/>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86052" name="幻灯片编号占位符 2">
            <a:extLst>
              <a:ext uri="{FF2B5EF4-FFF2-40B4-BE49-F238E27FC236}">
                <a16:creationId xmlns:a16="http://schemas.microsoft.com/office/drawing/2014/main" id="{C7FCA5DB-9E8C-FF41-8B4A-9313C085FC0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423A81D-3CA9-5142-A7C5-9E91213C2EBD}" type="slidenum">
              <a:rPr kumimoji="0" lang="en-US" altLang="zh-CN" sz="1400" smtClean="0"/>
              <a:pPr>
                <a:spcBef>
                  <a:spcPct val="0"/>
                </a:spcBef>
                <a:buClrTx/>
                <a:buSzTx/>
                <a:buFontTx/>
                <a:buNone/>
              </a:pPr>
              <a:t>184</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851970">
                                            <p:txEl>
                                              <p:pRg st="3" end="3"/>
                                            </p:txEl>
                                          </p:spTgt>
                                        </p:tgtEl>
                                        <p:attrNameLst>
                                          <p:attrName>style.visibility</p:attrName>
                                        </p:attrNameLst>
                                      </p:cBhvr>
                                      <p:to>
                                        <p:strVal val="visible"/>
                                      </p:to>
                                    </p:set>
                                    <p:animEffect transition="in" filter="checkerboard(across)">
                                      <p:cBhvr>
                                        <p:cTn id="7" dur="500"/>
                                        <p:tgtEl>
                                          <p:spTgt spid="851970">
                                            <p:txEl>
                                              <p:pRg st="3" end="3"/>
                                            </p:txEl>
                                          </p:spTgt>
                                        </p:tgtEl>
                                      </p:cBhvr>
                                    </p:animEffect>
                                  </p:childTnLst>
                                </p:cTn>
                              </p:par>
                              <p:par>
                                <p:cTn id="8" presetID="5" presetClass="entr" presetSubtype="10" fill="hold" nodeType="withEffect">
                                  <p:stCondLst>
                                    <p:cond delay="0"/>
                                  </p:stCondLst>
                                  <p:childTnLst>
                                    <p:set>
                                      <p:cBhvr>
                                        <p:cTn id="9" dur="1" fill="hold">
                                          <p:stCondLst>
                                            <p:cond delay="0"/>
                                          </p:stCondLst>
                                        </p:cTn>
                                        <p:tgtEl>
                                          <p:spTgt spid="851970">
                                            <p:txEl>
                                              <p:pRg st="4" end="4"/>
                                            </p:txEl>
                                          </p:spTgt>
                                        </p:tgtEl>
                                        <p:attrNameLst>
                                          <p:attrName>style.visibility</p:attrName>
                                        </p:attrNameLst>
                                      </p:cBhvr>
                                      <p:to>
                                        <p:strVal val="visible"/>
                                      </p:to>
                                    </p:set>
                                    <p:animEffect transition="in" filter="checkerboard(across)">
                                      <p:cBhvr>
                                        <p:cTn id="10" dur="500"/>
                                        <p:tgtEl>
                                          <p:spTgt spid="85197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7" name="日期占位符 1">
            <a:extLst>
              <a:ext uri="{FF2B5EF4-FFF2-40B4-BE49-F238E27FC236}">
                <a16:creationId xmlns:a16="http://schemas.microsoft.com/office/drawing/2014/main" id="{88E0F845-F83B-3646-83CA-C02A99735F4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E9DF891-8531-704B-8CA4-A3348CC947C7}" type="datetime12">
              <a:rPr kumimoji="0" lang="zh-CN" altLang="en-US" sz="1400" smtClean="0"/>
              <a:pPr>
                <a:spcBef>
                  <a:spcPct val="0"/>
                </a:spcBef>
                <a:buClrTx/>
                <a:buSzTx/>
                <a:buFontTx/>
                <a:buNone/>
              </a:pPr>
              <a:t>下午8时26分</a:t>
            </a:fld>
            <a:endParaRPr kumimoji="0" lang="en-US" altLang="zh-CN" sz="1400"/>
          </a:p>
        </p:txBody>
      </p:sp>
      <p:graphicFrame>
        <p:nvGraphicFramePr>
          <p:cNvPr id="388098" name="Object 2">
            <a:extLst>
              <a:ext uri="{FF2B5EF4-FFF2-40B4-BE49-F238E27FC236}">
                <a16:creationId xmlns:a16="http://schemas.microsoft.com/office/drawing/2014/main" id="{19DF3F43-BA2B-2840-B5F8-B5341348E077}"/>
              </a:ext>
            </a:extLst>
          </p:cNvPr>
          <p:cNvGraphicFramePr>
            <a:graphicFrameLocks noChangeAspect="1"/>
          </p:cNvGraphicFramePr>
          <p:nvPr/>
        </p:nvGraphicFramePr>
        <p:xfrm>
          <a:off x="2268538" y="765175"/>
          <a:ext cx="6119812" cy="6049963"/>
        </p:xfrm>
        <a:graphic>
          <a:graphicData uri="http://schemas.openxmlformats.org/presentationml/2006/ole">
            <mc:AlternateContent xmlns:mc="http://schemas.openxmlformats.org/markup-compatibility/2006">
              <mc:Choice xmlns:v="urn:schemas-microsoft-com:vml" Requires="v">
                <p:oleObj spid="_x0000_s388128" name="Visio" r:id="rId4" imgW="2559050" imgH="2457450" progId="Visio.Drawing.11">
                  <p:embed/>
                </p:oleObj>
              </mc:Choice>
              <mc:Fallback>
                <p:oleObj name="Visio" r:id="rId4" imgW="2559050" imgH="245745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68538" y="765175"/>
                        <a:ext cx="6119812" cy="6049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99CCFF"/>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88099" name="Rectangle 3">
            <a:extLst>
              <a:ext uri="{FF2B5EF4-FFF2-40B4-BE49-F238E27FC236}">
                <a16:creationId xmlns:a16="http://schemas.microsoft.com/office/drawing/2014/main" id="{DADC0C35-B772-564D-9778-4A661B04F342}"/>
              </a:ext>
            </a:extLst>
          </p:cNvPr>
          <p:cNvSpPr>
            <a:spLocks noChangeArrowheads="1"/>
          </p:cNvSpPr>
          <p:nvPr/>
        </p:nvSpPr>
        <p:spPr bwMode="auto">
          <a:xfrm>
            <a:off x="468313" y="4868863"/>
            <a:ext cx="4103687"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2800">
                <a:solidFill>
                  <a:schemeClr val="hlink"/>
                </a:solidFill>
                <a:latin typeface="Arial" panose="020B0604020202020204" pitchFamily="34" charset="0"/>
                <a:ea typeface="黑体" panose="02010609060101010101" pitchFamily="49" charset="-122"/>
              </a:rPr>
              <a:t>8086/8088</a:t>
            </a:r>
            <a:r>
              <a:rPr lang="zh-CN" altLang="en-US" sz="2800">
                <a:solidFill>
                  <a:schemeClr val="hlink"/>
                </a:solidFill>
                <a:latin typeface="Arial" panose="020B0604020202020204" pitchFamily="34" charset="0"/>
                <a:ea typeface="黑体" panose="02010609060101010101" pitchFamily="49" charset="-122"/>
              </a:rPr>
              <a:t>中断响应过程</a:t>
            </a:r>
          </a:p>
        </p:txBody>
      </p:sp>
      <p:sp>
        <p:nvSpPr>
          <p:cNvPr id="388100" name="Text Box 4">
            <a:extLst>
              <a:ext uri="{FF2B5EF4-FFF2-40B4-BE49-F238E27FC236}">
                <a16:creationId xmlns:a16="http://schemas.microsoft.com/office/drawing/2014/main" id="{E76903CD-C8CB-3A47-967A-14A4F3026686}"/>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88101" name="幻灯片编号占位符 2">
            <a:extLst>
              <a:ext uri="{FF2B5EF4-FFF2-40B4-BE49-F238E27FC236}">
                <a16:creationId xmlns:a16="http://schemas.microsoft.com/office/drawing/2014/main" id="{32CF40E1-B796-9A48-80CB-2A42B213961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55AEDEF-6E0A-D946-BE97-CA4FCE2AE7F0}" type="slidenum">
              <a:rPr kumimoji="0" lang="en-US" altLang="zh-CN" sz="1400" smtClean="0"/>
              <a:pPr>
                <a:spcBef>
                  <a:spcPct val="0"/>
                </a:spcBef>
                <a:buClrTx/>
                <a:buSzTx/>
                <a:buFontTx/>
                <a:buNone/>
              </a:pPr>
              <a:t>185</a:t>
            </a:fld>
            <a:r>
              <a:rPr kumimoji="0" lang="en-US" altLang="zh-CN" sz="1400"/>
              <a:t>/201</a:t>
            </a: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5" name="日期占位符 3">
            <a:extLst>
              <a:ext uri="{FF2B5EF4-FFF2-40B4-BE49-F238E27FC236}">
                <a16:creationId xmlns:a16="http://schemas.microsoft.com/office/drawing/2014/main" id="{5D3E5D6C-20C6-2A4C-ADD1-9C681DC2F9C6}"/>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0195340-188A-3140-828D-5D6641E4C7FF}" type="datetime12">
              <a:rPr kumimoji="0" lang="zh-CN" altLang="en-US" sz="1400" smtClean="0"/>
              <a:pPr>
                <a:spcBef>
                  <a:spcPct val="0"/>
                </a:spcBef>
                <a:buClrTx/>
                <a:buSzTx/>
                <a:buFontTx/>
                <a:buNone/>
              </a:pPr>
              <a:t>下午8时26分</a:t>
            </a:fld>
            <a:endParaRPr kumimoji="0" lang="en-US" altLang="zh-CN" sz="1400"/>
          </a:p>
        </p:txBody>
      </p:sp>
      <p:sp>
        <p:nvSpPr>
          <p:cNvPr id="390146" name="Rectangle 2">
            <a:extLst>
              <a:ext uri="{FF2B5EF4-FFF2-40B4-BE49-F238E27FC236}">
                <a16:creationId xmlns:a16="http://schemas.microsoft.com/office/drawing/2014/main" id="{14AC3E1D-FB12-594E-BFD3-7268FC72637F}"/>
              </a:ext>
            </a:extLst>
          </p:cNvPr>
          <p:cNvSpPr>
            <a:spLocks noGrp="1" noChangeArrowheads="1"/>
          </p:cNvSpPr>
          <p:nvPr>
            <p:ph type="title"/>
          </p:nvPr>
        </p:nvSpPr>
        <p:spPr>
          <a:xfrm>
            <a:off x="396875" y="901700"/>
            <a:ext cx="2735263" cy="579438"/>
          </a:xfrm>
        </p:spPr>
        <p:txBody>
          <a:bodyPr anchor="ctr">
            <a:spAutoFit/>
          </a:bodyPr>
          <a:lstStyle/>
          <a:p>
            <a:pPr algn="ctr" eaLnBrk="1" hangingPunct="1"/>
            <a:r>
              <a:rPr kumimoji="0" lang="zh-CN" altLang="en-US" sz="3200" b="1"/>
              <a:t>中断向量表</a:t>
            </a:r>
          </a:p>
        </p:txBody>
      </p:sp>
      <p:sp>
        <p:nvSpPr>
          <p:cNvPr id="390147" name="Rectangle 3">
            <a:extLst>
              <a:ext uri="{FF2B5EF4-FFF2-40B4-BE49-F238E27FC236}">
                <a16:creationId xmlns:a16="http://schemas.microsoft.com/office/drawing/2014/main" id="{4A4B65D0-D7FF-D249-A885-7D906F87151E}"/>
              </a:ext>
            </a:extLst>
          </p:cNvPr>
          <p:cNvSpPr>
            <a:spLocks noGrp="1" noChangeArrowheads="1"/>
          </p:cNvSpPr>
          <p:nvPr>
            <p:ph type="body" idx="1"/>
          </p:nvPr>
        </p:nvSpPr>
        <p:spPr>
          <a:xfrm>
            <a:off x="755650" y="1557338"/>
            <a:ext cx="8137525" cy="4522787"/>
          </a:xfrm>
        </p:spPr>
        <p:txBody>
          <a:bodyPr anchor="ctr">
            <a:spAutoFit/>
          </a:bodyPr>
          <a:lstStyle/>
          <a:p>
            <a:pPr eaLnBrk="1" hangingPunct="1">
              <a:lnSpc>
                <a:spcPct val="120000"/>
              </a:lnSpc>
            </a:pPr>
            <a:r>
              <a:rPr kumimoji="0" lang="zh-CN" altLang="en-US" b="1"/>
              <a:t>中断向量表</a:t>
            </a:r>
          </a:p>
          <a:p>
            <a:pPr lvl="1" eaLnBrk="1" hangingPunct="1">
              <a:lnSpc>
                <a:spcPct val="120000"/>
              </a:lnSpc>
            </a:pPr>
            <a:r>
              <a:rPr kumimoji="0" lang="zh-CN" altLang="en-US" b="1"/>
              <a:t>也称</a:t>
            </a:r>
            <a:r>
              <a:rPr kumimoji="0" lang="zh-CN" altLang="en-US" b="1">
                <a:solidFill>
                  <a:schemeClr val="hlink"/>
                </a:solidFill>
              </a:rPr>
              <a:t>中断服务程序入口地址表</a:t>
            </a:r>
          </a:p>
          <a:p>
            <a:pPr lvl="1" eaLnBrk="1" hangingPunct="1">
              <a:lnSpc>
                <a:spcPct val="120000"/>
              </a:lnSpc>
            </a:pPr>
            <a:r>
              <a:rPr kumimoji="0" lang="zh-CN" altLang="en-US" b="1"/>
              <a:t>中断向量表安排在内存的前</a:t>
            </a:r>
            <a:r>
              <a:rPr kumimoji="0" lang="en-US" altLang="zh-CN" b="1"/>
              <a:t>1KB</a:t>
            </a:r>
            <a:r>
              <a:rPr kumimoji="0" lang="zh-CN" altLang="en-US" b="1"/>
              <a:t>，即</a:t>
            </a:r>
            <a:r>
              <a:rPr kumimoji="0" lang="en-US" altLang="zh-CN" b="1">
                <a:solidFill>
                  <a:srgbClr val="FF0000"/>
                </a:solidFill>
              </a:rPr>
              <a:t>00000H~003FFH</a:t>
            </a:r>
          </a:p>
          <a:p>
            <a:pPr lvl="1" eaLnBrk="1" hangingPunct="1">
              <a:lnSpc>
                <a:spcPct val="120000"/>
              </a:lnSpc>
            </a:pPr>
            <a:r>
              <a:rPr kumimoji="0" lang="zh-CN" altLang="en-US" b="1"/>
              <a:t>每个</a:t>
            </a:r>
            <a:r>
              <a:rPr kumimoji="0" lang="zh-CN" altLang="en-US" b="1">
                <a:solidFill>
                  <a:srgbClr val="080808"/>
                </a:solidFill>
              </a:rPr>
              <a:t>服务程序入口地址</a:t>
            </a:r>
            <a:r>
              <a:rPr kumimoji="0" lang="en-US" altLang="zh-CN" b="1">
                <a:solidFill>
                  <a:srgbClr val="FF0066"/>
                </a:solidFill>
              </a:rPr>
              <a:t>CS:IP</a:t>
            </a:r>
            <a:r>
              <a:rPr kumimoji="0" lang="zh-CN" altLang="en-US" b="1">
                <a:solidFill>
                  <a:srgbClr val="080808"/>
                </a:solidFill>
              </a:rPr>
              <a:t>占用</a:t>
            </a:r>
            <a:r>
              <a:rPr kumimoji="0" lang="en-US" altLang="zh-CN" b="1">
                <a:solidFill>
                  <a:srgbClr val="080808"/>
                </a:solidFill>
              </a:rPr>
              <a:t>4</a:t>
            </a:r>
            <a:r>
              <a:rPr kumimoji="0" lang="zh-CN" altLang="en-US" b="1">
                <a:solidFill>
                  <a:srgbClr val="080808"/>
                </a:solidFill>
              </a:rPr>
              <a:t>个字节（</a:t>
            </a:r>
            <a:r>
              <a:rPr kumimoji="0" lang="en-US" altLang="zh-CN" b="1">
                <a:solidFill>
                  <a:srgbClr val="080808"/>
                </a:solidFill>
              </a:rPr>
              <a:t>256*4</a:t>
            </a:r>
            <a:r>
              <a:rPr kumimoji="0" lang="zh-CN" altLang="en-US" b="1">
                <a:solidFill>
                  <a:srgbClr val="080808"/>
                </a:solidFill>
              </a:rPr>
              <a:t>＝</a:t>
            </a:r>
            <a:r>
              <a:rPr kumimoji="0" lang="en-US" altLang="zh-CN" b="1">
                <a:solidFill>
                  <a:srgbClr val="080808"/>
                </a:solidFill>
              </a:rPr>
              <a:t>1KB</a:t>
            </a:r>
            <a:r>
              <a:rPr kumimoji="0" lang="zh-CN" altLang="en-US" b="1">
                <a:solidFill>
                  <a:srgbClr val="080808"/>
                </a:solidFill>
              </a:rPr>
              <a:t>），</a:t>
            </a:r>
            <a:r>
              <a:rPr kumimoji="0" lang="zh-CN" altLang="en-US" b="1"/>
              <a:t>高字节存放段地址</a:t>
            </a:r>
            <a:r>
              <a:rPr kumimoji="0" lang="en-US" altLang="zh-CN" b="1">
                <a:solidFill>
                  <a:srgbClr val="FF0066"/>
                </a:solidFill>
              </a:rPr>
              <a:t>CS</a:t>
            </a:r>
            <a:r>
              <a:rPr kumimoji="0" lang="zh-CN" altLang="en-US" b="1"/>
              <a:t>，低字节存放段内偏移</a:t>
            </a:r>
            <a:r>
              <a:rPr kumimoji="0" lang="en-US" altLang="zh-CN" b="1">
                <a:solidFill>
                  <a:srgbClr val="FF0066"/>
                </a:solidFill>
              </a:rPr>
              <a:t>IP</a:t>
            </a:r>
            <a:r>
              <a:rPr kumimoji="0" lang="zh-CN" altLang="en-US" b="1"/>
              <a:t>，按中断类型号顺序存放。</a:t>
            </a:r>
          </a:p>
        </p:txBody>
      </p:sp>
      <p:sp>
        <p:nvSpPr>
          <p:cNvPr id="390148" name="Text Box 4">
            <a:extLst>
              <a:ext uri="{FF2B5EF4-FFF2-40B4-BE49-F238E27FC236}">
                <a16:creationId xmlns:a16="http://schemas.microsoft.com/office/drawing/2014/main" id="{C826BB79-F847-8344-A2AD-42511085FD41}"/>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90149" name="幻灯片编号占位符 2">
            <a:extLst>
              <a:ext uri="{FF2B5EF4-FFF2-40B4-BE49-F238E27FC236}">
                <a16:creationId xmlns:a16="http://schemas.microsoft.com/office/drawing/2014/main" id="{38161B71-DBDA-5B4D-9D6C-B2EC9A8E6BB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23CC3D2-E820-2844-A63D-54359440C6E9}" type="slidenum">
              <a:rPr kumimoji="0" lang="en-US" altLang="zh-CN" sz="1400" smtClean="0"/>
              <a:pPr>
                <a:spcBef>
                  <a:spcPct val="0"/>
                </a:spcBef>
                <a:buClrTx/>
                <a:buSzTx/>
                <a:buFontTx/>
                <a:buNone/>
              </a:pPr>
              <a:t>186</a:t>
            </a:fld>
            <a:r>
              <a:rPr kumimoji="0" lang="en-US" altLang="zh-CN" sz="1400"/>
              <a:t>/201</a:t>
            </a:r>
          </a:p>
        </p:txBody>
      </p:sp>
    </p:spTree>
  </p:cSld>
  <p:clrMapOvr>
    <a:masterClrMapping/>
  </p:clrMapOvr>
  <p:transition/>
</p:sld>
</file>

<file path=ppt/slides/slide18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2" name="Group 3">
            <a:extLst>
              <a:ext uri="{FF2B5EF4-FFF2-40B4-BE49-F238E27FC236}">
                <a16:creationId xmlns:a16="http://schemas.microsoft.com/office/drawing/2014/main" id="{07E1DC1C-84CF-C640-A5E8-DB9297BF2980}"/>
              </a:ext>
            </a:extLst>
          </p:cNvPr>
          <p:cNvGrpSpPr>
            <a:grpSpLocks/>
          </p:cNvGrpSpPr>
          <p:nvPr/>
        </p:nvGrpSpPr>
        <p:grpSpPr bwMode="auto">
          <a:xfrm>
            <a:off x="231775" y="4221163"/>
            <a:ext cx="596900" cy="2449512"/>
            <a:chOff x="282" y="2477"/>
            <a:chExt cx="376" cy="1633"/>
          </a:xfrm>
        </p:grpSpPr>
        <p:sp>
          <p:nvSpPr>
            <p:cNvPr id="392206" name="AutoShape 4">
              <a:extLst>
                <a:ext uri="{FF2B5EF4-FFF2-40B4-BE49-F238E27FC236}">
                  <a16:creationId xmlns:a16="http://schemas.microsoft.com/office/drawing/2014/main" id="{7E1C97B7-A9DC-6441-BE10-2295B6972BAB}"/>
                </a:ext>
              </a:extLst>
            </p:cNvPr>
            <p:cNvSpPr>
              <a:spLocks/>
            </p:cNvSpPr>
            <p:nvPr/>
          </p:nvSpPr>
          <p:spPr bwMode="auto">
            <a:xfrm>
              <a:off x="567" y="2477"/>
              <a:ext cx="91" cy="1633"/>
            </a:xfrm>
            <a:prstGeom prst="leftBrace">
              <a:avLst>
                <a:gd name="adj1" fmla="val 149542"/>
                <a:gd name="adj2" fmla="val 48991"/>
              </a:avLst>
            </a:prstGeom>
            <a:noFill/>
            <a:ln w="9525">
              <a:solidFill>
                <a:schemeClr val="hlink"/>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392207" name="Text Box 5">
              <a:extLst>
                <a:ext uri="{FF2B5EF4-FFF2-40B4-BE49-F238E27FC236}">
                  <a16:creationId xmlns:a16="http://schemas.microsoft.com/office/drawing/2014/main" id="{8DE0F65C-2412-4640-81CB-06BF0DFC5FCA}"/>
                </a:ext>
              </a:extLst>
            </p:cNvPr>
            <p:cNvSpPr txBox="1">
              <a:spLocks noChangeArrowheads="1"/>
            </p:cNvSpPr>
            <p:nvPr/>
          </p:nvSpPr>
          <p:spPr bwMode="auto">
            <a:xfrm>
              <a:off x="282" y="2659"/>
              <a:ext cx="284" cy="1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zh-CN" altLang="en-US" sz="2000">
                  <a:solidFill>
                    <a:schemeClr val="hlink"/>
                  </a:solidFill>
                  <a:latin typeface="黑体" panose="02010609060101010101" pitchFamily="49" charset="-122"/>
                  <a:ea typeface="黑体" panose="02010609060101010101" pitchFamily="49" charset="-122"/>
                </a:rPr>
                <a:t>专用中断     </a:t>
              </a:r>
              <a:r>
                <a:rPr lang="en-US" altLang="zh-CN" sz="2000">
                  <a:solidFill>
                    <a:schemeClr val="hlink"/>
                  </a:solidFill>
                  <a:latin typeface="黑体" panose="02010609060101010101" pitchFamily="49" charset="-122"/>
                  <a:ea typeface="黑体" panose="02010609060101010101" pitchFamily="49" charset="-122"/>
                </a:rPr>
                <a:t>5</a:t>
              </a:r>
              <a:r>
                <a:rPr lang="zh-CN" altLang="en-US" sz="2000">
                  <a:solidFill>
                    <a:schemeClr val="hlink"/>
                  </a:solidFill>
                  <a:latin typeface="黑体" panose="02010609060101010101" pitchFamily="49" charset="-122"/>
                  <a:ea typeface="黑体" panose="02010609060101010101" pitchFamily="49" charset="-122"/>
                </a:rPr>
                <a:t>个</a:t>
              </a:r>
            </a:p>
          </p:txBody>
        </p:sp>
      </p:grpSp>
      <p:sp>
        <p:nvSpPr>
          <p:cNvPr id="392194" name="日期占位符 3">
            <a:extLst>
              <a:ext uri="{FF2B5EF4-FFF2-40B4-BE49-F238E27FC236}">
                <a16:creationId xmlns:a16="http://schemas.microsoft.com/office/drawing/2014/main" id="{BCC14C63-ECC8-8644-B6B7-44880EBAB13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423B997-A833-8C4D-91A7-D183C10AD52F}" type="datetime12">
              <a:rPr kumimoji="0" lang="zh-CN" altLang="en-US" sz="1400" smtClean="0"/>
              <a:pPr>
                <a:spcBef>
                  <a:spcPct val="0"/>
                </a:spcBef>
                <a:buClrTx/>
                <a:buSzTx/>
                <a:buFontTx/>
                <a:buNone/>
              </a:pPr>
              <a:t>下午8时26分</a:t>
            </a:fld>
            <a:endParaRPr kumimoji="0" lang="en-US" altLang="zh-CN" sz="1400"/>
          </a:p>
        </p:txBody>
      </p:sp>
      <p:sp>
        <p:nvSpPr>
          <p:cNvPr id="392195" name="Rectangle 2">
            <a:extLst>
              <a:ext uri="{FF2B5EF4-FFF2-40B4-BE49-F238E27FC236}">
                <a16:creationId xmlns:a16="http://schemas.microsoft.com/office/drawing/2014/main" id="{7A22985F-37CC-EA42-9181-E889DE52B84E}"/>
              </a:ext>
            </a:extLst>
          </p:cNvPr>
          <p:cNvSpPr>
            <a:spLocks noGrp="1" noChangeArrowheads="1"/>
          </p:cNvSpPr>
          <p:nvPr>
            <p:ph type="title"/>
          </p:nvPr>
        </p:nvSpPr>
        <p:spPr>
          <a:xfrm>
            <a:off x="3995738" y="836613"/>
            <a:ext cx="4824412" cy="579437"/>
          </a:xfrm>
        </p:spPr>
        <p:txBody>
          <a:bodyPr anchor="ctr">
            <a:spAutoFit/>
          </a:bodyPr>
          <a:lstStyle/>
          <a:p>
            <a:pPr algn="r" eaLnBrk="1" hangingPunct="1"/>
            <a:r>
              <a:rPr kumimoji="0" lang="en-US" altLang="zh-CN" sz="3200" b="1"/>
              <a:t>8086/8088</a:t>
            </a:r>
            <a:r>
              <a:rPr kumimoji="0" lang="zh-CN" altLang="en-US" sz="3200" b="1"/>
              <a:t>中断向量表</a:t>
            </a:r>
          </a:p>
        </p:txBody>
      </p:sp>
      <p:grpSp>
        <p:nvGrpSpPr>
          <p:cNvPr id="3" name="Group 6">
            <a:extLst>
              <a:ext uri="{FF2B5EF4-FFF2-40B4-BE49-F238E27FC236}">
                <a16:creationId xmlns:a16="http://schemas.microsoft.com/office/drawing/2014/main" id="{0D04B6CE-2081-4C45-8B31-2E71D050CC1E}"/>
              </a:ext>
            </a:extLst>
          </p:cNvPr>
          <p:cNvGrpSpPr>
            <a:grpSpLocks/>
          </p:cNvGrpSpPr>
          <p:nvPr/>
        </p:nvGrpSpPr>
        <p:grpSpPr bwMode="auto">
          <a:xfrm>
            <a:off x="179388" y="2493963"/>
            <a:ext cx="649287" cy="1584325"/>
            <a:chOff x="249" y="1389"/>
            <a:chExt cx="409" cy="998"/>
          </a:xfrm>
        </p:grpSpPr>
        <p:sp>
          <p:nvSpPr>
            <p:cNvPr id="392204" name="AutoShape 7">
              <a:extLst>
                <a:ext uri="{FF2B5EF4-FFF2-40B4-BE49-F238E27FC236}">
                  <a16:creationId xmlns:a16="http://schemas.microsoft.com/office/drawing/2014/main" id="{FFFBF8A4-1247-0C4A-BEA4-F0D790249E62}"/>
                </a:ext>
              </a:extLst>
            </p:cNvPr>
            <p:cNvSpPr>
              <a:spLocks/>
            </p:cNvSpPr>
            <p:nvPr/>
          </p:nvSpPr>
          <p:spPr bwMode="auto">
            <a:xfrm>
              <a:off x="567" y="1480"/>
              <a:ext cx="91" cy="725"/>
            </a:xfrm>
            <a:prstGeom prst="leftBrace">
              <a:avLst>
                <a:gd name="adj1" fmla="val 66392"/>
                <a:gd name="adj2" fmla="val 48991"/>
              </a:avLst>
            </a:prstGeom>
            <a:noFill/>
            <a:ln w="9525">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392205" name="Text Box 8">
              <a:extLst>
                <a:ext uri="{FF2B5EF4-FFF2-40B4-BE49-F238E27FC236}">
                  <a16:creationId xmlns:a16="http://schemas.microsoft.com/office/drawing/2014/main" id="{B776F9FA-2079-9D4E-8A21-075F48715F0A}"/>
                </a:ext>
              </a:extLst>
            </p:cNvPr>
            <p:cNvSpPr txBox="1">
              <a:spLocks noChangeArrowheads="1"/>
            </p:cNvSpPr>
            <p:nvPr/>
          </p:nvSpPr>
          <p:spPr bwMode="auto">
            <a:xfrm>
              <a:off x="249" y="1389"/>
              <a:ext cx="317" cy="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zh-CN" altLang="en-US" sz="2000">
                  <a:solidFill>
                    <a:srgbClr val="FF33CC"/>
                  </a:solidFill>
                  <a:latin typeface="黑体" panose="02010609060101010101" pitchFamily="49" charset="-122"/>
                  <a:ea typeface="黑体" panose="02010609060101010101" pitchFamily="49" charset="-122"/>
                </a:rPr>
                <a:t>系统用</a:t>
              </a:r>
              <a:r>
                <a:rPr lang="en-US" altLang="zh-CN" sz="2000">
                  <a:solidFill>
                    <a:srgbClr val="FF33CC"/>
                  </a:solidFill>
                  <a:latin typeface="黑体" panose="02010609060101010101" pitchFamily="49" charset="-122"/>
                  <a:ea typeface="黑体" panose="02010609060101010101" pitchFamily="49" charset="-122"/>
                </a:rPr>
                <a:t>27</a:t>
              </a:r>
              <a:r>
                <a:rPr lang="zh-CN" altLang="en-US" sz="2000">
                  <a:solidFill>
                    <a:srgbClr val="FF33CC"/>
                  </a:solidFill>
                  <a:latin typeface="黑体" panose="02010609060101010101" pitchFamily="49" charset="-122"/>
                  <a:ea typeface="黑体" panose="02010609060101010101" pitchFamily="49" charset="-122"/>
                </a:rPr>
                <a:t>个</a:t>
              </a:r>
            </a:p>
          </p:txBody>
        </p:sp>
      </p:grpSp>
      <p:grpSp>
        <p:nvGrpSpPr>
          <p:cNvPr id="4" name="Group 9">
            <a:extLst>
              <a:ext uri="{FF2B5EF4-FFF2-40B4-BE49-F238E27FC236}">
                <a16:creationId xmlns:a16="http://schemas.microsoft.com/office/drawing/2014/main" id="{738ADA89-EDCC-6741-BD1C-CA41484CD525}"/>
              </a:ext>
            </a:extLst>
          </p:cNvPr>
          <p:cNvGrpSpPr>
            <a:grpSpLocks/>
          </p:cNvGrpSpPr>
          <p:nvPr/>
        </p:nvGrpSpPr>
        <p:grpSpPr bwMode="auto">
          <a:xfrm>
            <a:off x="180975" y="838200"/>
            <a:ext cx="647700" cy="1584325"/>
            <a:chOff x="250" y="346"/>
            <a:chExt cx="408" cy="998"/>
          </a:xfrm>
        </p:grpSpPr>
        <p:sp>
          <p:nvSpPr>
            <p:cNvPr id="392202" name="AutoShape 10">
              <a:extLst>
                <a:ext uri="{FF2B5EF4-FFF2-40B4-BE49-F238E27FC236}">
                  <a16:creationId xmlns:a16="http://schemas.microsoft.com/office/drawing/2014/main" id="{7D543A50-BA22-6847-B405-987323BABC7A}"/>
                </a:ext>
              </a:extLst>
            </p:cNvPr>
            <p:cNvSpPr>
              <a:spLocks/>
            </p:cNvSpPr>
            <p:nvPr/>
          </p:nvSpPr>
          <p:spPr bwMode="auto">
            <a:xfrm>
              <a:off x="567" y="482"/>
              <a:ext cx="91" cy="725"/>
            </a:xfrm>
            <a:prstGeom prst="leftBrace">
              <a:avLst>
                <a:gd name="adj1" fmla="val 66392"/>
                <a:gd name="adj2" fmla="val 48991"/>
              </a:avLst>
            </a:prstGeom>
            <a:noFill/>
            <a:ln w="9525">
              <a:solidFill>
                <a:srgbClr val="FF99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392203" name="Text Box 11">
              <a:extLst>
                <a:ext uri="{FF2B5EF4-FFF2-40B4-BE49-F238E27FC236}">
                  <a16:creationId xmlns:a16="http://schemas.microsoft.com/office/drawing/2014/main" id="{1CFB1F5E-0396-5246-8755-B1B70FC68D9B}"/>
                </a:ext>
              </a:extLst>
            </p:cNvPr>
            <p:cNvSpPr txBox="1">
              <a:spLocks noChangeArrowheads="1"/>
            </p:cNvSpPr>
            <p:nvPr/>
          </p:nvSpPr>
          <p:spPr bwMode="auto">
            <a:xfrm>
              <a:off x="250" y="346"/>
              <a:ext cx="362" cy="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zh-CN" altLang="en-US" sz="2000">
                  <a:solidFill>
                    <a:srgbClr val="FF9900"/>
                  </a:solidFill>
                  <a:latin typeface="黑体" panose="02010609060101010101" pitchFamily="49" charset="-122"/>
                  <a:ea typeface="黑体" panose="02010609060101010101" pitchFamily="49" charset="-122"/>
                </a:rPr>
                <a:t>用户用</a:t>
              </a:r>
              <a:r>
                <a:rPr lang="en-US" altLang="zh-CN" sz="2000">
                  <a:solidFill>
                    <a:srgbClr val="FF9900"/>
                  </a:solidFill>
                  <a:latin typeface="黑体" panose="02010609060101010101" pitchFamily="49" charset="-122"/>
                  <a:ea typeface="黑体" panose="02010609060101010101" pitchFamily="49" charset="-122"/>
                </a:rPr>
                <a:t>224</a:t>
              </a:r>
              <a:r>
                <a:rPr lang="zh-CN" altLang="en-US" sz="2000">
                  <a:solidFill>
                    <a:srgbClr val="FF9900"/>
                  </a:solidFill>
                  <a:latin typeface="黑体" panose="02010609060101010101" pitchFamily="49" charset="-122"/>
                  <a:ea typeface="黑体" panose="02010609060101010101" pitchFamily="49" charset="-122"/>
                </a:rPr>
                <a:t>个</a:t>
              </a:r>
            </a:p>
          </p:txBody>
        </p:sp>
      </p:grpSp>
      <p:sp>
        <p:nvSpPr>
          <p:cNvPr id="858124" name="Rectangle 12">
            <a:extLst>
              <a:ext uri="{FF2B5EF4-FFF2-40B4-BE49-F238E27FC236}">
                <a16:creationId xmlns:a16="http://schemas.microsoft.com/office/drawing/2014/main" id="{DBFBD49E-2294-244E-BE26-3349D9AC80F8}"/>
              </a:ext>
            </a:extLst>
          </p:cNvPr>
          <p:cNvSpPr>
            <a:spLocks noChangeArrowheads="1"/>
          </p:cNvSpPr>
          <p:nvPr/>
        </p:nvSpPr>
        <p:spPr bwMode="auto">
          <a:xfrm>
            <a:off x="4500563" y="1485900"/>
            <a:ext cx="4103687" cy="4919663"/>
          </a:xfrm>
          <a:prstGeom prst="rect">
            <a:avLst/>
          </a:prstGeom>
          <a:noFill/>
          <a:ln w="9525">
            <a:solidFill>
              <a:srgbClr val="99CCFF"/>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buClr>
                <a:srgbClr val="FF0066"/>
              </a:buClr>
              <a:buSzPct val="75000"/>
            </a:pPr>
            <a:r>
              <a:rPr lang="en-US" altLang="zh-CN" sz="2400" b="0">
                <a:solidFill>
                  <a:srgbClr val="000000"/>
                </a:solidFill>
                <a:latin typeface="Times New Roman" panose="02020603050405020304" pitchFamily="18" charset="0"/>
                <a:ea typeface="楷体_GB2312" pitchFamily="49" charset="-122"/>
              </a:rPr>
              <a:t>  </a:t>
            </a:r>
            <a:r>
              <a:rPr lang="en-US" altLang="zh-CN" sz="2800" b="0">
                <a:solidFill>
                  <a:srgbClr val="000000"/>
                </a:solidFill>
                <a:latin typeface="Arial" panose="020B0604020202020204" pitchFamily="34" charset="0"/>
                <a:ea typeface="楷体_GB2312" pitchFamily="49" charset="-122"/>
              </a:rPr>
              <a:t>256</a:t>
            </a:r>
            <a:r>
              <a:rPr lang="zh-CN" altLang="en-US" sz="2800" b="0">
                <a:solidFill>
                  <a:srgbClr val="000000"/>
                </a:solidFill>
                <a:latin typeface="Arial" panose="020B0604020202020204" pitchFamily="34" charset="0"/>
                <a:ea typeface="楷体_GB2312" pitchFamily="49" charset="-122"/>
              </a:rPr>
              <a:t>种中断类型的分配</a:t>
            </a:r>
          </a:p>
          <a:p>
            <a:pPr eaLnBrk="1" hangingPunct="1">
              <a:lnSpc>
                <a:spcPct val="110000"/>
              </a:lnSpc>
              <a:buClr>
                <a:srgbClr val="FF0066"/>
              </a:buClr>
              <a:buSzPct val="75000"/>
              <a:buFont typeface="Wingdings" pitchFamily="2" charset="2"/>
              <a:buNone/>
            </a:pPr>
            <a:r>
              <a:rPr lang="zh-CN" altLang="en-US" sz="2400" b="0">
                <a:solidFill>
                  <a:srgbClr val="000000"/>
                </a:solidFill>
                <a:latin typeface="Arial" panose="020B0604020202020204" pitchFamily="34" charset="0"/>
                <a:ea typeface="楷体_GB2312" pitchFamily="49" charset="-122"/>
              </a:rPr>
              <a:t>    </a:t>
            </a:r>
            <a:r>
              <a:rPr lang="zh-CN" altLang="en-US" sz="2400" b="0">
                <a:solidFill>
                  <a:schemeClr val="folHlink"/>
                </a:solidFill>
                <a:latin typeface="Arial" panose="020B0604020202020204" pitchFamily="34" charset="0"/>
                <a:ea typeface="楷体_GB2312" pitchFamily="49" charset="-122"/>
                <a:sym typeface="Wingdings" pitchFamily="2" charset="2"/>
              </a:rPr>
              <a:t></a:t>
            </a:r>
            <a:r>
              <a:rPr lang="zh-CN" altLang="en-US" sz="2400" b="0">
                <a:solidFill>
                  <a:srgbClr val="000000"/>
                </a:solidFill>
                <a:latin typeface="Arial" panose="020B0604020202020204" pitchFamily="34" charset="0"/>
                <a:ea typeface="楷体_GB2312" pitchFamily="49" charset="-122"/>
                <a:sym typeface="Wingdings" pitchFamily="2" charset="2"/>
              </a:rPr>
              <a:t> </a:t>
            </a:r>
            <a:r>
              <a:rPr lang="en-US" altLang="zh-CN" sz="2400" b="0">
                <a:solidFill>
                  <a:srgbClr val="000000"/>
                </a:solidFill>
                <a:latin typeface="Arial" panose="020B0604020202020204" pitchFamily="34" charset="0"/>
                <a:ea typeface="楷体_GB2312" pitchFamily="49" charset="-122"/>
              </a:rPr>
              <a:t>0</a:t>
            </a:r>
            <a:r>
              <a:rPr lang="zh-CN" altLang="en-US" sz="2400" b="0">
                <a:solidFill>
                  <a:srgbClr val="000000"/>
                </a:solidFill>
                <a:latin typeface="Arial" panose="020B0604020202020204" pitchFamily="34" charset="0"/>
                <a:ea typeface="楷体_GB2312" pitchFamily="49" charset="-122"/>
              </a:rPr>
              <a:t>～</a:t>
            </a:r>
            <a:r>
              <a:rPr lang="en-US" altLang="zh-CN" sz="2400" b="0">
                <a:solidFill>
                  <a:srgbClr val="000000"/>
                </a:solidFill>
                <a:latin typeface="Arial" panose="020B0604020202020204" pitchFamily="34" charset="0"/>
                <a:ea typeface="楷体_GB2312" pitchFamily="49" charset="-122"/>
              </a:rPr>
              <a:t>4</a:t>
            </a:r>
            <a:r>
              <a:rPr lang="zh-CN" altLang="en-US" sz="2400" b="0">
                <a:solidFill>
                  <a:srgbClr val="000000"/>
                </a:solidFill>
                <a:latin typeface="Arial" panose="020B0604020202020204" pitchFamily="34" charset="0"/>
                <a:ea typeface="楷体_GB2312" pitchFamily="49" charset="-122"/>
              </a:rPr>
              <a:t>为</a:t>
            </a:r>
            <a:r>
              <a:rPr lang="zh-CN" altLang="en-US" sz="2400">
                <a:solidFill>
                  <a:schemeClr val="hlink"/>
                </a:solidFill>
                <a:latin typeface="Arial" panose="020B0604020202020204" pitchFamily="34" charset="0"/>
                <a:ea typeface="楷体_GB2312" pitchFamily="49" charset="-122"/>
              </a:rPr>
              <a:t>专用中断</a:t>
            </a:r>
          </a:p>
          <a:p>
            <a:pPr eaLnBrk="1" hangingPunct="1">
              <a:lnSpc>
                <a:spcPct val="110000"/>
              </a:lnSpc>
              <a:buClr>
                <a:srgbClr val="FF0066"/>
              </a:buClr>
              <a:buSzPct val="75000"/>
              <a:buFont typeface="Wingdings" pitchFamily="2" charset="2"/>
              <a:buNone/>
            </a:pPr>
            <a:r>
              <a:rPr lang="zh-CN" altLang="en-US" sz="2400">
                <a:solidFill>
                  <a:schemeClr val="hlink"/>
                </a:solidFill>
                <a:latin typeface="Arial" panose="020B0604020202020204" pitchFamily="34" charset="0"/>
                <a:ea typeface="楷体_GB2312" pitchFamily="49" charset="-122"/>
              </a:rPr>
              <a:t>    </a:t>
            </a:r>
            <a:r>
              <a:rPr lang="zh-CN" altLang="en-US" sz="2400" b="0">
                <a:solidFill>
                  <a:schemeClr val="folHlink"/>
                </a:solidFill>
                <a:latin typeface="Arial" panose="020B0604020202020204" pitchFamily="34" charset="0"/>
                <a:ea typeface="楷体_GB2312" pitchFamily="49" charset="-122"/>
                <a:sym typeface="Wingdings" pitchFamily="2" charset="2"/>
              </a:rPr>
              <a:t></a:t>
            </a:r>
            <a:r>
              <a:rPr lang="zh-CN" altLang="en-US" sz="2400" b="0">
                <a:solidFill>
                  <a:srgbClr val="000000"/>
                </a:solidFill>
                <a:latin typeface="Arial" panose="020B0604020202020204" pitchFamily="34" charset="0"/>
                <a:ea typeface="楷体_GB2312" pitchFamily="49" charset="-122"/>
                <a:sym typeface="Wingdings" pitchFamily="2" charset="2"/>
              </a:rPr>
              <a:t> </a:t>
            </a:r>
            <a:r>
              <a:rPr lang="en-US" altLang="zh-CN" sz="2400" b="0">
                <a:solidFill>
                  <a:srgbClr val="000000"/>
                </a:solidFill>
                <a:latin typeface="Arial" panose="020B0604020202020204" pitchFamily="34" charset="0"/>
                <a:ea typeface="楷体_GB2312" pitchFamily="49" charset="-122"/>
              </a:rPr>
              <a:t>5</a:t>
            </a:r>
            <a:r>
              <a:rPr lang="zh-CN" altLang="en-US" sz="2400" b="0">
                <a:solidFill>
                  <a:srgbClr val="000000"/>
                </a:solidFill>
                <a:latin typeface="Arial" panose="020B0604020202020204" pitchFamily="34" charset="0"/>
                <a:ea typeface="楷体_GB2312" pitchFamily="49" charset="-122"/>
              </a:rPr>
              <a:t>～</a:t>
            </a:r>
            <a:r>
              <a:rPr lang="en-US" altLang="zh-CN" sz="2400" b="0">
                <a:solidFill>
                  <a:srgbClr val="000000"/>
                </a:solidFill>
                <a:latin typeface="Arial" panose="020B0604020202020204" pitchFamily="34" charset="0"/>
                <a:ea typeface="楷体_GB2312" pitchFamily="49" charset="-122"/>
              </a:rPr>
              <a:t>31</a:t>
            </a:r>
            <a:r>
              <a:rPr lang="zh-CN" altLang="en-US" sz="2400" b="0">
                <a:solidFill>
                  <a:srgbClr val="000000"/>
                </a:solidFill>
                <a:latin typeface="Arial" panose="020B0604020202020204" pitchFamily="34" charset="0"/>
                <a:ea typeface="楷体_GB2312" pitchFamily="49" charset="-122"/>
              </a:rPr>
              <a:t>为</a:t>
            </a:r>
            <a:r>
              <a:rPr lang="zh-CN" altLang="en-US" sz="2400">
                <a:solidFill>
                  <a:srgbClr val="FF33CC"/>
                </a:solidFill>
                <a:latin typeface="Arial" panose="020B0604020202020204" pitchFamily="34" charset="0"/>
                <a:ea typeface="楷体_GB2312" pitchFamily="49" charset="-122"/>
              </a:rPr>
              <a:t>系统使用中断</a:t>
            </a:r>
            <a:endParaRPr lang="zh-CN" altLang="en-US" sz="2200" b="0">
              <a:solidFill>
                <a:srgbClr val="FF33CC"/>
              </a:solidFill>
              <a:latin typeface="Arial" panose="020B0604020202020204" pitchFamily="34" charset="0"/>
              <a:ea typeface="楷体_GB2312" pitchFamily="49" charset="-122"/>
            </a:endParaRPr>
          </a:p>
          <a:p>
            <a:pPr eaLnBrk="1" hangingPunct="1">
              <a:lnSpc>
                <a:spcPct val="110000"/>
              </a:lnSpc>
              <a:buClr>
                <a:srgbClr val="FF0066"/>
              </a:buClr>
              <a:buSzPct val="75000"/>
              <a:buFont typeface="Wingdings" pitchFamily="2" charset="2"/>
              <a:buNone/>
            </a:pPr>
            <a:r>
              <a:rPr lang="zh-CN" altLang="en-US" sz="2200" b="0">
                <a:solidFill>
                  <a:srgbClr val="000000"/>
                </a:solidFill>
                <a:latin typeface="Arial" panose="020B0604020202020204" pitchFamily="34" charset="0"/>
                <a:ea typeface="楷体_GB2312" pitchFamily="49" charset="-122"/>
              </a:rPr>
              <a:t>       </a:t>
            </a:r>
            <a:r>
              <a:rPr lang="zh-CN" altLang="en-US" sz="2200" b="0">
                <a:solidFill>
                  <a:schemeClr val="tx2"/>
                </a:solidFill>
                <a:latin typeface="Arial" panose="020B0604020202020204" pitchFamily="34" charset="0"/>
                <a:ea typeface="楷体_GB2312" pitchFamily="49" charset="-122"/>
              </a:rPr>
              <a:t>□ </a:t>
            </a:r>
            <a:r>
              <a:rPr lang="en-US" altLang="zh-CN" sz="2200" b="0">
                <a:solidFill>
                  <a:srgbClr val="000000"/>
                </a:solidFill>
                <a:latin typeface="Arial" panose="020B0604020202020204" pitchFamily="34" charset="0"/>
                <a:ea typeface="楷体_GB2312" pitchFamily="49" charset="-122"/>
              </a:rPr>
              <a:t>08H</a:t>
            </a:r>
            <a:r>
              <a:rPr lang="zh-CN" altLang="en-US" sz="2200" b="0">
                <a:solidFill>
                  <a:srgbClr val="000000"/>
                </a:solidFill>
                <a:latin typeface="Arial" panose="020B0604020202020204" pitchFamily="34" charset="0"/>
                <a:ea typeface="楷体_GB2312" pitchFamily="49" charset="-122"/>
              </a:rPr>
              <a:t>～</a:t>
            </a:r>
            <a:r>
              <a:rPr lang="en-US" altLang="zh-CN" sz="2200" b="0">
                <a:solidFill>
                  <a:srgbClr val="000000"/>
                </a:solidFill>
                <a:latin typeface="Arial" panose="020B0604020202020204" pitchFamily="34" charset="0"/>
                <a:ea typeface="楷体_GB2312" pitchFamily="49" charset="-122"/>
              </a:rPr>
              <a:t>0FH</a:t>
            </a:r>
            <a:r>
              <a:rPr lang="zh-CN" altLang="en-US" sz="2200" b="0">
                <a:solidFill>
                  <a:srgbClr val="000000"/>
                </a:solidFill>
                <a:latin typeface="Arial" panose="020B0604020202020204" pitchFamily="34" charset="0"/>
                <a:ea typeface="楷体_GB2312" pitchFamily="49" charset="-122"/>
              </a:rPr>
              <a:t>：</a:t>
            </a:r>
            <a:r>
              <a:rPr lang="en-US" altLang="zh-CN" sz="2200" b="0">
                <a:solidFill>
                  <a:srgbClr val="000000"/>
                </a:solidFill>
                <a:latin typeface="Arial" panose="020B0604020202020204" pitchFamily="34" charset="0"/>
                <a:ea typeface="楷体_GB2312" pitchFamily="49" charset="-122"/>
              </a:rPr>
              <a:t>8259A</a:t>
            </a:r>
            <a:r>
              <a:rPr lang="zh-CN" altLang="en-US" sz="2200" b="0">
                <a:solidFill>
                  <a:srgbClr val="000000"/>
                </a:solidFill>
                <a:latin typeface="Arial" panose="020B0604020202020204" pitchFamily="34" charset="0"/>
                <a:ea typeface="楷体_GB2312" pitchFamily="49" charset="-122"/>
              </a:rPr>
              <a:t>中断	向量</a:t>
            </a:r>
          </a:p>
          <a:p>
            <a:pPr eaLnBrk="1" hangingPunct="1">
              <a:lnSpc>
                <a:spcPct val="110000"/>
              </a:lnSpc>
              <a:buClr>
                <a:srgbClr val="FF0066"/>
              </a:buClr>
              <a:buSzPct val="75000"/>
              <a:buFont typeface="Wingdings" pitchFamily="2" charset="2"/>
              <a:buNone/>
            </a:pPr>
            <a:r>
              <a:rPr lang="zh-CN" altLang="en-US" sz="2200" b="0">
                <a:solidFill>
                  <a:srgbClr val="000000"/>
                </a:solidFill>
                <a:latin typeface="Arial" panose="020B0604020202020204" pitchFamily="34" charset="0"/>
                <a:ea typeface="楷体_GB2312" pitchFamily="49" charset="-122"/>
              </a:rPr>
              <a:t>       </a:t>
            </a:r>
            <a:r>
              <a:rPr lang="zh-CN" altLang="en-US" sz="2200" b="0">
                <a:solidFill>
                  <a:schemeClr val="tx2"/>
                </a:solidFill>
                <a:latin typeface="Arial" panose="020B0604020202020204" pitchFamily="34" charset="0"/>
                <a:ea typeface="楷体_GB2312" pitchFamily="49" charset="-122"/>
              </a:rPr>
              <a:t>□ </a:t>
            </a:r>
            <a:r>
              <a:rPr lang="en-US" altLang="zh-CN" sz="2200" b="0">
                <a:solidFill>
                  <a:srgbClr val="000000"/>
                </a:solidFill>
                <a:latin typeface="Arial" panose="020B0604020202020204" pitchFamily="34" charset="0"/>
                <a:ea typeface="楷体_GB2312" pitchFamily="49" charset="-122"/>
              </a:rPr>
              <a:t>10H</a:t>
            </a:r>
            <a:r>
              <a:rPr lang="zh-CN" altLang="en-US" sz="2200" b="0">
                <a:solidFill>
                  <a:srgbClr val="000000"/>
                </a:solidFill>
                <a:latin typeface="Arial" panose="020B0604020202020204" pitchFamily="34" charset="0"/>
                <a:ea typeface="楷体_GB2312" pitchFamily="49" charset="-122"/>
              </a:rPr>
              <a:t>～</a:t>
            </a:r>
            <a:r>
              <a:rPr lang="en-US" altLang="zh-CN" sz="2200" b="0">
                <a:solidFill>
                  <a:srgbClr val="000000"/>
                </a:solidFill>
                <a:latin typeface="Arial" panose="020B0604020202020204" pitchFamily="34" charset="0"/>
                <a:ea typeface="楷体_GB2312" pitchFamily="49" charset="-122"/>
              </a:rPr>
              <a:t>1FH</a:t>
            </a:r>
            <a:r>
              <a:rPr lang="zh-CN" altLang="en-US" sz="2200" b="0">
                <a:solidFill>
                  <a:srgbClr val="000000"/>
                </a:solidFill>
                <a:latin typeface="Arial" panose="020B0604020202020204" pitchFamily="34" charset="0"/>
                <a:ea typeface="楷体_GB2312" pitchFamily="49" charset="-122"/>
              </a:rPr>
              <a:t>：</a:t>
            </a:r>
            <a:r>
              <a:rPr lang="en-US" altLang="zh-CN" sz="2200" b="0">
                <a:solidFill>
                  <a:srgbClr val="000000"/>
                </a:solidFill>
                <a:latin typeface="Arial" panose="020B0604020202020204" pitchFamily="34" charset="0"/>
                <a:ea typeface="楷体_GB2312" pitchFamily="49" charset="-122"/>
              </a:rPr>
              <a:t>BIOS</a:t>
            </a:r>
            <a:r>
              <a:rPr lang="zh-CN" altLang="en-US" sz="2200" b="0">
                <a:solidFill>
                  <a:srgbClr val="000000"/>
                </a:solidFill>
                <a:latin typeface="Arial" panose="020B0604020202020204" pitchFamily="34" charset="0"/>
                <a:ea typeface="楷体_GB2312" pitchFamily="49" charset="-122"/>
              </a:rPr>
              <a:t>中断	向量</a:t>
            </a:r>
          </a:p>
          <a:p>
            <a:pPr eaLnBrk="1" hangingPunct="1">
              <a:lnSpc>
                <a:spcPct val="110000"/>
              </a:lnSpc>
              <a:buClr>
                <a:srgbClr val="FF0066"/>
              </a:buClr>
              <a:buSzPct val="75000"/>
              <a:buFont typeface="Wingdings" pitchFamily="2" charset="2"/>
              <a:buNone/>
            </a:pPr>
            <a:r>
              <a:rPr lang="zh-CN" altLang="en-US" sz="2200" b="0">
                <a:solidFill>
                  <a:srgbClr val="000000"/>
                </a:solidFill>
                <a:latin typeface="Arial" panose="020B0604020202020204" pitchFamily="34" charset="0"/>
                <a:ea typeface="楷体_GB2312" pitchFamily="49" charset="-122"/>
              </a:rPr>
              <a:t>   </a:t>
            </a:r>
            <a:r>
              <a:rPr lang="zh-CN" altLang="en-US" sz="2400" b="0">
                <a:solidFill>
                  <a:schemeClr val="folHlink"/>
                </a:solidFill>
                <a:latin typeface="Arial" panose="020B0604020202020204" pitchFamily="34" charset="0"/>
                <a:ea typeface="楷体_GB2312" pitchFamily="49" charset="-122"/>
                <a:sym typeface="Wingdings" pitchFamily="2" charset="2"/>
              </a:rPr>
              <a:t></a:t>
            </a:r>
            <a:r>
              <a:rPr lang="zh-CN" altLang="en-US" sz="2400" b="0">
                <a:solidFill>
                  <a:srgbClr val="000000"/>
                </a:solidFill>
                <a:latin typeface="Arial" panose="020B0604020202020204" pitchFamily="34" charset="0"/>
                <a:ea typeface="楷体_GB2312" pitchFamily="49" charset="-122"/>
                <a:sym typeface="Wingdings" pitchFamily="2" charset="2"/>
              </a:rPr>
              <a:t> </a:t>
            </a:r>
            <a:r>
              <a:rPr lang="en-US" altLang="zh-CN" sz="2400" b="0">
                <a:solidFill>
                  <a:srgbClr val="000000"/>
                </a:solidFill>
                <a:latin typeface="Arial" panose="020B0604020202020204" pitchFamily="34" charset="0"/>
                <a:ea typeface="楷体_GB2312" pitchFamily="49" charset="-122"/>
              </a:rPr>
              <a:t>32</a:t>
            </a:r>
            <a:r>
              <a:rPr lang="zh-CN" altLang="en-US" sz="2400" b="0">
                <a:solidFill>
                  <a:srgbClr val="000000"/>
                </a:solidFill>
                <a:latin typeface="Arial" panose="020B0604020202020204" pitchFamily="34" charset="0"/>
                <a:ea typeface="楷体_GB2312" pitchFamily="49" charset="-122"/>
              </a:rPr>
              <a:t>～</a:t>
            </a:r>
            <a:r>
              <a:rPr lang="en-US" altLang="zh-CN" sz="2400" b="0">
                <a:solidFill>
                  <a:srgbClr val="000000"/>
                </a:solidFill>
                <a:latin typeface="Arial" panose="020B0604020202020204" pitchFamily="34" charset="0"/>
                <a:ea typeface="楷体_GB2312" pitchFamily="49" charset="-122"/>
              </a:rPr>
              <a:t>255</a:t>
            </a:r>
            <a:r>
              <a:rPr lang="zh-CN" altLang="en-US" sz="2400" b="0">
                <a:solidFill>
                  <a:srgbClr val="000000"/>
                </a:solidFill>
                <a:latin typeface="Arial" panose="020B0604020202020204" pitchFamily="34" charset="0"/>
                <a:ea typeface="楷体_GB2312" pitchFamily="49" charset="-122"/>
              </a:rPr>
              <a:t>由</a:t>
            </a:r>
            <a:r>
              <a:rPr lang="zh-CN" altLang="en-US" sz="2400">
                <a:solidFill>
                  <a:srgbClr val="FF9900"/>
                </a:solidFill>
                <a:latin typeface="Arial" panose="020B0604020202020204" pitchFamily="34" charset="0"/>
                <a:ea typeface="楷体_GB2312" pitchFamily="49" charset="-122"/>
              </a:rPr>
              <a:t>用户定义中断</a:t>
            </a:r>
          </a:p>
          <a:p>
            <a:pPr eaLnBrk="1" hangingPunct="1">
              <a:lnSpc>
                <a:spcPct val="110000"/>
              </a:lnSpc>
              <a:buClr>
                <a:srgbClr val="FF0066"/>
              </a:buClr>
              <a:buSzPct val="75000"/>
              <a:buFont typeface="Wingdings" pitchFamily="2" charset="2"/>
              <a:buNone/>
            </a:pPr>
            <a:r>
              <a:rPr lang="zh-CN" altLang="en-US" sz="2400">
                <a:solidFill>
                  <a:srgbClr val="FF9900"/>
                </a:solidFill>
                <a:latin typeface="Arial" panose="020B0604020202020204" pitchFamily="34" charset="0"/>
                <a:ea typeface="楷体_GB2312" pitchFamily="49" charset="-122"/>
              </a:rPr>
              <a:t>       </a:t>
            </a:r>
            <a:r>
              <a:rPr lang="zh-CN" altLang="en-US" sz="2200" b="0">
                <a:solidFill>
                  <a:schemeClr val="tx2"/>
                </a:solidFill>
                <a:latin typeface="Arial" panose="020B0604020202020204" pitchFamily="34" charset="0"/>
                <a:ea typeface="楷体_GB2312" pitchFamily="49" charset="-122"/>
              </a:rPr>
              <a:t>□</a:t>
            </a:r>
            <a:r>
              <a:rPr lang="zh-CN" altLang="en-US" sz="2200" b="0">
                <a:solidFill>
                  <a:srgbClr val="000000"/>
                </a:solidFill>
                <a:latin typeface="Arial" panose="020B0604020202020204" pitchFamily="34" charset="0"/>
                <a:ea typeface="楷体_GB2312" pitchFamily="49" charset="-122"/>
              </a:rPr>
              <a:t> </a:t>
            </a:r>
            <a:r>
              <a:rPr lang="en-US" altLang="zh-CN" sz="2200" b="0">
                <a:solidFill>
                  <a:srgbClr val="000000"/>
                </a:solidFill>
                <a:latin typeface="Arial" panose="020B0604020202020204" pitchFamily="34" charset="0"/>
                <a:ea typeface="楷体_GB2312" pitchFamily="49" charset="-122"/>
              </a:rPr>
              <a:t>20H</a:t>
            </a:r>
            <a:r>
              <a:rPr lang="zh-CN" altLang="en-US" sz="2200" b="0">
                <a:solidFill>
                  <a:srgbClr val="000000"/>
                </a:solidFill>
                <a:latin typeface="Arial" panose="020B0604020202020204" pitchFamily="34" charset="0"/>
                <a:ea typeface="楷体_GB2312" pitchFamily="49" charset="-122"/>
              </a:rPr>
              <a:t>～</a:t>
            </a:r>
            <a:r>
              <a:rPr lang="en-US" altLang="zh-CN" sz="2200" b="0">
                <a:solidFill>
                  <a:srgbClr val="000000"/>
                </a:solidFill>
                <a:latin typeface="Arial" panose="020B0604020202020204" pitchFamily="34" charset="0"/>
                <a:ea typeface="楷体_GB2312" pitchFamily="49" charset="-122"/>
              </a:rPr>
              <a:t>3FH</a:t>
            </a:r>
            <a:r>
              <a:rPr lang="zh-CN" altLang="en-US" sz="2200" b="0">
                <a:solidFill>
                  <a:srgbClr val="000000"/>
                </a:solidFill>
                <a:latin typeface="Arial" panose="020B0604020202020204" pitchFamily="34" charset="0"/>
                <a:ea typeface="楷体_GB2312" pitchFamily="49" charset="-122"/>
              </a:rPr>
              <a:t>：</a:t>
            </a:r>
            <a:r>
              <a:rPr lang="en-US" altLang="zh-CN" sz="2200" b="0">
                <a:solidFill>
                  <a:srgbClr val="000000"/>
                </a:solidFill>
                <a:latin typeface="Arial" panose="020B0604020202020204" pitchFamily="34" charset="0"/>
                <a:ea typeface="楷体_GB2312" pitchFamily="49" charset="-122"/>
              </a:rPr>
              <a:t>DOS</a:t>
            </a:r>
            <a:r>
              <a:rPr lang="zh-CN" altLang="en-US" sz="2200" b="0">
                <a:solidFill>
                  <a:srgbClr val="000000"/>
                </a:solidFill>
                <a:latin typeface="Arial" panose="020B0604020202020204" pitchFamily="34" charset="0"/>
                <a:ea typeface="楷体_GB2312" pitchFamily="49" charset="-122"/>
              </a:rPr>
              <a:t>中断	调用</a:t>
            </a:r>
          </a:p>
          <a:p>
            <a:pPr eaLnBrk="1" hangingPunct="1">
              <a:lnSpc>
                <a:spcPct val="110000"/>
              </a:lnSpc>
              <a:buClr>
                <a:srgbClr val="FF0066"/>
              </a:buClr>
              <a:buSzPct val="75000"/>
              <a:buFont typeface="Wingdings" pitchFamily="2" charset="2"/>
              <a:buNone/>
            </a:pPr>
            <a:r>
              <a:rPr lang="zh-CN" altLang="en-US" sz="2400" b="0">
                <a:solidFill>
                  <a:schemeClr val="tx2"/>
                </a:solidFill>
                <a:latin typeface="Times New Roman" panose="02020603050405020304" pitchFamily="18" charset="0"/>
                <a:ea typeface="楷体_GB2312" pitchFamily="49" charset="-122"/>
              </a:rPr>
              <a:t>       </a:t>
            </a:r>
            <a:r>
              <a:rPr lang="zh-CN" altLang="en-US" sz="2400" b="0">
                <a:solidFill>
                  <a:schemeClr val="tx2"/>
                </a:solidFill>
                <a:latin typeface="Arial" panose="020B0604020202020204" pitchFamily="34" charset="0"/>
                <a:ea typeface="楷体_GB2312" pitchFamily="49" charset="-122"/>
              </a:rPr>
              <a:t>□</a:t>
            </a:r>
            <a:r>
              <a:rPr lang="zh-CN" altLang="en-US" sz="2400" b="0">
                <a:solidFill>
                  <a:srgbClr val="000000"/>
                </a:solidFill>
                <a:latin typeface="Arial" panose="020B0604020202020204" pitchFamily="34" charset="0"/>
                <a:ea typeface="楷体_GB2312" pitchFamily="49" charset="-122"/>
              </a:rPr>
              <a:t> </a:t>
            </a:r>
            <a:r>
              <a:rPr lang="en-US" altLang="zh-CN" sz="2400" b="0">
                <a:solidFill>
                  <a:srgbClr val="000000"/>
                </a:solidFill>
                <a:latin typeface="Arial" panose="020B0604020202020204" pitchFamily="34" charset="0"/>
                <a:ea typeface="楷体_GB2312" pitchFamily="49" charset="-122"/>
              </a:rPr>
              <a:t>40H</a:t>
            </a:r>
            <a:r>
              <a:rPr lang="zh-CN" altLang="en-US" sz="2400" b="0">
                <a:solidFill>
                  <a:srgbClr val="000000"/>
                </a:solidFill>
                <a:latin typeface="Arial" panose="020B0604020202020204" pitchFamily="34" charset="0"/>
                <a:ea typeface="楷体_GB2312" pitchFamily="49" charset="-122"/>
              </a:rPr>
              <a:t>～</a:t>
            </a:r>
            <a:r>
              <a:rPr lang="en-US" altLang="zh-CN" sz="2400" b="0">
                <a:solidFill>
                  <a:srgbClr val="000000"/>
                </a:solidFill>
                <a:latin typeface="Arial" panose="020B0604020202020204" pitchFamily="34" charset="0"/>
                <a:ea typeface="楷体_GB2312" pitchFamily="49" charset="-122"/>
              </a:rPr>
              <a:t>FFH</a:t>
            </a:r>
            <a:r>
              <a:rPr lang="zh-CN" altLang="en-US" sz="2400" b="0">
                <a:solidFill>
                  <a:srgbClr val="000000"/>
                </a:solidFill>
                <a:latin typeface="Arial" panose="020B0604020202020204" pitchFamily="34" charset="0"/>
                <a:ea typeface="楷体_GB2312" pitchFamily="49" charset="-122"/>
              </a:rPr>
              <a:t>：用户使用</a:t>
            </a:r>
          </a:p>
        </p:txBody>
      </p:sp>
      <p:graphicFrame>
        <p:nvGraphicFramePr>
          <p:cNvPr id="392199" name="Object 13">
            <a:extLst>
              <a:ext uri="{FF2B5EF4-FFF2-40B4-BE49-F238E27FC236}">
                <a16:creationId xmlns:a16="http://schemas.microsoft.com/office/drawing/2014/main" id="{9D57A0B2-8EDB-6F4F-91CD-46FB869586B6}"/>
              </a:ext>
            </a:extLst>
          </p:cNvPr>
          <p:cNvGraphicFramePr>
            <a:graphicFrameLocks noGrp="1" noChangeAspect="1"/>
          </p:cNvGraphicFramePr>
          <p:nvPr>
            <p:ph idx="1"/>
          </p:nvPr>
        </p:nvGraphicFramePr>
        <p:xfrm>
          <a:off x="900113" y="838200"/>
          <a:ext cx="3568700" cy="5903913"/>
        </p:xfrm>
        <a:graphic>
          <a:graphicData uri="http://schemas.openxmlformats.org/presentationml/2006/ole">
            <mc:AlternateContent xmlns:mc="http://schemas.openxmlformats.org/markup-compatibility/2006">
              <mc:Choice xmlns:v="urn:schemas-microsoft-com:vml" Requires="v">
                <p:oleObj spid="_x0000_s392234" name="Visio" r:id="rId4" imgW="2813050" imgH="4622800" progId="Visio.Drawing.11">
                  <p:embed/>
                </p:oleObj>
              </mc:Choice>
              <mc:Fallback>
                <p:oleObj name="Visio" r:id="rId4" imgW="2813050" imgH="4622800" progId="Visio.Drawing.11">
                  <p:embed/>
                  <p:pic>
                    <p:nvPicPr>
                      <p:cNvPr id="0" name="Object 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0113" y="838200"/>
                        <a:ext cx="3568700" cy="5903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99CC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92200" name="Text Box 15">
            <a:extLst>
              <a:ext uri="{FF2B5EF4-FFF2-40B4-BE49-F238E27FC236}">
                <a16:creationId xmlns:a16="http://schemas.microsoft.com/office/drawing/2014/main" id="{84BE9B12-A015-554A-9D34-BEF880609EFD}"/>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92201" name="幻灯片编号占位符 5">
            <a:extLst>
              <a:ext uri="{FF2B5EF4-FFF2-40B4-BE49-F238E27FC236}">
                <a16:creationId xmlns:a16="http://schemas.microsoft.com/office/drawing/2014/main" id="{23057EA7-740D-A84C-8CCE-BDDD3D5A7B6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E4A8DDD-D821-C94E-AADE-EA4BB8D8F13E}" type="slidenum">
              <a:rPr kumimoji="0" lang="en-US" altLang="zh-CN" sz="1400" smtClean="0"/>
              <a:pPr>
                <a:spcBef>
                  <a:spcPct val="0"/>
                </a:spcBef>
                <a:buClrTx/>
                <a:buSzTx/>
                <a:buFontTx/>
                <a:buNone/>
              </a:pPr>
              <a:t>187</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nodeType="clickEffect">
                                  <p:stCondLst>
                                    <p:cond delay="0"/>
                                  </p:stCondLst>
                                  <p:childTnLst>
                                    <p:set>
                                      <p:cBhvr>
                                        <p:cTn id="6" dur="1" fill="hold">
                                          <p:stCondLst>
                                            <p:cond delay="0"/>
                                          </p:stCondLst>
                                        </p:cTn>
                                        <p:tgtEl>
                                          <p:spTgt spid="858124">
                                            <p:txEl>
                                              <p:pRg st="1" end="1"/>
                                            </p:txEl>
                                          </p:spTgt>
                                        </p:tgtEl>
                                        <p:attrNameLst>
                                          <p:attrName>style.visibility</p:attrName>
                                        </p:attrNameLst>
                                      </p:cBhvr>
                                      <p:to>
                                        <p:strVal val="visible"/>
                                      </p:to>
                                    </p:set>
                                    <p:animEffect transition="in" filter="checkerboard(across)">
                                      <p:cBhvr>
                                        <p:cTn id="7" dur="500"/>
                                        <p:tgtEl>
                                          <p:spTgt spid="858124">
                                            <p:txEl>
                                              <p:pRg st="1" end="1"/>
                                            </p:txEl>
                                          </p:spTgt>
                                        </p:tgtEl>
                                      </p:cBhvr>
                                    </p:animEffect>
                                  </p:childTnLst>
                                </p:cTn>
                              </p:par>
                              <p:par>
                                <p:cTn id="8" presetID="6" presetClass="emph" presetSubtype="0" fill="hold" nodeType="withEffect">
                                  <p:stCondLst>
                                    <p:cond delay="0"/>
                                  </p:stCondLst>
                                  <p:childTnLst>
                                    <p:animScale>
                                      <p:cBhvr>
                                        <p:cTn id="9" dur="1000" fill="hold"/>
                                        <p:tgtEl>
                                          <p:spTgt spid="2"/>
                                        </p:tgtEl>
                                      </p:cBhvr>
                                      <p:by x="150000" y="150000"/>
                                    </p:animScale>
                                  </p:childTnLst>
                                </p:cTn>
                              </p:par>
                            </p:childTnLst>
                          </p:cTn>
                        </p:par>
                        <p:par>
                          <p:cTn id="10" fill="hold" nodeType="afterGroup">
                            <p:stCondLst>
                              <p:cond delay="1000"/>
                            </p:stCondLst>
                            <p:childTnLst>
                              <p:par>
                                <p:cTn id="11" presetID="6" presetClass="emph" presetSubtype="0" fill="hold" nodeType="afterEffect">
                                  <p:stCondLst>
                                    <p:cond delay="0"/>
                                  </p:stCondLst>
                                  <p:childTnLst>
                                    <p:animScale>
                                      <p:cBhvr>
                                        <p:cTn id="12" dur="1000" fill="hold"/>
                                        <p:tgtEl>
                                          <p:spTgt spid="2"/>
                                        </p:tgtEl>
                                      </p:cBhvr>
                                      <p:by x="67000" y="67000"/>
                                    </p:animScale>
                                  </p:childTnLst>
                                </p:cTn>
                              </p:par>
                            </p:childTnLst>
                          </p:cTn>
                        </p:par>
                      </p:childTnLst>
                    </p:cTn>
                  </p:par>
                  <p:par>
                    <p:cTn id="13" fill="hold" nodeType="clickPar">
                      <p:stCondLst>
                        <p:cond delay="indefinite"/>
                      </p:stCondLst>
                      <p:childTnLst>
                        <p:par>
                          <p:cTn id="14" fill="hold" nodeType="withGroup">
                            <p:stCondLst>
                              <p:cond delay="0"/>
                            </p:stCondLst>
                            <p:childTnLst>
                              <p:par>
                                <p:cTn id="15" presetID="5" presetClass="entr" presetSubtype="10" fill="hold" nodeType="clickEffect">
                                  <p:stCondLst>
                                    <p:cond delay="0"/>
                                  </p:stCondLst>
                                  <p:childTnLst>
                                    <p:set>
                                      <p:cBhvr>
                                        <p:cTn id="16" dur="1" fill="hold">
                                          <p:stCondLst>
                                            <p:cond delay="0"/>
                                          </p:stCondLst>
                                        </p:cTn>
                                        <p:tgtEl>
                                          <p:spTgt spid="858124">
                                            <p:txEl>
                                              <p:pRg st="2" end="2"/>
                                            </p:txEl>
                                          </p:spTgt>
                                        </p:tgtEl>
                                        <p:attrNameLst>
                                          <p:attrName>style.visibility</p:attrName>
                                        </p:attrNameLst>
                                      </p:cBhvr>
                                      <p:to>
                                        <p:strVal val="visible"/>
                                      </p:to>
                                    </p:set>
                                    <p:animEffect transition="in" filter="checkerboard(across)">
                                      <p:cBhvr>
                                        <p:cTn id="17" dur="500"/>
                                        <p:tgtEl>
                                          <p:spTgt spid="858124">
                                            <p:txEl>
                                              <p:pRg st="2" end="2"/>
                                            </p:txEl>
                                          </p:spTgt>
                                        </p:tgtEl>
                                      </p:cBhvr>
                                    </p:animEffect>
                                  </p:childTnLst>
                                </p:cTn>
                              </p:par>
                              <p:par>
                                <p:cTn id="18" presetID="5" presetClass="entr" presetSubtype="10" fill="hold" nodeType="withEffect">
                                  <p:stCondLst>
                                    <p:cond delay="0"/>
                                  </p:stCondLst>
                                  <p:childTnLst>
                                    <p:set>
                                      <p:cBhvr>
                                        <p:cTn id="19" dur="1" fill="hold">
                                          <p:stCondLst>
                                            <p:cond delay="0"/>
                                          </p:stCondLst>
                                        </p:cTn>
                                        <p:tgtEl>
                                          <p:spTgt spid="858124">
                                            <p:txEl>
                                              <p:pRg st="3" end="3"/>
                                            </p:txEl>
                                          </p:spTgt>
                                        </p:tgtEl>
                                        <p:attrNameLst>
                                          <p:attrName>style.visibility</p:attrName>
                                        </p:attrNameLst>
                                      </p:cBhvr>
                                      <p:to>
                                        <p:strVal val="visible"/>
                                      </p:to>
                                    </p:set>
                                    <p:animEffect transition="in" filter="checkerboard(across)">
                                      <p:cBhvr>
                                        <p:cTn id="20" dur="500"/>
                                        <p:tgtEl>
                                          <p:spTgt spid="858124">
                                            <p:txEl>
                                              <p:pRg st="3" end="3"/>
                                            </p:txEl>
                                          </p:spTgt>
                                        </p:tgtEl>
                                      </p:cBhvr>
                                    </p:animEffect>
                                  </p:childTnLst>
                                </p:cTn>
                              </p:par>
                              <p:par>
                                <p:cTn id="21" presetID="5" presetClass="entr" presetSubtype="10" fill="hold" nodeType="withEffect">
                                  <p:stCondLst>
                                    <p:cond delay="0"/>
                                  </p:stCondLst>
                                  <p:childTnLst>
                                    <p:set>
                                      <p:cBhvr>
                                        <p:cTn id="22" dur="1" fill="hold">
                                          <p:stCondLst>
                                            <p:cond delay="0"/>
                                          </p:stCondLst>
                                        </p:cTn>
                                        <p:tgtEl>
                                          <p:spTgt spid="858124">
                                            <p:txEl>
                                              <p:pRg st="4" end="4"/>
                                            </p:txEl>
                                          </p:spTgt>
                                        </p:tgtEl>
                                        <p:attrNameLst>
                                          <p:attrName>style.visibility</p:attrName>
                                        </p:attrNameLst>
                                      </p:cBhvr>
                                      <p:to>
                                        <p:strVal val="visible"/>
                                      </p:to>
                                    </p:set>
                                    <p:animEffect transition="in" filter="checkerboard(across)">
                                      <p:cBhvr>
                                        <p:cTn id="23" dur="500"/>
                                        <p:tgtEl>
                                          <p:spTgt spid="858124">
                                            <p:txEl>
                                              <p:pRg st="4" end="4"/>
                                            </p:txEl>
                                          </p:spTgt>
                                        </p:tgtEl>
                                      </p:cBhvr>
                                    </p:animEffect>
                                  </p:childTnLst>
                                </p:cTn>
                              </p:par>
                              <p:par>
                                <p:cTn id="24" presetID="6" presetClass="emph" presetSubtype="0" fill="hold" nodeType="withEffect">
                                  <p:stCondLst>
                                    <p:cond delay="0"/>
                                  </p:stCondLst>
                                  <p:childTnLst>
                                    <p:animScale>
                                      <p:cBhvr>
                                        <p:cTn id="25" dur="1000" fill="hold"/>
                                        <p:tgtEl>
                                          <p:spTgt spid="3"/>
                                        </p:tgtEl>
                                      </p:cBhvr>
                                      <p:by x="150000" y="150000"/>
                                    </p:animScale>
                                  </p:childTnLst>
                                </p:cTn>
                              </p:par>
                            </p:childTnLst>
                          </p:cTn>
                        </p:par>
                        <p:par>
                          <p:cTn id="26" fill="hold" nodeType="afterGroup">
                            <p:stCondLst>
                              <p:cond delay="1000"/>
                            </p:stCondLst>
                            <p:childTnLst>
                              <p:par>
                                <p:cTn id="27" presetID="6" presetClass="emph" presetSubtype="0" fill="hold" nodeType="afterEffect">
                                  <p:stCondLst>
                                    <p:cond delay="0"/>
                                  </p:stCondLst>
                                  <p:childTnLst>
                                    <p:animScale>
                                      <p:cBhvr>
                                        <p:cTn id="28" dur="1000" fill="hold"/>
                                        <p:tgtEl>
                                          <p:spTgt spid="3"/>
                                        </p:tgtEl>
                                      </p:cBhvr>
                                      <p:by x="67000" y="67000"/>
                                    </p:animScale>
                                  </p:childTnLst>
                                </p:cTn>
                              </p:par>
                            </p:childTnLst>
                          </p:cTn>
                        </p:par>
                      </p:childTnLst>
                    </p:cTn>
                  </p:par>
                  <p:par>
                    <p:cTn id="29" fill="hold" nodeType="clickPar">
                      <p:stCondLst>
                        <p:cond delay="indefinite"/>
                      </p:stCondLst>
                      <p:childTnLst>
                        <p:par>
                          <p:cTn id="30" fill="hold" nodeType="withGroup">
                            <p:stCondLst>
                              <p:cond delay="0"/>
                            </p:stCondLst>
                            <p:childTnLst>
                              <p:par>
                                <p:cTn id="31" presetID="5" presetClass="entr" presetSubtype="10" fill="hold" nodeType="clickEffect">
                                  <p:stCondLst>
                                    <p:cond delay="0"/>
                                  </p:stCondLst>
                                  <p:childTnLst>
                                    <p:set>
                                      <p:cBhvr>
                                        <p:cTn id="32" dur="1" fill="hold">
                                          <p:stCondLst>
                                            <p:cond delay="0"/>
                                          </p:stCondLst>
                                        </p:cTn>
                                        <p:tgtEl>
                                          <p:spTgt spid="858124">
                                            <p:txEl>
                                              <p:pRg st="5" end="5"/>
                                            </p:txEl>
                                          </p:spTgt>
                                        </p:tgtEl>
                                        <p:attrNameLst>
                                          <p:attrName>style.visibility</p:attrName>
                                        </p:attrNameLst>
                                      </p:cBhvr>
                                      <p:to>
                                        <p:strVal val="visible"/>
                                      </p:to>
                                    </p:set>
                                    <p:animEffect transition="in" filter="checkerboard(across)">
                                      <p:cBhvr>
                                        <p:cTn id="33" dur="500"/>
                                        <p:tgtEl>
                                          <p:spTgt spid="858124">
                                            <p:txEl>
                                              <p:pRg st="5" end="5"/>
                                            </p:txEl>
                                          </p:spTgt>
                                        </p:tgtEl>
                                      </p:cBhvr>
                                    </p:animEffect>
                                  </p:childTnLst>
                                </p:cTn>
                              </p:par>
                              <p:par>
                                <p:cTn id="34" presetID="5" presetClass="entr" presetSubtype="10" fill="hold" nodeType="withEffect">
                                  <p:stCondLst>
                                    <p:cond delay="0"/>
                                  </p:stCondLst>
                                  <p:childTnLst>
                                    <p:set>
                                      <p:cBhvr>
                                        <p:cTn id="35" dur="1" fill="hold">
                                          <p:stCondLst>
                                            <p:cond delay="0"/>
                                          </p:stCondLst>
                                        </p:cTn>
                                        <p:tgtEl>
                                          <p:spTgt spid="858124">
                                            <p:txEl>
                                              <p:pRg st="6" end="6"/>
                                            </p:txEl>
                                          </p:spTgt>
                                        </p:tgtEl>
                                        <p:attrNameLst>
                                          <p:attrName>style.visibility</p:attrName>
                                        </p:attrNameLst>
                                      </p:cBhvr>
                                      <p:to>
                                        <p:strVal val="visible"/>
                                      </p:to>
                                    </p:set>
                                    <p:animEffect transition="in" filter="checkerboard(across)">
                                      <p:cBhvr>
                                        <p:cTn id="36" dur="500"/>
                                        <p:tgtEl>
                                          <p:spTgt spid="858124">
                                            <p:txEl>
                                              <p:pRg st="6" end="6"/>
                                            </p:txEl>
                                          </p:spTgt>
                                        </p:tgtEl>
                                      </p:cBhvr>
                                    </p:animEffect>
                                  </p:childTnLst>
                                </p:cTn>
                              </p:par>
                              <p:par>
                                <p:cTn id="37" presetID="5" presetClass="entr" presetSubtype="10" fill="hold" nodeType="withEffect">
                                  <p:stCondLst>
                                    <p:cond delay="0"/>
                                  </p:stCondLst>
                                  <p:childTnLst>
                                    <p:set>
                                      <p:cBhvr>
                                        <p:cTn id="38" dur="1" fill="hold">
                                          <p:stCondLst>
                                            <p:cond delay="0"/>
                                          </p:stCondLst>
                                        </p:cTn>
                                        <p:tgtEl>
                                          <p:spTgt spid="858124">
                                            <p:txEl>
                                              <p:pRg st="7" end="7"/>
                                            </p:txEl>
                                          </p:spTgt>
                                        </p:tgtEl>
                                        <p:attrNameLst>
                                          <p:attrName>style.visibility</p:attrName>
                                        </p:attrNameLst>
                                      </p:cBhvr>
                                      <p:to>
                                        <p:strVal val="visible"/>
                                      </p:to>
                                    </p:set>
                                    <p:animEffect transition="in" filter="checkerboard(across)">
                                      <p:cBhvr>
                                        <p:cTn id="39" dur="500"/>
                                        <p:tgtEl>
                                          <p:spTgt spid="858124">
                                            <p:txEl>
                                              <p:pRg st="7" end="7"/>
                                            </p:txEl>
                                          </p:spTgt>
                                        </p:tgtEl>
                                      </p:cBhvr>
                                    </p:animEffect>
                                  </p:childTnLst>
                                </p:cTn>
                              </p:par>
                              <p:par>
                                <p:cTn id="40" presetID="6" presetClass="emph" presetSubtype="0" fill="hold" nodeType="withEffect">
                                  <p:stCondLst>
                                    <p:cond delay="0"/>
                                  </p:stCondLst>
                                  <p:childTnLst>
                                    <p:animScale>
                                      <p:cBhvr>
                                        <p:cTn id="41" dur="1000" fill="hold"/>
                                        <p:tgtEl>
                                          <p:spTgt spid="4"/>
                                        </p:tgtEl>
                                      </p:cBhvr>
                                      <p:by x="150000" y="150000"/>
                                    </p:animScale>
                                  </p:childTnLst>
                                </p:cTn>
                              </p:par>
                            </p:childTnLst>
                          </p:cTn>
                        </p:par>
                        <p:par>
                          <p:cTn id="42" fill="hold" nodeType="afterGroup">
                            <p:stCondLst>
                              <p:cond delay="1000"/>
                            </p:stCondLst>
                            <p:childTnLst>
                              <p:par>
                                <p:cTn id="43" presetID="6" presetClass="emph" presetSubtype="0" fill="hold" nodeType="afterEffect">
                                  <p:stCondLst>
                                    <p:cond delay="0"/>
                                  </p:stCondLst>
                                  <p:childTnLst>
                                    <p:animScale>
                                      <p:cBhvr>
                                        <p:cTn id="44" dur="1000" fill="hold"/>
                                        <p:tgtEl>
                                          <p:spTgt spid="4"/>
                                        </p:tgtEl>
                                      </p:cBhvr>
                                      <p:by x="67000" y="67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1" name="日期占位符 3">
            <a:extLst>
              <a:ext uri="{FF2B5EF4-FFF2-40B4-BE49-F238E27FC236}">
                <a16:creationId xmlns:a16="http://schemas.microsoft.com/office/drawing/2014/main" id="{D36D7E7D-B5B0-824D-8D0B-F7DCE059DB3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E5A2219-B521-284E-9D63-BCB4FF0CD74F}" type="datetime12">
              <a:rPr kumimoji="0" lang="zh-CN" altLang="en-US" sz="1400" smtClean="0"/>
              <a:pPr>
                <a:spcBef>
                  <a:spcPct val="0"/>
                </a:spcBef>
                <a:buClrTx/>
                <a:buSzTx/>
                <a:buFontTx/>
                <a:buNone/>
              </a:pPr>
              <a:t>下午8时26分</a:t>
            </a:fld>
            <a:endParaRPr kumimoji="0" lang="en-US" altLang="zh-CN" sz="1400"/>
          </a:p>
        </p:txBody>
      </p:sp>
      <p:sp>
        <p:nvSpPr>
          <p:cNvPr id="394242" name="Rectangle 2">
            <a:extLst>
              <a:ext uri="{FF2B5EF4-FFF2-40B4-BE49-F238E27FC236}">
                <a16:creationId xmlns:a16="http://schemas.microsoft.com/office/drawing/2014/main" id="{87D14AD4-5DFC-A446-A76F-A2A3B5A52F1D}"/>
              </a:ext>
            </a:extLst>
          </p:cNvPr>
          <p:cNvSpPr>
            <a:spLocks noGrp="1" noChangeArrowheads="1"/>
          </p:cNvSpPr>
          <p:nvPr>
            <p:ph type="title"/>
          </p:nvPr>
        </p:nvSpPr>
        <p:spPr>
          <a:xfrm>
            <a:off x="395288" y="908050"/>
            <a:ext cx="3565525" cy="579438"/>
          </a:xfrm>
        </p:spPr>
        <p:txBody>
          <a:bodyPr anchor="ctr">
            <a:spAutoFit/>
          </a:bodyPr>
          <a:lstStyle/>
          <a:p>
            <a:pPr eaLnBrk="1" hangingPunct="1"/>
            <a:r>
              <a:rPr kumimoji="0" lang="zh-CN" altLang="en-US" sz="3200" b="1"/>
              <a:t>中断操作过程示例</a:t>
            </a:r>
          </a:p>
        </p:txBody>
      </p:sp>
      <p:sp>
        <p:nvSpPr>
          <p:cNvPr id="860163" name="Rectangle 3">
            <a:extLst>
              <a:ext uri="{FF2B5EF4-FFF2-40B4-BE49-F238E27FC236}">
                <a16:creationId xmlns:a16="http://schemas.microsoft.com/office/drawing/2014/main" id="{DE654F68-5798-B14E-AFDA-56DF9A0E66D6}"/>
              </a:ext>
            </a:extLst>
          </p:cNvPr>
          <p:cNvSpPr>
            <a:spLocks noChangeArrowheads="1"/>
          </p:cNvSpPr>
          <p:nvPr/>
        </p:nvSpPr>
        <p:spPr bwMode="auto">
          <a:xfrm>
            <a:off x="466725" y="1557338"/>
            <a:ext cx="3384550" cy="4765675"/>
          </a:xfrm>
          <a:prstGeom prst="rect">
            <a:avLst/>
          </a:prstGeom>
          <a:noFill/>
          <a:ln w="9525">
            <a:solidFill>
              <a:srgbClr val="99CCFF"/>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457200" indent="-4572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buClr>
                <a:srgbClr val="FF0066"/>
              </a:buClr>
              <a:buSzPct val="75000"/>
            </a:pPr>
            <a:r>
              <a:rPr lang="zh-CN" altLang="en-US" sz="2800">
                <a:solidFill>
                  <a:srgbClr val="000000"/>
                </a:solidFill>
                <a:latin typeface="Arial" panose="020B0604020202020204" pitchFamily="34" charset="0"/>
                <a:ea typeface="楷体_GB2312" pitchFamily="49" charset="-122"/>
              </a:rPr>
              <a:t>指令</a:t>
            </a:r>
            <a:r>
              <a:rPr lang="en-US" altLang="zh-CN" sz="2800">
                <a:solidFill>
                  <a:srgbClr val="000000"/>
                </a:solidFill>
                <a:latin typeface="Arial" panose="020B0604020202020204" pitchFamily="34" charset="0"/>
                <a:ea typeface="楷体_GB2312" pitchFamily="49" charset="-122"/>
              </a:rPr>
              <a:t>INT 68H</a:t>
            </a:r>
            <a:r>
              <a:rPr lang="zh-CN" altLang="en-US" sz="2800">
                <a:solidFill>
                  <a:srgbClr val="000000"/>
                </a:solidFill>
                <a:latin typeface="Arial" panose="020B0604020202020204" pitchFamily="34" charset="0"/>
                <a:ea typeface="楷体_GB2312" pitchFamily="49" charset="-122"/>
              </a:rPr>
              <a:t>执行过程</a:t>
            </a:r>
          </a:p>
          <a:p>
            <a:pPr eaLnBrk="1" hangingPunct="1">
              <a:lnSpc>
                <a:spcPct val="110000"/>
              </a:lnSpc>
              <a:buClr>
                <a:srgbClr val="FF0066"/>
              </a:buClr>
              <a:buSzTx/>
              <a:buFont typeface="Wingdings" pitchFamily="2" charset="2"/>
              <a:buAutoNum type="circleNumDbPlain"/>
            </a:pPr>
            <a:r>
              <a:rPr lang="zh-CN" altLang="en-US" sz="2400">
                <a:latin typeface="Arial" panose="020B0604020202020204" pitchFamily="34" charset="0"/>
                <a:ea typeface="楷体_GB2312" pitchFamily="49" charset="-122"/>
                <a:sym typeface="Wingdings" pitchFamily="2" charset="2"/>
              </a:rPr>
              <a:t> 取中断类型号</a:t>
            </a:r>
            <a:r>
              <a:rPr lang="en-US" altLang="zh-CN" sz="2400">
                <a:latin typeface="Arial" panose="020B0604020202020204" pitchFamily="34" charset="0"/>
                <a:ea typeface="楷体_GB2312" pitchFamily="49" charset="-122"/>
                <a:sym typeface="Wingdings" pitchFamily="2" charset="2"/>
              </a:rPr>
              <a:t>68H</a:t>
            </a:r>
          </a:p>
          <a:p>
            <a:pPr eaLnBrk="1" hangingPunct="1">
              <a:lnSpc>
                <a:spcPct val="110000"/>
              </a:lnSpc>
              <a:buClr>
                <a:srgbClr val="FF0066"/>
              </a:buClr>
              <a:buSzTx/>
              <a:buFont typeface="Wingdings" pitchFamily="2" charset="2"/>
              <a:buAutoNum type="circleNumDbPlain"/>
            </a:pPr>
            <a:r>
              <a:rPr lang="en-US" altLang="zh-CN" sz="2400">
                <a:solidFill>
                  <a:srgbClr val="FF0066"/>
                </a:solidFill>
                <a:latin typeface="Arial" panose="020B0604020202020204" pitchFamily="34" charset="0"/>
                <a:ea typeface="楷体_GB2312" pitchFamily="49" charset="-122"/>
                <a:sym typeface="Wingdings" pitchFamily="2" charset="2"/>
              </a:rPr>
              <a:t> </a:t>
            </a:r>
            <a:r>
              <a:rPr lang="zh-CN" altLang="en-US" sz="2400">
                <a:latin typeface="Arial" panose="020B0604020202020204" pitchFamily="34" charset="0"/>
                <a:ea typeface="楷体_GB2312" pitchFamily="49" charset="-122"/>
              </a:rPr>
              <a:t>计算中断向量地址</a:t>
            </a:r>
            <a:endParaRPr lang="zh-CN" altLang="en-US" sz="2400">
              <a:solidFill>
                <a:schemeClr val="hlink"/>
              </a:solidFill>
              <a:latin typeface="Arial" panose="020B0604020202020204" pitchFamily="34" charset="0"/>
              <a:ea typeface="楷体_GB2312" pitchFamily="49" charset="-122"/>
            </a:endParaRPr>
          </a:p>
          <a:p>
            <a:pPr eaLnBrk="1" hangingPunct="1">
              <a:lnSpc>
                <a:spcPct val="110000"/>
              </a:lnSpc>
              <a:buClr>
                <a:srgbClr val="FF0066"/>
              </a:buClr>
              <a:buSzTx/>
              <a:buFont typeface="Wingdings" pitchFamily="2" charset="2"/>
              <a:buAutoNum type="circleNumDbPlain"/>
            </a:pPr>
            <a:r>
              <a:rPr lang="zh-CN" altLang="en-US" sz="2400">
                <a:latin typeface="Arial" panose="020B0604020202020204" pitchFamily="34" charset="0"/>
                <a:ea typeface="楷体_GB2312" pitchFamily="49" charset="-122"/>
              </a:rPr>
              <a:t> 取中断入口地址</a:t>
            </a:r>
          </a:p>
          <a:p>
            <a:pPr eaLnBrk="1" hangingPunct="1">
              <a:lnSpc>
                <a:spcPct val="110000"/>
              </a:lnSpc>
              <a:buClr>
                <a:srgbClr val="FF0066"/>
              </a:buClr>
              <a:buSzTx/>
              <a:buFont typeface="Wingdings" pitchFamily="2" charset="2"/>
              <a:buNone/>
            </a:pPr>
            <a:r>
              <a:rPr lang="zh-CN" altLang="en-US" sz="2400">
                <a:latin typeface="Arial" panose="020B0604020202020204" pitchFamily="34" charset="0"/>
                <a:ea typeface="楷体_GB2312" pitchFamily="49" charset="-122"/>
              </a:rPr>
              <a:t>        </a:t>
            </a:r>
            <a:r>
              <a:rPr lang="zh-CN" altLang="en-US" sz="2400">
                <a:solidFill>
                  <a:srgbClr val="800080"/>
                </a:solidFill>
                <a:latin typeface="Arial" panose="020B0604020202020204" pitchFamily="34" charset="0"/>
                <a:ea typeface="楷体_GB2312" pitchFamily="49" charset="-122"/>
              </a:rPr>
              <a:t>低地址⇒</a:t>
            </a:r>
            <a:r>
              <a:rPr lang="en-US" altLang="zh-CN" sz="2400">
                <a:solidFill>
                  <a:srgbClr val="800080"/>
                </a:solidFill>
                <a:latin typeface="Arial" panose="020B0604020202020204" pitchFamily="34" charset="0"/>
                <a:ea typeface="楷体_GB2312" pitchFamily="49" charset="-122"/>
              </a:rPr>
              <a:t>IP </a:t>
            </a:r>
          </a:p>
          <a:p>
            <a:pPr eaLnBrk="1" hangingPunct="1">
              <a:lnSpc>
                <a:spcPct val="110000"/>
              </a:lnSpc>
              <a:buClr>
                <a:srgbClr val="FF0066"/>
              </a:buClr>
              <a:buSzTx/>
              <a:buFont typeface="Wingdings" pitchFamily="2" charset="2"/>
              <a:buNone/>
            </a:pPr>
            <a:r>
              <a:rPr lang="en-US" altLang="zh-CN" sz="2400">
                <a:solidFill>
                  <a:srgbClr val="800080"/>
                </a:solidFill>
                <a:latin typeface="Arial" panose="020B0604020202020204" pitchFamily="34" charset="0"/>
                <a:ea typeface="楷体_GB2312" pitchFamily="49" charset="-122"/>
              </a:rPr>
              <a:t>	  </a:t>
            </a:r>
            <a:r>
              <a:rPr lang="zh-CN" altLang="en-US" sz="2400">
                <a:solidFill>
                  <a:srgbClr val="800080"/>
                </a:solidFill>
                <a:latin typeface="Arial" panose="020B0604020202020204" pitchFamily="34" charset="0"/>
                <a:ea typeface="楷体_GB2312" pitchFamily="49" charset="-122"/>
              </a:rPr>
              <a:t>高地址⇒</a:t>
            </a:r>
            <a:r>
              <a:rPr lang="en-US" altLang="zh-CN" sz="2400">
                <a:solidFill>
                  <a:srgbClr val="800080"/>
                </a:solidFill>
                <a:latin typeface="Arial" panose="020B0604020202020204" pitchFamily="34" charset="0"/>
                <a:ea typeface="楷体_GB2312" pitchFamily="49" charset="-122"/>
              </a:rPr>
              <a:t>CS </a:t>
            </a:r>
          </a:p>
          <a:p>
            <a:pPr eaLnBrk="1" hangingPunct="1">
              <a:lnSpc>
                <a:spcPct val="110000"/>
              </a:lnSpc>
              <a:buClr>
                <a:srgbClr val="FF0066"/>
              </a:buClr>
              <a:buSzTx/>
              <a:buFont typeface="Wingdings" pitchFamily="2" charset="2"/>
              <a:buAutoNum type="circleNumDbPlain" startAt="4"/>
            </a:pPr>
            <a:r>
              <a:rPr lang="en-US" altLang="zh-CN" sz="2400">
                <a:latin typeface="Arial" panose="020B0604020202020204" pitchFamily="34" charset="0"/>
                <a:ea typeface="楷体_GB2312" pitchFamily="49" charset="-122"/>
              </a:rPr>
              <a:t> </a:t>
            </a:r>
            <a:r>
              <a:rPr lang="zh-CN" altLang="en-US" sz="2400">
                <a:latin typeface="Arial" panose="020B0604020202020204" pitchFamily="34" charset="0"/>
                <a:ea typeface="楷体_GB2312" pitchFamily="49" charset="-122"/>
              </a:rPr>
              <a:t>转中断服务程序</a:t>
            </a:r>
          </a:p>
          <a:p>
            <a:pPr eaLnBrk="1" hangingPunct="1">
              <a:lnSpc>
                <a:spcPct val="110000"/>
              </a:lnSpc>
              <a:buClr>
                <a:srgbClr val="FF0066"/>
              </a:buClr>
              <a:buSzTx/>
              <a:buFont typeface="Wingdings" pitchFamily="2" charset="2"/>
              <a:buAutoNum type="circleNumDbPlain" startAt="4"/>
            </a:pPr>
            <a:r>
              <a:rPr lang="zh-CN" altLang="en-US" sz="2400">
                <a:latin typeface="Arial" panose="020B0604020202020204" pitchFamily="34" charset="0"/>
                <a:ea typeface="楷体_GB2312" pitchFamily="49" charset="-122"/>
                <a:sym typeface="Wingdings" pitchFamily="2" charset="2"/>
              </a:rPr>
              <a:t> 中断返回到</a:t>
            </a:r>
            <a:r>
              <a:rPr lang="en-US" altLang="zh-CN" sz="2400">
                <a:latin typeface="Arial" panose="020B0604020202020204" pitchFamily="34" charset="0"/>
                <a:ea typeface="楷体_GB2312" pitchFamily="49" charset="-122"/>
                <a:sym typeface="Wingdings" pitchFamily="2" charset="2"/>
              </a:rPr>
              <a:t>INT 68H</a:t>
            </a:r>
            <a:r>
              <a:rPr lang="zh-CN" altLang="en-US" sz="2400">
                <a:latin typeface="Arial" panose="020B0604020202020204" pitchFamily="34" charset="0"/>
                <a:ea typeface="楷体_GB2312" pitchFamily="49" charset="-122"/>
                <a:sym typeface="Wingdings" pitchFamily="2" charset="2"/>
              </a:rPr>
              <a:t>的下一指令</a:t>
            </a:r>
          </a:p>
        </p:txBody>
      </p:sp>
      <p:graphicFrame>
        <p:nvGraphicFramePr>
          <p:cNvPr id="860164" name="Group 4">
            <a:extLst>
              <a:ext uri="{FF2B5EF4-FFF2-40B4-BE49-F238E27FC236}">
                <a16:creationId xmlns:a16="http://schemas.microsoft.com/office/drawing/2014/main" id="{0B64987A-EF98-9047-BD01-7365606A0436}"/>
              </a:ext>
            </a:extLst>
          </p:cNvPr>
          <p:cNvGraphicFramePr>
            <a:graphicFrameLocks noGrp="1"/>
          </p:cNvGraphicFramePr>
          <p:nvPr/>
        </p:nvGraphicFramePr>
        <p:xfrm>
          <a:off x="6084888" y="1728788"/>
          <a:ext cx="1081087" cy="2755920"/>
        </p:xfrm>
        <a:graphic>
          <a:graphicData uri="http://schemas.openxmlformats.org/drawingml/2006/table">
            <a:tbl>
              <a:tblPr/>
              <a:tblGrid>
                <a:gridCol w="1081087">
                  <a:extLst>
                    <a:ext uri="{9D8B030D-6E8A-4147-A177-3AD203B41FA5}">
                      <a16:colId xmlns:a16="http://schemas.microsoft.com/office/drawing/2014/main" val="20000"/>
                    </a:ext>
                  </a:extLst>
                </a:gridCol>
              </a:tblGrid>
              <a:tr h="642195">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charset="0"/>
                        <a:buNone/>
                        <a:tabLst/>
                      </a:pPr>
                      <a:r>
                        <a:rPr kumimoji="0" lang="zh-CN" altLang="en-US" sz="1800" b="1" i="0" u="none" strike="noStrike" cap="none" normalizeH="0" baseline="0">
                          <a:ln>
                            <a:noFill/>
                          </a:ln>
                          <a:solidFill>
                            <a:schemeClr val="tx1"/>
                          </a:solidFill>
                          <a:effectLst/>
                          <a:latin typeface="Tahoma" charset="0"/>
                          <a:ea typeface="华文仿宋" charset="0"/>
                          <a:cs typeface="华文仿宋" charset="0"/>
                        </a:rPr>
                        <a:t>类型</a:t>
                      </a:r>
                      <a:r>
                        <a:rPr kumimoji="0" lang="en-US" altLang="zh-CN" sz="1800" b="1" i="0" u="none" strike="noStrike" cap="none" normalizeH="0" baseline="0">
                          <a:ln>
                            <a:noFill/>
                          </a:ln>
                          <a:solidFill>
                            <a:schemeClr val="tx1"/>
                          </a:solidFill>
                          <a:effectLst/>
                          <a:latin typeface="Tahoma" charset="0"/>
                          <a:ea typeface="华文仿宋" charset="0"/>
                          <a:cs typeface="华文仿宋" charset="0"/>
                        </a:rPr>
                        <a:t>69H</a:t>
                      </a:r>
                      <a:r>
                        <a:rPr kumimoji="0" lang="zh-CN" altLang="en-US" sz="1800" b="1" i="0" u="none" strike="noStrike" cap="none" normalizeH="0" baseline="0">
                          <a:ln>
                            <a:noFill/>
                          </a:ln>
                          <a:solidFill>
                            <a:schemeClr val="tx1"/>
                          </a:solidFill>
                          <a:effectLst/>
                          <a:latin typeface="Tahoma" charset="0"/>
                          <a:ea typeface="华文仿宋" charset="0"/>
                          <a:cs typeface="华文仿宋" charset="0"/>
                        </a:rPr>
                        <a:t>中断向量</a:t>
                      </a:r>
                    </a:p>
                  </a:txBody>
                  <a:tcPr marL="18000" marR="18000" marT="46780" marB="4678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67877">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charset="0"/>
                        <a:buNone/>
                        <a:tabLst/>
                      </a:pPr>
                      <a:r>
                        <a:rPr kumimoji="0" lang="en-US" altLang="zh-CN" sz="1800" b="1" i="0" u="none" strike="noStrike" cap="none" normalizeH="0" baseline="0">
                          <a:ln>
                            <a:noFill/>
                          </a:ln>
                          <a:solidFill>
                            <a:schemeClr val="folHlink"/>
                          </a:solidFill>
                          <a:effectLst/>
                          <a:latin typeface="Tahoma" charset="0"/>
                          <a:ea typeface="华文仿宋" charset="0"/>
                          <a:cs typeface="华文仿宋" charset="0"/>
                        </a:rPr>
                        <a:t>A0</a:t>
                      </a:r>
                    </a:p>
                  </a:txBody>
                  <a:tcPr marL="18000" marR="18000" marT="46780" marB="4678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67877">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charset="0"/>
                        <a:buNone/>
                        <a:tabLst/>
                      </a:pPr>
                      <a:r>
                        <a:rPr kumimoji="0" lang="en-US" altLang="zh-CN" sz="1800" b="1" i="0" u="none" strike="noStrike" cap="none" normalizeH="0" baseline="0">
                          <a:ln>
                            <a:noFill/>
                          </a:ln>
                          <a:solidFill>
                            <a:srgbClr val="FF9900"/>
                          </a:solidFill>
                          <a:effectLst/>
                          <a:latin typeface="Tahoma" charset="0"/>
                          <a:ea typeface="华文仿宋" charset="0"/>
                          <a:cs typeface="华文仿宋" charset="0"/>
                        </a:rPr>
                        <a:t>00</a:t>
                      </a:r>
                    </a:p>
                  </a:txBody>
                  <a:tcPr marL="18000" marR="18000" marT="46780" marB="4678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67877">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charset="0"/>
                        <a:buNone/>
                        <a:tabLst/>
                      </a:pPr>
                      <a:r>
                        <a:rPr kumimoji="0" lang="en-US" altLang="zh-CN" sz="1800" b="1" i="0" u="none" strike="noStrike" cap="none" normalizeH="0" baseline="0">
                          <a:ln>
                            <a:noFill/>
                          </a:ln>
                          <a:solidFill>
                            <a:srgbClr val="800080"/>
                          </a:solidFill>
                          <a:effectLst/>
                          <a:latin typeface="Tahoma" charset="0"/>
                          <a:ea typeface="华文仿宋" charset="0"/>
                          <a:cs typeface="华文仿宋" charset="0"/>
                        </a:rPr>
                        <a:t>20</a:t>
                      </a:r>
                    </a:p>
                  </a:txBody>
                  <a:tcPr marL="18000" marR="18000" marT="46780" marB="4678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67877">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charset="0"/>
                        <a:buNone/>
                        <a:tabLst/>
                      </a:pPr>
                      <a:r>
                        <a:rPr kumimoji="0" lang="en-US" altLang="zh-CN" sz="1800" b="1" i="0" u="none" strike="noStrike" cap="none" normalizeH="0" baseline="0">
                          <a:ln>
                            <a:noFill/>
                          </a:ln>
                          <a:solidFill>
                            <a:srgbClr val="FF0066"/>
                          </a:solidFill>
                          <a:effectLst/>
                          <a:latin typeface="Tahoma" charset="0"/>
                          <a:ea typeface="华文仿宋" charset="0"/>
                          <a:cs typeface="华文仿宋" charset="0"/>
                        </a:rPr>
                        <a:t>50</a:t>
                      </a:r>
                    </a:p>
                  </a:txBody>
                  <a:tcPr marL="18000" marR="18000" marT="46780" marB="4678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642195">
                <a:tc>
                  <a:txBody>
                    <a:bodyPr/>
                    <a:lstStyle/>
                    <a:p>
                      <a:pPr marL="0" marR="0" lvl="0" indent="0" algn="ctr" defTabSz="914400" rtl="0" eaLnBrk="1" fontAlgn="base" latinLnBrk="0" hangingPunct="1">
                        <a:lnSpc>
                          <a:spcPct val="100000"/>
                        </a:lnSpc>
                        <a:spcBef>
                          <a:spcPct val="20000"/>
                        </a:spcBef>
                        <a:spcAft>
                          <a:spcPct val="0"/>
                        </a:spcAft>
                        <a:buClr>
                          <a:schemeClr val="folHlink"/>
                        </a:buClr>
                        <a:buSzPct val="60000"/>
                        <a:buFont typeface="Wingdings" charset="0"/>
                        <a:buNone/>
                        <a:tabLst/>
                      </a:pPr>
                      <a:r>
                        <a:rPr kumimoji="0" lang="zh-CN" altLang="en-US" sz="1800" b="1" i="0" u="none" strike="noStrike" cap="none" normalizeH="0" baseline="0">
                          <a:ln>
                            <a:noFill/>
                          </a:ln>
                          <a:solidFill>
                            <a:schemeClr val="tx1"/>
                          </a:solidFill>
                          <a:effectLst/>
                          <a:latin typeface="Tahoma" charset="0"/>
                          <a:ea typeface="华文仿宋" charset="0"/>
                          <a:cs typeface="华文仿宋" charset="0"/>
                        </a:rPr>
                        <a:t>类型</a:t>
                      </a:r>
                      <a:r>
                        <a:rPr kumimoji="0" lang="en-US" altLang="zh-CN" sz="1800" b="1" i="0" u="none" strike="noStrike" cap="none" normalizeH="0" baseline="0">
                          <a:ln>
                            <a:noFill/>
                          </a:ln>
                          <a:solidFill>
                            <a:schemeClr val="tx1"/>
                          </a:solidFill>
                          <a:effectLst/>
                          <a:latin typeface="Tahoma" charset="0"/>
                          <a:ea typeface="华文仿宋" charset="0"/>
                          <a:cs typeface="华文仿宋" charset="0"/>
                        </a:rPr>
                        <a:t>67H</a:t>
                      </a:r>
                      <a:r>
                        <a:rPr kumimoji="0" lang="zh-CN" altLang="en-US" sz="1800" b="1" i="0" u="none" strike="noStrike" cap="none" normalizeH="0" baseline="0">
                          <a:ln>
                            <a:noFill/>
                          </a:ln>
                          <a:solidFill>
                            <a:schemeClr val="tx1"/>
                          </a:solidFill>
                          <a:effectLst/>
                          <a:latin typeface="Tahoma" charset="0"/>
                          <a:ea typeface="华文仿宋" charset="0"/>
                          <a:cs typeface="华文仿宋" charset="0"/>
                        </a:rPr>
                        <a:t>中断向量</a:t>
                      </a:r>
                    </a:p>
                  </a:txBody>
                  <a:tcPr marL="18000" marR="18000" marT="46780" marB="4678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394260" name="Text Box 20">
            <a:extLst>
              <a:ext uri="{FF2B5EF4-FFF2-40B4-BE49-F238E27FC236}">
                <a16:creationId xmlns:a16="http://schemas.microsoft.com/office/drawing/2014/main" id="{7C4059F2-8837-BF47-B105-06C2EF205261}"/>
              </a:ext>
            </a:extLst>
          </p:cNvPr>
          <p:cNvSpPr txBox="1">
            <a:spLocks noChangeArrowheads="1"/>
          </p:cNvSpPr>
          <p:nvPr/>
        </p:nvSpPr>
        <p:spPr bwMode="auto">
          <a:xfrm>
            <a:off x="5484813" y="1938338"/>
            <a:ext cx="5778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000000"/>
                </a:solidFill>
                <a:latin typeface="Times New Roman" panose="02020603050405020304" pitchFamily="18" charset="0"/>
                <a:ea typeface="黑体" panose="02010609060101010101" pitchFamily="49" charset="-122"/>
              </a:rPr>
              <a:t>1A4</a:t>
            </a:r>
          </a:p>
        </p:txBody>
      </p:sp>
      <p:sp>
        <p:nvSpPr>
          <p:cNvPr id="394261" name="Text Box 21">
            <a:extLst>
              <a:ext uri="{FF2B5EF4-FFF2-40B4-BE49-F238E27FC236}">
                <a16:creationId xmlns:a16="http://schemas.microsoft.com/office/drawing/2014/main" id="{1AF3B915-5325-944D-851C-50B51F79AACB}"/>
              </a:ext>
            </a:extLst>
          </p:cNvPr>
          <p:cNvSpPr txBox="1">
            <a:spLocks noChangeArrowheads="1"/>
          </p:cNvSpPr>
          <p:nvPr/>
        </p:nvSpPr>
        <p:spPr bwMode="auto">
          <a:xfrm>
            <a:off x="5486400" y="2724150"/>
            <a:ext cx="5778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000000"/>
                </a:solidFill>
                <a:latin typeface="Times New Roman" panose="02020603050405020304" pitchFamily="18" charset="0"/>
                <a:ea typeface="黑体" panose="02010609060101010101" pitchFamily="49" charset="-122"/>
              </a:rPr>
              <a:t>1A2</a:t>
            </a:r>
          </a:p>
        </p:txBody>
      </p:sp>
      <p:sp>
        <p:nvSpPr>
          <p:cNvPr id="394262" name="Text Box 22">
            <a:extLst>
              <a:ext uri="{FF2B5EF4-FFF2-40B4-BE49-F238E27FC236}">
                <a16:creationId xmlns:a16="http://schemas.microsoft.com/office/drawing/2014/main" id="{CAADB726-14EA-0A4C-A5A1-3ECF5DD25540}"/>
              </a:ext>
            </a:extLst>
          </p:cNvPr>
          <p:cNvSpPr txBox="1">
            <a:spLocks noChangeArrowheads="1"/>
          </p:cNvSpPr>
          <p:nvPr/>
        </p:nvSpPr>
        <p:spPr bwMode="auto">
          <a:xfrm>
            <a:off x="5486400" y="3449638"/>
            <a:ext cx="5778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000000"/>
                </a:solidFill>
                <a:latin typeface="Times New Roman" panose="02020603050405020304" pitchFamily="18" charset="0"/>
                <a:ea typeface="黑体" panose="02010609060101010101" pitchFamily="49" charset="-122"/>
              </a:rPr>
              <a:t>1A0</a:t>
            </a:r>
          </a:p>
        </p:txBody>
      </p:sp>
      <p:sp>
        <p:nvSpPr>
          <p:cNvPr id="394263" name="Text Box 23">
            <a:extLst>
              <a:ext uri="{FF2B5EF4-FFF2-40B4-BE49-F238E27FC236}">
                <a16:creationId xmlns:a16="http://schemas.microsoft.com/office/drawing/2014/main" id="{982C23ED-4114-EE45-B3EA-7DC10EE1AD44}"/>
              </a:ext>
            </a:extLst>
          </p:cNvPr>
          <p:cNvSpPr txBox="1">
            <a:spLocks noChangeArrowheads="1"/>
          </p:cNvSpPr>
          <p:nvPr/>
        </p:nvSpPr>
        <p:spPr bwMode="auto">
          <a:xfrm>
            <a:off x="5341938" y="4098925"/>
            <a:ext cx="768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000000"/>
                </a:solidFill>
                <a:latin typeface="Times New Roman" panose="02020603050405020304" pitchFamily="18" charset="0"/>
                <a:ea typeface="黑体" panose="02010609060101010101" pitchFamily="49" charset="-122"/>
              </a:rPr>
              <a:t>0:19C</a:t>
            </a:r>
          </a:p>
        </p:txBody>
      </p:sp>
      <p:sp>
        <p:nvSpPr>
          <p:cNvPr id="394264" name="Text Box 24">
            <a:extLst>
              <a:ext uri="{FF2B5EF4-FFF2-40B4-BE49-F238E27FC236}">
                <a16:creationId xmlns:a16="http://schemas.microsoft.com/office/drawing/2014/main" id="{40B43599-2BE2-284D-8323-65ACDC26454C}"/>
              </a:ext>
            </a:extLst>
          </p:cNvPr>
          <p:cNvSpPr txBox="1">
            <a:spLocks noChangeArrowheads="1"/>
          </p:cNvSpPr>
          <p:nvPr/>
        </p:nvSpPr>
        <p:spPr bwMode="auto">
          <a:xfrm>
            <a:off x="3995738" y="1655763"/>
            <a:ext cx="10350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000000"/>
                </a:solidFill>
                <a:latin typeface="Arial" panose="020B0604020202020204" pitchFamily="34" charset="0"/>
                <a:ea typeface="黑体" panose="02010609060101010101" pitchFamily="49" charset="-122"/>
              </a:rPr>
              <a:t>INT 68H</a:t>
            </a:r>
          </a:p>
        </p:txBody>
      </p:sp>
      <p:graphicFrame>
        <p:nvGraphicFramePr>
          <p:cNvPr id="860185" name="Group 25">
            <a:extLst>
              <a:ext uri="{FF2B5EF4-FFF2-40B4-BE49-F238E27FC236}">
                <a16:creationId xmlns:a16="http://schemas.microsoft.com/office/drawing/2014/main" id="{7E7B7C49-66DA-BE4D-A890-D2255E3E2F95}"/>
              </a:ext>
            </a:extLst>
          </p:cNvPr>
          <p:cNvGraphicFramePr>
            <a:graphicFrameLocks noGrp="1"/>
          </p:cNvGraphicFramePr>
          <p:nvPr/>
        </p:nvGraphicFramePr>
        <p:xfrm>
          <a:off x="6116638" y="5267325"/>
          <a:ext cx="1119187" cy="1073150"/>
        </p:xfrm>
        <a:graphic>
          <a:graphicData uri="http://schemas.openxmlformats.org/drawingml/2006/table">
            <a:tbl>
              <a:tblPr/>
              <a:tblGrid>
                <a:gridCol w="1119187">
                  <a:extLst>
                    <a:ext uri="{9D8B030D-6E8A-4147-A177-3AD203B41FA5}">
                      <a16:colId xmlns:a16="http://schemas.microsoft.com/office/drawing/2014/main" val="2337757222"/>
                    </a:ext>
                  </a:extLst>
                </a:gridCol>
              </a:tblGrid>
              <a:tr h="107315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0" lang="en-US" altLang="zh-CN" sz="1400" b="1" i="0" u="none" strike="noStrike" cap="none" normalizeH="0" baseline="0">
                          <a:ln>
                            <a:noFill/>
                          </a:ln>
                          <a:solidFill>
                            <a:schemeClr val="tx1"/>
                          </a:solidFill>
                          <a:effectLst/>
                          <a:latin typeface="Tahoma" panose="020B0604030504040204" pitchFamily="34" charset="0"/>
                          <a:ea typeface="黑体" panose="02010609060101010101" pitchFamily="49" charset="-122"/>
                        </a:rPr>
                        <a:t>STI</a:t>
                      </a: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0" lang="en-US" altLang="zh-CN" sz="1400" b="1" i="0" u="none" strike="noStrike" cap="none" normalizeH="0" baseline="0">
                          <a:ln>
                            <a:noFill/>
                          </a:ln>
                          <a:solidFill>
                            <a:schemeClr val="tx1"/>
                          </a:solidFill>
                          <a:effectLst/>
                          <a:latin typeface="Tahoma" panose="020B0604030504040204" pitchFamily="34" charset="0"/>
                          <a:ea typeface="黑体" panose="02010609060101010101" pitchFamily="49" charset="-122"/>
                        </a:rPr>
                        <a:t>PUSH DS</a:t>
                      </a: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0" lang="en-US" altLang="zh-CN" sz="1400" b="1" i="0" u="none" strike="noStrike" cap="none" normalizeH="0" baseline="0">
                          <a:ln>
                            <a:noFill/>
                          </a:ln>
                          <a:solidFill>
                            <a:schemeClr val="tx1"/>
                          </a:solidFill>
                          <a:effectLst/>
                          <a:latin typeface="Arial" panose="020B0604020202020204" pitchFamily="34" charset="0"/>
                          <a:ea typeface="黑体" panose="02010609060101010101" pitchFamily="49" charset="-122"/>
                        </a:rPr>
                        <a:t>…</a:t>
                      </a:r>
                      <a:endParaRPr kumimoji="0" lang="en-US" altLang="zh-CN" sz="1400" b="1" i="0" u="none" strike="noStrike" cap="none" normalizeH="0" baseline="0">
                        <a:ln>
                          <a:noFill/>
                        </a:ln>
                        <a:solidFill>
                          <a:schemeClr val="tx1"/>
                        </a:solidFill>
                        <a:effectLst/>
                        <a:latin typeface="Tahoma" panose="020B0604030504040204" pitchFamily="34" charset="0"/>
                        <a:ea typeface="黑体" panose="02010609060101010101" pitchFamily="49" charset="-122"/>
                      </a:endParaRPr>
                    </a:p>
                    <a:p>
                      <a:pPr marL="0" marR="0" lvl="0" indent="0" algn="l" defTabSz="914400" rtl="0" eaLnBrk="1" fontAlgn="base" latinLnBrk="0" hangingPunct="1">
                        <a:lnSpc>
                          <a:spcPct val="100000"/>
                        </a:lnSpc>
                        <a:spcBef>
                          <a:spcPct val="20000"/>
                        </a:spcBef>
                        <a:spcAft>
                          <a:spcPct val="0"/>
                        </a:spcAft>
                        <a:buClr>
                          <a:schemeClr val="folHlink"/>
                        </a:buClr>
                        <a:buSzPct val="60000"/>
                        <a:buFont typeface="Wingdings" pitchFamily="2" charset="2"/>
                        <a:buNone/>
                        <a:tabLst/>
                      </a:pPr>
                      <a:r>
                        <a:rPr kumimoji="0" lang="en-US" altLang="zh-CN" sz="1400" b="1" i="0" u="none" strike="noStrike" cap="none" normalizeH="0" baseline="0">
                          <a:ln>
                            <a:noFill/>
                          </a:ln>
                          <a:solidFill>
                            <a:schemeClr val="tx1"/>
                          </a:solidFill>
                          <a:effectLst/>
                          <a:latin typeface="Tahoma" panose="020B0604030504040204" pitchFamily="34" charset="0"/>
                          <a:ea typeface="黑体" panose="02010609060101010101" pitchFamily="49" charset="-122"/>
                        </a:rPr>
                        <a:t>IRET</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74466769"/>
                  </a:ext>
                </a:extLst>
              </a:tr>
            </a:tbl>
          </a:graphicData>
        </a:graphic>
      </p:graphicFrame>
      <p:sp>
        <p:nvSpPr>
          <p:cNvPr id="394271" name="Text Box 31">
            <a:extLst>
              <a:ext uri="{FF2B5EF4-FFF2-40B4-BE49-F238E27FC236}">
                <a16:creationId xmlns:a16="http://schemas.microsoft.com/office/drawing/2014/main" id="{47BC4790-36C0-144B-9D81-F71F11837646}"/>
              </a:ext>
            </a:extLst>
          </p:cNvPr>
          <p:cNvSpPr txBox="1">
            <a:spLocks noChangeArrowheads="1"/>
          </p:cNvSpPr>
          <p:nvPr/>
        </p:nvSpPr>
        <p:spPr bwMode="auto">
          <a:xfrm>
            <a:off x="4932363" y="5249863"/>
            <a:ext cx="1247775"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FF0066"/>
                </a:solidFill>
                <a:latin typeface="Times New Roman" panose="02020603050405020304" pitchFamily="18" charset="0"/>
                <a:ea typeface="华文中宋" panose="02010600040101010101" pitchFamily="2" charset="-122"/>
              </a:rPr>
              <a:t>A000:2050</a:t>
            </a:r>
          </a:p>
        </p:txBody>
      </p:sp>
      <p:sp>
        <p:nvSpPr>
          <p:cNvPr id="394272" name="Text Box 32">
            <a:extLst>
              <a:ext uri="{FF2B5EF4-FFF2-40B4-BE49-F238E27FC236}">
                <a16:creationId xmlns:a16="http://schemas.microsoft.com/office/drawing/2014/main" id="{0AD00D2C-300E-BA40-9CDB-97FF8D0C976E}"/>
              </a:ext>
            </a:extLst>
          </p:cNvPr>
          <p:cNvSpPr txBox="1">
            <a:spLocks noChangeArrowheads="1"/>
          </p:cNvSpPr>
          <p:nvPr/>
        </p:nvSpPr>
        <p:spPr bwMode="auto">
          <a:xfrm>
            <a:off x="5976938" y="4919663"/>
            <a:ext cx="14033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1600">
                <a:solidFill>
                  <a:schemeClr val="folHlink"/>
                </a:solidFill>
                <a:latin typeface="Arial" panose="020B0604020202020204" pitchFamily="34" charset="0"/>
                <a:ea typeface="华文仿宋" panose="02010600040101010101" pitchFamily="2" charset="-122"/>
              </a:rPr>
              <a:t>中断处理程序</a:t>
            </a:r>
          </a:p>
        </p:txBody>
      </p:sp>
      <p:grpSp>
        <p:nvGrpSpPr>
          <p:cNvPr id="2" name="Group 33">
            <a:extLst>
              <a:ext uri="{FF2B5EF4-FFF2-40B4-BE49-F238E27FC236}">
                <a16:creationId xmlns:a16="http://schemas.microsoft.com/office/drawing/2014/main" id="{F6FCADB4-F443-E745-84FC-FF4AF1C4415E}"/>
              </a:ext>
            </a:extLst>
          </p:cNvPr>
          <p:cNvGrpSpPr>
            <a:grpSpLocks/>
          </p:cNvGrpSpPr>
          <p:nvPr/>
        </p:nvGrpSpPr>
        <p:grpSpPr bwMode="auto">
          <a:xfrm>
            <a:off x="4716463" y="2089150"/>
            <a:ext cx="458787" cy="436563"/>
            <a:chOff x="2996" y="1143"/>
            <a:chExt cx="289" cy="275"/>
          </a:xfrm>
        </p:grpSpPr>
        <p:sp>
          <p:nvSpPr>
            <p:cNvPr id="394304" name="Line 34">
              <a:extLst>
                <a:ext uri="{FF2B5EF4-FFF2-40B4-BE49-F238E27FC236}">
                  <a16:creationId xmlns:a16="http://schemas.microsoft.com/office/drawing/2014/main" id="{6DE2E956-4DDC-6245-B1ED-18FDC83DEC58}"/>
                </a:ext>
              </a:extLst>
            </p:cNvPr>
            <p:cNvSpPr>
              <a:spLocks noChangeShapeType="1"/>
            </p:cNvSpPr>
            <p:nvPr/>
          </p:nvSpPr>
          <p:spPr bwMode="auto">
            <a:xfrm>
              <a:off x="2996" y="1143"/>
              <a:ext cx="0" cy="272"/>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94305" name="Text Box 35">
              <a:extLst>
                <a:ext uri="{FF2B5EF4-FFF2-40B4-BE49-F238E27FC236}">
                  <a16:creationId xmlns:a16="http://schemas.microsoft.com/office/drawing/2014/main" id="{89AB0BD8-F03B-0747-A724-3393BE741775}"/>
                </a:ext>
              </a:extLst>
            </p:cNvPr>
            <p:cNvSpPr txBox="1">
              <a:spLocks noChangeArrowheads="1"/>
            </p:cNvSpPr>
            <p:nvPr/>
          </p:nvSpPr>
          <p:spPr bwMode="auto">
            <a:xfrm>
              <a:off x="3041" y="1187"/>
              <a:ext cx="2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FF0000"/>
                  </a:solidFill>
                  <a:latin typeface="Arial" panose="020B0604020202020204" pitchFamily="34" charset="0"/>
                  <a:ea typeface="黑体" panose="02010609060101010101" pitchFamily="49" charset="-122"/>
                  <a:sym typeface="Wingdings" pitchFamily="2" charset="2"/>
                </a:rPr>
                <a:t></a:t>
              </a:r>
            </a:p>
          </p:txBody>
        </p:sp>
      </p:grpSp>
      <p:grpSp>
        <p:nvGrpSpPr>
          <p:cNvPr id="3" name="Group 36">
            <a:extLst>
              <a:ext uri="{FF2B5EF4-FFF2-40B4-BE49-F238E27FC236}">
                <a16:creationId xmlns:a16="http://schemas.microsoft.com/office/drawing/2014/main" id="{71EEFBDF-B2DF-AC4B-9A72-DFA60ED166D6}"/>
              </a:ext>
            </a:extLst>
          </p:cNvPr>
          <p:cNvGrpSpPr>
            <a:grpSpLocks/>
          </p:cNvGrpSpPr>
          <p:nvPr/>
        </p:nvGrpSpPr>
        <p:grpSpPr bwMode="auto">
          <a:xfrm>
            <a:off x="4211638" y="2552700"/>
            <a:ext cx="1368425" cy="1466850"/>
            <a:chOff x="2678" y="1444"/>
            <a:chExt cx="862" cy="924"/>
          </a:xfrm>
        </p:grpSpPr>
        <p:sp>
          <p:nvSpPr>
            <p:cNvPr id="394300" name="Text Box 37">
              <a:extLst>
                <a:ext uri="{FF2B5EF4-FFF2-40B4-BE49-F238E27FC236}">
                  <a16:creationId xmlns:a16="http://schemas.microsoft.com/office/drawing/2014/main" id="{E3576EB6-38D5-2A41-BE1C-8C31418C7FBF}"/>
                </a:ext>
              </a:extLst>
            </p:cNvPr>
            <p:cNvSpPr txBox="1">
              <a:spLocks noChangeArrowheads="1"/>
            </p:cNvSpPr>
            <p:nvPr/>
          </p:nvSpPr>
          <p:spPr bwMode="auto">
            <a:xfrm>
              <a:off x="2678" y="1444"/>
              <a:ext cx="636" cy="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000" rIns="18000">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90000"/>
                </a:lnSpc>
                <a:buClr>
                  <a:schemeClr val="bg1"/>
                </a:buClr>
                <a:buSzPct val="100000"/>
                <a:buFont typeface="Wingdings" pitchFamily="2" charset="2"/>
                <a:buNone/>
              </a:pPr>
              <a:r>
                <a:rPr lang="zh-CN" altLang="en-US" sz="1800">
                  <a:solidFill>
                    <a:schemeClr val="hlink"/>
                  </a:solidFill>
                  <a:latin typeface="Arial" panose="020B0604020202020204" pitchFamily="34" charset="0"/>
                  <a:ea typeface="华文仿宋" panose="02010600040101010101" pitchFamily="2" charset="-122"/>
                </a:rPr>
                <a:t>向量地址</a:t>
              </a:r>
            </a:p>
            <a:p>
              <a:pPr eaLnBrk="1" hangingPunct="1">
                <a:lnSpc>
                  <a:spcPct val="90000"/>
                </a:lnSpc>
                <a:buClr>
                  <a:schemeClr val="bg1"/>
                </a:buClr>
                <a:buSzPct val="100000"/>
                <a:buFont typeface="Wingdings" pitchFamily="2" charset="2"/>
                <a:buNone/>
              </a:pPr>
              <a:r>
                <a:rPr lang="en-US" altLang="zh-CN" sz="1800">
                  <a:solidFill>
                    <a:schemeClr val="hlink"/>
                  </a:solidFill>
                  <a:latin typeface="Arial" panose="020B0604020202020204" pitchFamily="34" charset="0"/>
                  <a:ea typeface="华文仿宋" panose="02010600040101010101" pitchFamily="2" charset="-122"/>
                </a:rPr>
                <a:t>68H×4</a:t>
              </a:r>
              <a:r>
                <a:rPr lang="zh-CN" altLang="en-US" sz="1800">
                  <a:solidFill>
                    <a:schemeClr val="hlink"/>
                  </a:solidFill>
                  <a:latin typeface="Arial" panose="020B0604020202020204" pitchFamily="34" charset="0"/>
                  <a:ea typeface="华文仿宋" panose="02010600040101010101" pitchFamily="2" charset="-122"/>
                </a:rPr>
                <a:t>＝</a:t>
              </a:r>
              <a:r>
                <a:rPr lang="en-US" altLang="zh-CN" sz="1800">
                  <a:solidFill>
                    <a:schemeClr val="hlink"/>
                  </a:solidFill>
                  <a:latin typeface="Arial" panose="020B0604020202020204" pitchFamily="34" charset="0"/>
                  <a:ea typeface="华文仿宋" panose="02010600040101010101" pitchFamily="2" charset="-122"/>
                </a:rPr>
                <a:t>1A0H</a:t>
              </a:r>
            </a:p>
          </p:txBody>
        </p:sp>
        <p:sp>
          <p:nvSpPr>
            <p:cNvPr id="394301" name="Line 38">
              <a:extLst>
                <a:ext uri="{FF2B5EF4-FFF2-40B4-BE49-F238E27FC236}">
                  <a16:creationId xmlns:a16="http://schemas.microsoft.com/office/drawing/2014/main" id="{F29AA995-8C9E-3C4D-9226-90D4F1D5A3BE}"/>
                </a:ext>
              </a:extLst>
            </p:cNvPr>
            <p:cNvSpPr>
              <a:spLocks noChangeShapeType="1"/>
            </p:cNvSpPr>
            <p:nvPr/>
          </p:nvSpPr>
          <p:spPr bwMode="auto">
            <a:xfrm>
              <a:off x="2996" y="2005"/>
              <a:ext cx="0" cy="136"/>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302" name="Line 39">
              <a:extLst>
                <a:ext uri="{FF2B5EF4-FFF2-40B4-BE49-F238E27FC236}">
                  <a16:creationId xmlns:a16="http://schemas.microsoft.com/office/drawing/2014/main" id="{22E67637-0332-C34C-8D7A-4E04A98C9034}"/>
                </a:ext>
              </a:extLst>
            </p:cNvPr>
            <p:cNvSpPr>
              <a:spLocks noChangeShapeType="1"/>
            </p:cNvSpPr>
            <p:nvPr/>
          </p:nvSpPr>
          <p:spPr bwMode="auto">
            <a:xfrm>
              <a:off x="2996" y="2141"/>
              <a:ext cx="544" cy="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94303" name="Text Box 40">
              <a:extLst>
                <a:ext uri="{FF2B5EF4-FFF2-40B4-BE49-F238E27FC236}">
                  <a16:creationId xmlns:a16="http://schemas.microsoft.com/office/drawing/2014/main" id="{C1E471B3-3231-BD4A-B432-F080CC5E43E8}"/>
                </a:ext>
              </a:extLst>
            </p:cNvPr>
            <p:cNvSpPr txBox="1">
              <a:spLocks noChangeArrowheads="1"/>
            </p:cNvSpPr>
            <p:nvPr/>
          </p:nvSpPr>
          <p:spPr bwMode="auto">
            <a:xfrm>
              <a:off x="3041" y="2137"/>
              <a:ext cx="2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FF0000"/>
                  </a:solidFill>
                  <a:latin typeface="Arial" panose="020B0604020202020204" pitchFamily="34" charset="0"/>
                  <a:ea typeface="黑体" panose="02010609060101010101" pitchFamily="49" charset="-122"/>
                  <a:sym typeface="Wingdings" pitchFamily="2" charset="2"/>
                </a:rPr>
                <a:t></a:t>
              </a:r>
            </a:p>
          </p:txBody>
        </p:sp>
      </p:grpSp>
      <p:grpSp>
        <p:nvGrpSpPr>
          <p:cNvPr id="4" name="Group 41">
            <a:extLst>
              <a:ext uri="{FF2B5EF4-FFF2-40B4-BE49-F238E27FC236}">
                <a16:creationId xmlns:a16="http://schemas.microsoft.com/office/drawing/2014/main" id="{CF3D70ED-F0AA-C641-A408-0FEFED1C5B19}"/>
              </a:ext>
            </a:extLst>
          </p:cNvPr>
          <p:cNvGrpSpPr>
            <a:grpSpLocks/>
          </p:cNvGrpSpPr>
          <p:nvPr/>
        </p:nvGrpSpPr>
        <p:grpSpPr bwMode="auto">
          <a:xfrm>
            <a:off x="7235825" y="2089150"/>
            <a:ext cx="1871663" cy="1589088"/>
            <a:chOff x="4583" y="1143"/>
            <a:chExt cx="1179" cy="1001"/>
          </a:xfrm>
        </p:grpSpPr>
        <p:sp>
          <p:nvSpPr>
            <p:cNvPr id="394287" name="Line 42">
              <a:extLst>
                <a:ext uri="{FF2B5EF4-FFF2-40B4-BE49-F238E27FC236}">
                  <a16:creationId xmlns:a16="http://schemas.microsoft.com/office/drawing/2014/main" id="{A4D09097-94A5-8B4A-B1B2-E4C59CC81E03}"/>
                </a:ext>
              </a:extLst>
            </p:cNvPr>
            <p:cNvSpPr>
              <a:spLocks noChangeShapeType="1"/>
            </p:cNvSpPr>
            <p:nvPr/>
          </p:nvSpPr>
          <p:spPr bwMode="auto">
            <a:xfrm>
              <a:off x="4583" y="2141"/>
              <a:ext cx="9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288" name="Line 43">
              <a:extLst>
                <a:ext uri="{FF2B5EF4-FFF2-40B4-BE49-F238E27FC236}">
                  <a16:creationId xmlns:a16="http://schemas.microsoft.com/office/drawing/2014/main" id="{6D53DD11-32C2-7B44-9958-D6D07A75A45C}"/>
                </a:ext>
              </a:extLst>
            </p:cNvPr>
            <p:cNvSpPr>
              <a:spLocks noChangeShapeType="1"/>
            </p:cNvSpPr>
            <p:nvPr/>
          </p:nvSpPr>
          <p:spPr bwMode="auto">
            <a:xfrm>
              <a:off x="4583" y="1914"/>
              <a:ext cx="9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289" name="Line 44">
              <a:extLst>
                <a:ext uri="{FF2B5EF4-FFF2-40B4-BE49-F238E27FC236}">
                  <a16:creationId xmlns:a16="http://schemas.microsoft.com/office/drawing/2014/main" id="{66DC2253-A215-9F45-8D13-BFC0189258A7}"/>
                </a:ext>
              </a:extLst>
            </p:cNvPr>
            <p:cNvSpPr>
              <a:spLocks noChangeShapeType="1"/>
            </p:cNvSpPr>
            <p:nvPr/>
          </p:nvSpPr>
          <p:spPr bwMode="auto">
            <a:xfrm>
              <a:off x="4674" y="1914"/>
              <a:ext cx="0" cy="22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290" name="Line 45">
              <a:extLst>
                <a:ext uri="{FF2B5EF4-FFF2-40B4-BE49-F238E27FC236}">
                  <a16:creationId xmlns:a16="http://schemas.microsoft.com/office/drawing/2014/main" id="{DB5F9189-A91B-354E-AA77-FFB074637BE8}"/>
                </a:ext>
              </a:extLst>
            </p:cNvPr>
            <p:cNvSpPr>
              <a:spLocks noChangeShapeType="1"/>
            </p:cNvSpPr>
            <p:nvPr/>
          </p:nvSpPr>
          <p:spPr bwMode="auto">
            <a:xfrm>
              <a:off x="4674" y="2005"/>
              <a:ext cx="136" cy="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94291" name="Text Box 46">
              <a:extLst>
                <a:ext uri="{FF2B5EF4-FFF2-40B4-BE49-F238E27FC236}">
                  <a16:creationId xmlns:a16="http://schemas.microsoft.com/office/drawing/2014/main" id="{BEDA8DCB-9F9A-754F-B252-6D64394BB805}"/>
                </a:ext>
              </a:extLst>
            </p:cNvPr>
            <p:cNvSpPr txBox="1">
              <a:spLocks noChangeArrowheads="1"/>
            </p:cNvSpPr>
            <p:nvPr/>
          </p:nvSpPr>
          <p:spPr bwMode="auto">
            <a:xfrm>
              <a:off x="4836" y="1904"/>
              <a:ext cx="610" cy="23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en-US" altLang="zh-CN" sz="1800">
                  <a:solidFill>
                    <a:srgbClr val="800080"/>
                  </a:solidFill>
                  <a:latin typeface="Arial" panose="020B0604020202020204" pitchFamily="34" charset="0"/>
                  <a:ea typeface="黑体" panose="02010609060101010101" pitchFamily="49" charset="-122"/>
                </a:rPr>
                <a:t>20</a:t>
              </a:r>
              <a:r>
                <a:rPr lang="en-US" altLang="zh-CN" sz="1800">
                  <a:solidFill>
                    <a:srgbClr val="FF0066"/>
                  </a:solidFill>
                  <a:latin typeface="Arial" panose="020B0604020202020204" pitchFamily="34" charset="0"/>
                  <a:ea typeface="黑体" panose="02010609060101010101" pitchFamily="49" charset="-122"/>
                </a:rPr>
                <a:t>50</a:t>
              </a:r>
            </a:p>
          </p:txBody>
        </p:sp>
        <p:sp>
          <p:nvSpPr>
            <p:cNvPr id="394292" name="Text Box 47">
              <a:extLst>
                <a:ext uri="{FF2B5EF4-FFF2-40B4-BE49-F238E27FC236}">
                  <a16:creationId xmlns:a16="http://schemas.microsoft.com/office/drawing/2014/main" id="{AECB5C5B-1536-7C44-AFA4-FEA471BE7E15}"/>
                </a:ext>
              </a:extLst>
            </p:cNvPr>
            <p:cNvSpPr txBox="1">
              <a:spLocks noChangeArrowheads="1"/>
            </p:cNvSpPr>
            <p:nvPr/>
          </p:nvSpPr>
          <p:spPr bwMode="auto">
            <a:xfrm>
              <a:off x="5446" y="1913"/>
              <a:ext cx="25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FF0066"/>
                  </a:solidFill>
                  <a:latin typeface="Arial" panose="020B0604020202020204" pitchFamily="34" charset="0"/>
                  <a:ea typeface="黑体" panose="02010609060101010101" pitchFamily="49" charset="-122"/>
                </a:rPr>
                <a:t>IP</a:t>
              </a:r>
            </a:p>
          </p:txBody>
        </p:sp>
        <p:sp>
          <p:nvSpPr>
            <p:cNvPr id="394293" name="Line 48">
              <a:extLst>
                <a:ext uri="{FF2B5EF4-FFF2-40B4-BE49-F238E27FC236}">
                  <a16:creationId xmlns:a16="http://schemas.microsoft.com/office/drawing/2014/main" id="{6FA11CB4-F751-004F-A4D7-913638477308}"/>
                </a:ext>
              </a:extLst>
            </p:cNvPr>
            <p:cNvSpPr>
              <a:spLocks noChangeShapeType="1"/>
            </p:cNvSpPr>
            <p:nvPr/>
          </p:nvSpPr>
          <p:spPr bwMode="auto">
            <a:xfrm>
              <a:off x="4583" y="1642"/>
              <a:ext cx="9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294" name="Line 49">
              <a:extLst>
                <a:ext uri="{FF2B5EF4-FFF2-40B4-BE49-F238E27FC236}">
                  <a16:creationId xmlns:a16="http://schemas.microsoft.com/office/drawing/2014/main" id="{5243D584-3E01-D440-A635-9494768EF86F}"/>
                </a:ext>
              </a:extLst>
            </p:cNvPr>
            <p:cNvSpPr>
              <a:spLocks noChangeShapeType="1"/>
            </p:cNvSpPr>
            <p:nvPr/>
          </p:nvSpPr>
          <p:spPr bwMode="auto">
            <a:xfrm>
              <a:off x="4583" y="1415"/>
              <a:ext cx="9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295" name="Line 50">
              <a:extLst>
                <a:ext uri="{FF2B5EF4-FFF2-40B4-BE49-F238E27FC236}">
                  <a16:creationId xmlns:a16="http://schemas.microsoft.com/office/drawing/2014/main" id="{F50F50AC-89AA-0843-802B-C3AA938B8EF7}"/>
                </a:ext>
              </a:extLst>
            </p:cNvPr>
            <p:cNvSpPr>
              <a:spLocks noChangeShapeType="1"/>
            </p:cNvSpPr>
            <p:nvPr/>
          </p:nvSpPr>
          <p:spPr bwMode="auto">
            <a:xfrm>
              <a:off x="4674" y="1415"/>
              <a:ext cx="0" cy="22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296" name="Line 51">
              <a:extLst>
                <a:ext uri="{FF2B5EF4-FFF2-40B4-BE49-F238E27FC236}">
                  <a16:creationId xmlns:a16="http://schemas.microsoft.com/office/drawing/2014/main" id="{1476502F-660F-6248-8D29-B84D089FEE0A}"/>
                </a:ext>
              </a:extLst>
            </p:cNvPr>
            <p:cNvSpPr>
              <a:spLocks noChangeShapeType="1"/>
            </p:cNvSpPr>
            <p:nvPr/>
          </p:nvSpPr>
          <p:spPr bwMode="auto">
            <a:xfrm>
              <a:off x="4674" y="1506"/>
              <a:ext cx="136" cy="0"/>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94297" name="Text Box 52">
              <a:extLst>
                <a:ext uri="{FF2B5EF4-FFF2-40B4-BE49-F238E27FC236}">
                  <a16:creationId xmlns:a16="http://schemas.microsoft.com/office/drawing/2014/main" id="{DC03583A-6E7A-7346-B0FA-BFFB6E64E34A}"/>
                </a:ext>
              </a:extLst>
            </p:cNvPr>
            <p:cNvSpPr txBox="1">
              <a:spLocks noChangeArrowheads="1"/>
            </p:cNvSpPr>
            <p:nvPr/>
          </p:nvSpPr>
          <p:spPr bwMode="auto">
            <a:xfrm>
              <a:off x="4836" y="1415"/>
              <a:ext cx="610" cy="237"/>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en-US" altLang="zh-CN" sz="1800">
                  <a:solidFill>
                    <a:schemeClr val="folHlink"/>
                  </a:solidFill>
                  <a:latin typeface="Arial" panose="020B0604020202020204" pitchFamily="34" charset="0"/>
                  <a:ea typeface="黑体" panose="02010609060101010101" pitchFamily="49" charset="-122"/>
                </a:rPr>
                <a:t>A0</a:t>
              </a:r>
              <a:r>
                <a:rPr lang="en-US" altLang="zh-CN" sz="1800">
                  <a:solidFill>
                    <a:srgbClr val="FF9900"/>
                  </a:solidFill>
                  <a:latin typeface="Arial" panose="020B0604020202020204" pitchFamily="34" charset="0"/>
                  <a:ea typeface="黑体" panose="02010609060101010101" pitchFamily="49" charset="-122"/>
                </a:rPr>
                <a:t>00</a:t>
              </a:r>
            </a:p>
          </p:txBody>
        </p:sp>
        <p:sp>
          <p:nvSpPr>
            <p:cNvPr id="394298" name="Text Box 53">
              <a:extLst>
                <a:ext uri="{FF2B5EF4-FFF2-40B4-BE49-F238E27FC236}">
                  <a16:creationId xmlns:a16="http://schemas.microsoft.com/office/drawing/2014/main" id="{0406CC29-501D-7246-ACC3-339FAF6A9319}"/>
                </a:ext>
              </a:extLst>
            </p:cNvPr>
            <p:cNvSpPr txBox="1">
              <a:spLocks noChangeArrowheads="1"/>
            </p:cNvSpPr>
            <p:nvPr/>
          </p:nvSpPr>
          <p:spPr bwMode="auto">
            <a:xfrm>
              <a:off x="5446" y="1414"/>
              <a:ext cx="31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FF0066"/>
                  </a:solidFill>
                  <a:latin typeface="Arial" panose="020B0604020202020204" pitchFamily="34" charset="0"/>
                  <a:ea typeface="黑体" panose="02010609060101010101" pitchFamily="49" charset="-122"/>
                </a:rPr>
                <a:t>CS</a:t>
              </a:r>
            </a:p>
          </p:txBody>
        </p:sp>
        <p:sp>
          <p:nvSpPr>
            <p:cNvPr id="394299" name="Text Box 54">
              <a:extLst>
                <a:ext uri="{FF2B5EF4-FFF2-40B4-BE49-F238E27FC236}">
                  <a16:creationId xmlns:a16="http://schemas.microsoft.com/office/drawing/2014/main" id="{683882F8-931A-334F-BC72-4D13A92DD105}"/>
                </a:ext>
              </a:extLst>
            </p:cNvPr>
            <p:cNvSpPr txBox="1">
              <a:spLocks noChangeArrowheads="1"/>
            </p:cNvSpPr>
            <p:nvPr/>
          </p:nvSpPr>
          <p:spPr bwMode="auto">
            <a:xfrm>
              <a:off x="4584" y="1143"/>
              <a:ext cx="2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FF0000"/>
                  </a:solidFill>
                  <a:latin typeface="Arial" panose="020B0604020202020204" pitchFamily="34" charset="0"/>
                  <a:ea typeface="黑体" panose="02010609060101010101" pitchFamily="49" charset="-122"/>
                  <a:sym typeface="Wingdings" pitchFamily="2" charset="2"/>
                </a:rPr>
                <a:t></a:t>
              </a:r>
            </a:p>
          </p:txBody>
        </p:sp>
      </p:grpSp>
      <p:grpSp>
        <p:nvGrpSpPr>
          <p:cNvPr id="5" name="Group 55">
            <a:extLst>
              <a:ext uri="{FF2B5EF4-FFF2-40B4-BE49-F238E27FC236}">
                <a16:creationId xmlns:a16="http://schemas.microsoft.com/office/drawing/2014/main" id="{7CFD7F15-C994-354F-A926-489A27E7CAC3}"/>
              </a:ext>
            </a:extLst>
          </p:cNvPr>
          <p:cNvGrpSpPr>
            <a:grpSpLocks/>
          </p:cNvGrpSpPr>
          <p:nvPr/>
        </p:nvGrpSpPr>
        <p:grpSpPr bwMode="auto">
          <a:xfrm>
            <a:off x="5580063" y="3673475"/>
            <a:ext cx="2592387" cy="1584325"/>
            <a:chOff x="3540" y="2141"/>
            <a:chExt cx="1633" cy="998"/>
          </a:xfrm>
        </p:grpSpPr>
        <p:sp>
          <p:nvSpPr>
            <p:cNvPr id="394283" name="Line 56">
              <a:extLst>
                <a:ext uri="{FF2B5EF4-FFF2-40B4-BE49-F238E27FC236}">
                  <a16:creationId xmlns:a16="http://schemas.microsoft.com/office/drawing/2014/main" id="{48F7DEE6-F13C-884C-8F6C-B5A920B3E39B}"/>
                </a:ext>
              </a:extLst>
            </p:cNvPr>
            <p:cNvSpPr>
              <a:spLocks noChangeShapeType="1"/>
            </p:cNvSpPr>
            <p:nvPr/>
          </p:nvSpPr>
          <p:spPr bwMode="auto">
            <a:xfrm>
              <a:off x="5173" y="2141"/>
              <a:ext cx="0" cy="635"/>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284" name="Line 57">
              <a:extLst>
                <a:ext uri="{FF2B5EF4-FFF2-40B4-BE49-F238E27FC236}">
                  <a16:creationId xmlns:a16="http://schemas.microsoft.com/office/drawing/2014/main" id="{F8E9C77F-2884-C34C-A1BC-D2969E9D5394}"/>
                </a:ext>
              </a:extLst>
            </p:cNvPr>
            <p:cNvSpPr>
              <a:spLocks noChangeShapeType="1"/>
            </p:cNvSpPr>
            <p:nvPr/>
          </p:nvSpPr>
          <p:spPr bwMode="auto">
            <a:xfrm flipH="1">
              <a:off x="3540" y="2776"/>
              <a:ext cx="1633"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285" name="Line 58">
              <a:extLst>
                <a:ext uri="{FF2B5EF4-FFF2-40B4-BE49-F238E27FC236}">
                  <a16:creationId xmlns:a16="http://schemas.microsoft.com/office/drawing/2014/main" id="{694CF9B9-B227-A84D-A0C0-6A88611CEBC5}"/>
                </a:ext>
              </a:extLst>
            </p:cNvPr>
            <p:cNvSpPr>
              <a:spLocks noChangeShapeType="1"/>
            </p:cNvSpPr>
            <p:nvPr/>
          </p:nvSpPr>
          <p:spPr bwMode="auto">
            <a:xfrm>
              <a:off x="3540" y="2776"/>
              <a:ext cx="0" cy="363"/>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394286" name="Text Box 59">
              <a:extLst>
                <a:ext uri="{FF2B5EF4-FFF2-40B4-BE49-F238E27FC236}">
                  <a16:creationId xmlns:a16="http://schemas.microsoft.com/office/drawing/2014/main" id="{3851336A-8911-D448-8A7D-4E64E28A3EFA}"/>
                </a:ext>
              </a:extLst>
            </p:cNvPr>
            <p:cNvSpPr txBox="1">
              <a:spLocks noChangeArrowheads="1"/>
            </p:cNvSpPr>
            <p:nvPr/>
          </p:nvSpPr>
          <p:spPr bwMode="auto">
            <a:xfrm>
              <a:off x="4901" y="2368"/>
              <a:ext cx="2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FF0000"/>
                  </a:solidFill>
                  <a:latin typeface="Arial" panose="020B0604020202020204" pitchFamily="34" charset="0"/>
                  <a:ea typeface="黑体" panose="02010609060101010101" pitchFamily="49" charset="-122"/>
                  <a:sym typeface="Wingdings" pitchFamily="2" charset="2"/>
                </a:rPr>
                <a:t></a:t>
              </a:r>
            </a:p>
          </p:txBody>
        </p:sp>
      </p:grpSp>
      <p:grpSp>
        <p:nvGrpSpPr>
          <p:cNvPr id="6" name="Group 60">
            <a:extLst>
              <a:ext uri="{FF2B5EF4-FFF2-40B4-BE49-F238E27FC236}">
                <a16:creationId xmlns:a16="http://schemas.microsoft.com/office/drawing/2014/main" id="{9FF6836B-4045-E54D-B2CA-DE08EAACB662}"/>
              </a:ext>
            </a:extLst>
          </p:cNvPr>
          <p:cNvGrpSpPr>
            <a:grpSpLocks/>
          </p:cNvGrpSpPr>
          <p:nvPr/>
        </p:nvGrpSpPr>
        <p:grpSpPr bwMode="auto">
          <a:xfrm>
            <a:off x="4027488" y="2233613"/>
            <a:ext cx="2089150" cy="3959225"/>
            <a:chOff x="2562" y="1234"/>
            <a:chExt cx="1316" cy="2494"/>
          </a:xfrm>
        </p:grpSpPr>
        <p:sp>
          <p:nvSpPr>
            <p:cNvPr id="394280" name="Text Box 61">
              <a:extLst>
                <a:ext uri="{FF2B5EF4-FFF2-40B4-BE49-F238E27FC236}">
                  <a16:creationId xmlns:a16="http://schemas.microsoft.com/office/drawing/2014/main" id="{26C7E496-CAFD-584B-BBFE-97B68C24EF0D}"/>
                </a:ext>
              </a:extLst>
            </p:cNvPr>
            <p:cNvSpPr txBox="1">
              <a:spLocks noChangeArrowheads="1"/>
            </p:cNvSpPr>
            <p:nvPr/>
          </p:nvSpPr>
          <p:spPr bwMode="auto">
            <a:xfrm>
              <a:off x="2608" y="2886"/>
              <a:ext cx="2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a:solidFill>
                    <a:srgbClr val="FF0000"/>
                  </a:solidFill>
                  <a:latin typeface="Arial" panose="020B0604020202020204" pitchFamily="34" charset="0"/>
                  <a:ea typeface="黑体" panose="02010609060101010101" pitchFamily="49" charset="-122"/>
                  <a:sym typeface="Wingdings" pitchFamily="2" charset="2"/>
                </a:rPr>
                <a:t></a:t>
              </a:r>
            </a:p>
          </p:txBody>
        </p:sp>
        <p:sp>
          <p:nvSpPr>
            <p:cNvPr id="394281" name="Line 62">
              <a:extLst>
                <a:ext uri="{FF2B5EF4-FFF2-40B4-BE49-F238E27FC236}">
                  <a16:creationId xmlns:a16="http://schemas.microsoft.com/office/drawing/2014/main" id="{8975B01B-A942-7C48-9345-68B67692324F}"/>
                </a:ext>
              </a:extLst>
            </p:cNvPr>
            <p:cNvSpPr>
              <a:spLocks noChangeShapeType="1"/>
            </p:cNvSpPr>
            <p:nvPr/>
          </p:nvSpPr>
          <p:spPr bwMode="auto">
            <a:xfrm flipH="1">
              <a:off x="2562" y="3728"/>
              <a:ext cx="1316"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4282" name="Line 63">
              <a:extLst>
                <a:ext uri="{FF2B5EF4-FFF2-40B4-BE49-F238E27FC236}">
                  <a16:creationId xmlns:a16="http://schemas.microsoft.com/office/drawing/2014/main" id="{D72EE9B7-85B8-E24B-9A4E-3ADE996B800C}"/>
                </a:ext>
              </a:extLst>
            </p:cNvPr>
            <p:cNvSpPr>
              <a:spLocks noChangeShapeType="1"/>
            </p:cNvSpPr>
            <p:nvPr/>
          </p:nvSpPr>
          <p:spPr bwMode="auto">
            <a:xfrm flipV="1">
              <a:off x="2562" y="1234"/>
              <a:ext cx="0" cy="2494"/>
            </a:xfrm>
            <a:prstGeom prst="line">
              <a:avLst/>
            </a:prstGeom>
            <a:noFill/>
            <a:ln w="28575">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394278" name="Text Box 64">
            <a:extLst>
              <a:ext uri="{FF2B5EF4-FFF2-40B4-BE49-F238E27FC236}">
                <a16:creationId xmlns:a16="http://schemas.microsoft.com/office/drawing/2014/main" id="{94059A92-EF19-E342-BEFF-7E4EDEC9F720}"/>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94279" name="幻灯片编号占位符 7">
            <a:extLst>
              <a:ext uri="{FF2B5EF4-FFF2-40B4-BE49-F238E27FC236}">
                <a16:creationId xmlns:a16="http://schemas.microsoft.com/office/drawing/2014/main" id="{6DB0F66F-086D-5E4A-BDCB-BB74DDACBB9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C87AC0F-AAC6-0E48-918F-48B906F3ED29}" type="slidenum">
              <a:rPr kumimoji="0" lang="en-US" altLang="zh-CN" sz="1400" smtClean="0"/>
              <a:pPr>
                <a:spcBef>
                  <a:spcPct val="0"/>
                </a:spcBef>
                <a:buClrTx/>
                <a:buSzTx/>
                <a:buFontTx/>
                <a:buNone/>
              </a:pPr>
              <a:t>188</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860163">
                                            <p:txEl>
                                              <p:pRg st="1" end="1"/>
                                            </p:txEl>
                                          </p:spTgt>
                                        </p:tgtEl>
                                        <p:attrNameLst>
                                          <p:attrName>style.visibility</p:attrName>
                                        </p:attrNameLst>
                                      </p:cBhvr>
                                      <p:to>
                                        <p:strVal val="visible"/>
                                      </p:to>
                                    </p:set>
                                    <p:animEffect transition="in" filter="blinds(horizontal)">
                                      <p:cBhvr>
                                        <p:cTn id="7" dur="500"/>
                                        <p:tgtEl>
                                          <p:spTgt spid="860163">
                                            <p:txEl>
                                              <p:pRg st="1" end="1"/>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up)">
                                      <p:cBhvr>
                                        <p:cTn id="10" dur="500"/>
                                        <p:tgtEl>
                                          <p:spTgt spid="2"/>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nodeType="clickEffect">
                                  <p:stCondLst>
                                    <p:cond delay="0"/>
                                  </p:stCondLst>
                                  <p:childTnLst>
                                    <p:set>
                                      <p:cBhvr>
                                        <p:cTn id="14" dur="1" fill="hold">
                                          <p:stCondLst>
                                            <p:cond delay="0"/>
                                          </p:stCondLst>
                                        </p:cTn>
                                        <p:tgtEl>
                                          <p:spTgt spid="860163">
                                            <p:txEl>
                                              <p:pRg st="2" end="2"/>
                                            </p:txEl>
                                          </p:spTgt>
                                        </p:tgtEl>
                                        <p:attrNameLst>
                                          <p:attrName>style.visibility</p:attrName>
                                        </p:attrNameLst>
                                      </p:cBhvr>
                                      <p:to>
                                        <p:strVal val="visible"/>
                                      </p:to>
                                    </p:set>
                                    <p:animEffect transition="in" filter="blinds(horizontal)">
                                      <p:cBhvr>
                                        <p:cTn id="15" dur="500"/>
                                        <p:tgtEl>
                                          <p:spTgt spid="860163">
                                            <p:txEl>
                                              <p:pRg st="2" end="2"/>
                                            </p:txEl>
                                          </p:spTgt>
                                        </p:tgtEl>
                                      </p:cBhvr>
                                    </p:animEffect>
                                  </p:childTnLst>
                                </p:cTn>
                              </p:par>
                              <p:par>
                                <p:cTn id="16" presetID="22" presetClass="entr" presetSubtype="1"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up)">
                                      <p:cBhvr>
                                        <p:cTn id="18" dur="500"/>
                                        <p:tgtEl>
                                          <p:spTgt spid="3"/>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ntr" presetSubtype="10" fill="hold" nodeType="clickEffect">
                                  <p:stCondLst>
                                    <p:cond delay="0"/>
                                  </p:stCondLst>
                                  <p:childTnLst>
                                    <p:set>
                                      <p:cBhvr>
                                        <p:cTn id="22" dur="1" fill="hold">
                                          <p:stCondLst>
                                            <p:cond delay="0"/>
                                          </p:stCondLst>
                                        </p:cTn>
                                        <p:tgtEl>
                                          <p:spTgt spid="860163">
                                            <p:txEl>
                                              <p:pRg st="3" end="3"/>
                                            </p:txEl>
                                          </p:spTgt>
                                        </p:tgtEl>
                                        <p:attrNameLst>
                                          <p:attrName>style.visibility</p:attrName>
                                        </p:attrNameLst>
                                      </p:cBhvr>
                                      <p:to>
                                        <p:strVal val="visible"/>
                                      </p:to>
                                    </p:set>
                                    <p:animEffect transition="in" filter="blinds(horizontal)">
                                      <p:cBhvr>
                                        <p:cTn id="23" dur="500"/>
                                        <p:tgtEl>
                                          <p:spTgt spid="860163">
                                            <p:txEl>
                                              <p:pRg st="3" end="3"/>
                                            </p:txEl>
                                          </p:spTgt>
                                        </p:tgtEl>
                                      </p:cBhvr>
                                    </p:animEffect>
                                  </p:childTnLst>
                                </p:cTn>
                              </p:par>
                              <p:par>
                                <p:cTn id="24" presetID="3" presetClass="entr" presetSubtype="10" fill="hold" nodeType="withEffect">
                                  <p:stCondLst>
                                    <p:cond delay="0"/>
                                  </p:stCondLst>
                                  <p:childTnLst>
                                    <p:set>
                                      <p:cBhvr>
                                        <p:cTn id="25" dur="1" fill="hold">
                                          <p:stCondLst>
                                            <p:cond delay="0"/>
                                          </p:stCondLst>
                                        </p:cTn>
                                        <p:tgtEl>
                                          <p:spTgt spid="860163">
                                            <p:txEl>
                                              <p:pRg st="4" end="4"/>
                                            </p:txEl>
                                          </p:spTgt>
                                        </p:tgtEl>
                                        <p:attrNameLst>
                                          <p:attrName>style.visibility</p:attrName>
                                        </p:attrNameLst>
                                      </p:cBhvr>
                                      <p:to>
                                        <p:strVal val="visible"/>
                                      </p:to>
                                    </p:set>
                                    <p:animEffect transition="in" filter="blinds(horizontal)">
                                      <p:cBhvr>
                                        <p:cTn id="26" dur="500"/>
                                        <p:tgtEl>
                                          <p:spTgt spid="860163">
                                            <p:txEl>
                                              <p:pRg st="4" end="4"/>
                                            </p:txEl>
                                          </p:spTgt>
                                        </p:tgtEl>
                                      </p:cBhvr>
                                    </p:animEffect>
                                  </p:childTnLst>
                                </p:cTn>
                              </p:par>
                              <p:par>
                                <p:cTn id="27" presetID="3" presetClass="entr" presetSubtype="10" fill="hold" nodeType="withEffect">
                                  <p:stCondLst>
                                    <p:cond delay="0"/>
                                  </p:stCondLst>
                                  <p:childTnLst>
                                    <p:set>
                                      <p:cBhvr>
                                        <p:cTn id="28" dur="1" fill="hold">
                                          <p:stCondLst>
                                            <p:cond delay="0"/>
                                          </p:stCondLst>
                                        </p:cTn>
                                        <p:tgtEl>
                                          <p:spTgt spid="860163">
                                            <p:txEl>
                                              <p:pRg st="5" end="5"/>
                                            </p:txEl>
                                          </p:spTgt>
                                        </p:tgtEl>
                                        <p:attrNameLst>
                                          <p:attrName>style.visibility</p:attrName>
                                        </p:attrNameLst>
                                      </p:cBhvr>
                                      <p:to>
                                        <p:strVal val="visible"/>
                                      </p:to>
                                    </p:set>
                                    <p:animEffect transition="in" filter="blinds(horizontal)">
                                      <p:cBhvr>
                                        <p:cTn id="29" dur="500"/>
                                        <p:tgtEl>
                                          <p:spTgt spid="860163">
                                            <p:txEl>
                                              <p:pRg st="5" end="5"/>
                                            </p:txEl>
                                          </p:spTgt>
                                        </p:tgtEl>
                                      </p:cBhvr>
                                    </p:animEffect>
                                  </p:childTnLst>
                                </p:cTn>
                              </p:par>
                              <p:par>
                                <p:cTn id="30" presetID="22" presetClass="entr" presetSubtype="8" fill="hold" nodeType="with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left)">
                                      <p:cBhvr>
                                        <p:cTn id="32" dur="500"/>
                                        <p:tgtEl>
                                          <p:spTgt spid="4"/>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860163">
                                            <p:txEl>
                                              <p:pRg st="6" end="6"/>
                                            </p:txEl>
                                          </p:spTgt>
                                        </p:tgtEl>
                                        <p:attrNameLst>
                                          <p:attrName>style.visibility</p:attrName>
                                        </p:attrNameLst>
                                      </p:cBhvr>
                                      <p:to>
                                        <p:strVal val="visible"/>
                                      </p:to>
                                    </p:set>
                                    <p:animEffect transition="in" filter="blinds(horizontal)">
                                      <p:cBhvr>
                                        <p:cTn id="37" dur="500"/>
                                        <p:tgtEl>
                                          <p:spTgt spid="860163">
                                            <p:txEl>
                                              <p:pRg st="6" end="6"/>
                                            </p:txEl>
                                          </p:spTgt>
                                        </p:tgtEl>
                                      </p:cBhvr>
                                    </p:animEffect>
                                  </p:childTnLst>
                                </p:cTn>
                              </p:par>
                              <p:par>
                                <p:cTn id="38" presetID="22" presetClass="entr" presetSubtype="1" fill="hold" nodeType="with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ipe(up)">
                                      <p:cBhvr>
                                        <p:cTn id="40" dur="500"/>
                                        <p:tgtEl>
                                          <p:spTgt spid="5"/>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3" presetClass="entr" presetSubtype="10" fill="hold" nodeType="clickEffect">
                                  <p:stCondLst>
                                    <p:cond delay="0"/>
                                  </p:stCondLst>
                                  <p:childTnLst>
                                    <p:set>
                                      <p:cBhvr>
                                        <p:cTn id="44" dur="1" fill="hold">
                                          <p:stCondLst>
                                            <p:cond delay="0"/>
                                          </p:stCondLst>
                                        </p:cTn>
                                        <p:tgtEl>
                                          <p:spTgt spid="860163">
                                            <p:txEl>
                                              <p:pRg st="7" end="7"/>
                                            </p:txEl>
                                          </p:spTgt>
                                        </p:tgtEl>
                                        <p:attrNameLst>
                                          <p:attrName>style.visibility</p:attrName>
                                        </p:attrNameLst>
                                      </p:cBhvr>
                                      <p:to>
                                        <p:strVal val="visible"/>
                                      </p:to>
                                    </p:set>
                                    <p:animEffect transition="in" filter="blinds(horizontal)">
                                      <p:cBhvr>
                                        <p:cTn id="45" dur="500"/>
                                        <p:tgtEl>
                                          <p:spTgt spid="860163">
                                            <p:txEl>
                                              <p:pRg st="7" end="7"/>
                                            </p:txEl>
                                          </p:spTgt>
                                        </p:tgtEl>
                                      </p:cBhvr>
                                    </p:animEffect>
                                  </p:childTnLst>
                                </p:cTn>
                              </p:par>
                              <p:par>
                                <p:cTn id="46" presetID="22" presetClass="entr" presetSubtype="4" fill="hold" nodeType="withEffect">
                                  <p:stCondLst>
                                    <p:cond delay="0"/>
                                  </p:stCondLst>
                                  <p:childTnLst>
                                    <p:set>
                                      <p:cBhvr>
                                        <p:cTn id="47" dur="1" fill="hold">
                                          <p:stCondLst>
                                            <p:cond delay="0"/>
                                          </p:stCondLst>
                                        </p:cTn>
                                        <p:tgtEl>
                                          <p:spTgt spid="6"/>
                                        </p:tgtEl>
                                        <p:attrNameLst>
                                          <p:attrName>style.visibility</p:attrName>
                                        </p:attrNameLst>
                                      </p:cBhvr>
                                      <p:to>
                                        <p:strVal val="visible"/>
                                      </p:to>
                                    </p:set>
                                    <p:animEffect transition="in" filter="wipe(down)">
                                      <p:cBhvr>
                                        <p:cTn id="4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89" name="日期占位符 3">
            <a:extLst>
              <a:ext uri="{FF2B5EF4-FFF2-40B4-BE49-F238E27FC236}">
                <a16:creationId xmlns:a16="http://schemas.microsoft.com/office/drawing/2014/main" id="{15CCDF11-5DED-A046-8FC5-03DCFBFD68A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24B5060-B119-B24E-B914-2E0E66FB6F0A}" type="datetime12">
              <a:rPr kumimoji="0" lang="zh-CN" altLang="en-US" sz="1400" smtClean="0"/>
              <a:pPr>
                <a:spcBef>
                  <a:spcPct val="0"/>
                </a:spcBef>
                <a:buClrTx/>
                <a:buSzTx/>
                <a:buFontTx/>
                <a:buNone/>
              </a:pPr>
              <a:t>下午8时26分</a:t>
            </a:fld>
            <a:endParaRPr kumimoji="0" lang="en-US" altLang="zh-CN" sz="1400"/>
          </a:p>
        </p:txBody>
      </p:sp>
      <p:sp>
        <p:nvSpPr>
          <p:cNvPr id="396290" name="Rectangle 2">
            <a:extLst>
              <a:ext uri="{FF2B5EF4-FFF2-40B4-BE49-F238E27FC236}">
                <a16:creationId xmlns:a16="http://schemas.microsoft.com/office/drawing/2014/main" id="{968A35A5-B197-6B4F-8C9F-3F06E7BC88B5}"/>
              </a:ext>
            </a:extLst>
          </p:cNvPr>
          <p:cNvSpPr>
            <a:spLocks noGrp="1" noChangeArrowheads="1"/>
          </p:cNvSpPr>
          <p:nvPr>
            <p:ph type="title"/>
          </p:nvPr>
        </p:nvSpPr>
        <p:spPr>
          <a:xfrm>
            <a:off x="395288" y="869950"/>
            <a:ext cx="3600450" cy="579438"/>
          </a:xfrm>
        </p:spPr>
        <p:txBody>
          <a:bodyPr anchor="ctr">
            <a:spAutoFit/>
          </a:bodyPr>
          <a:lstStyle/>
          <a:p>
            <a:pPr eaLnBrk="1" hangingPunct="1"/>
            <a:r>
              <a:rPr kumimoji="0" lang="zh-CN" altLang="en-US" sz="3200" b="1"/>
              <a:t>中断类型号的获取</a:t>
            </a:r>
          </a:p>
        </p:txBody>
      </p:sp>
      <p:sp>
        <p:nvSpPr>
          <p:cNvPr id="868355" name="Rectangle 3">
            <a:extLst>
              <a:ext uri="{FF2B5EF4-FFF2-40B4-BE49-F238E27FC236}">
                <a16:creationId xmlns:a16="http://schemas.microsoft.com/office/drawing/2014/main" id="{ACD19587-C7CC-5F46-98DF-2BC8DFEA3318}"/>
              </a:ext>
            </a:extLst>
          </p:cNvPr>
          <p:cNvSpPr>
            <a:spLocks noGrp="1" noChangeArrowheads="1"/>
          </p:cNvSpPr>
          <p:nvPr>
            <p:ph type="body" idx="1"/>
          </p:nvPr>
        </p:nvSpPr>
        <p:spPr>
          <a:xfrm>
            <a:off x="760413" y="1557338"/>
            <a:ext cx="7772400" cy="4721225"/>
          </a:xfrm>
        </p:spPr>
        <p:txBody>
          <a:bodyPr anchor="ctr">
            <a:spAutoFit/>
          </a:bodyPr>
          <a:lstStyle/>
          <a:p>
            <a:pPr eaLnBrk="1" hangingPunct="1">
              <a:lnSpc>
                <a:spcPct val="105000"/>
              </a:lnSpc>
            </a:pPr>
            <a:r>
              <a:rPr kumimoji="0" lang="zh-CN" altLang="en-US" sz="2800" b="1"/>
              <a:t>除数出错，单步断点，</a:t>
            </a:r>
            <a:r>
              <a:rPr kumimoji="0" lang="en-US" altLang="zh-CN" sz="2800" b="1"/>
              <a:t>NMI</a:t>
            </a:r>
            <a:r>
              <a:rPr kumimoji="0" lang="zh-CN" altLang="en-US" sz="2800" b="1"/>
              <a:t>，断点中断和溢出中断</a:t>
            </a:r>
          </a:p>
          <a:p>
            <a:pPr lvl="1" eaLnBrk="1" hangingPunct="1">
              <a:lnSpc>
                <a:spcPct val="105000"/>
              </a:lnSpc>
            </a:pPr>
            <a:r>
              <a:rPr kumimoji="0" lang="zh-CN" altLang="en-US" b="1">
                <a:solidFill>
                  <a:srgbClr val="FF0066"/>
                </a:solidFill>
              </a:rPr>
              <a:t>⇒</a:t>
            </a:r>
            <a:r>
              <a:rPr kumimoji="0" lang="zh-CN" altLang="en-US" b="1"/>
              <a:t>中断类型号</a:t>
            </a:r>
            <a:r>
              <a:rPr kumimoji="0" lang="en-US" altLang="zh-CN" b="1">
                <a:solidFill>
                  <a:srgbClr val="FF0000"/>
                </a:solidFill>
              </a:rPr>
              <a:t>0</a:t>
            </a:r>
            <a:r>
              <a:rPr kumimoji="0" lang="zh-CN" altLang="en-US" b="1">
                <a:solidFill>
                  <a:srgbClr val="FF0000"/>
                </a:solidFill>
              </a:rPr>
              <a:t>～</a:t>
            </a:r>
            <a:r>
              <a:rPr kumimoji="0" lang="en-US" altLang="zh-CN" b="1">
                <a:solidFill>
                  <a:srgbClr val="FF0000"/>
                </a:solidFill>
              </a:rPr>
              <a:t>4</a:t>
            </a:r>
          </a:p>
          <a:p>
            <a:pPr eaLnBrk="1" hangingPunct="1">
              <a:lnSpc>
                <a:spcPct val="105000"/>
              </a:lnSpc>
            </a:pPr>
            <a:r>
              <a:rPr kumimoji="0" lang="zh-CN" altLang="en-US" sz="2800" b="1"/>
              <a:t>用户自己确定的软件中断</a:t>
            </a:r>
            <a:r>
              <a:rPr kumimoji="0" lang="en-US" altLang="zh-CN" sz="2800" b="1"/>
              <a:t>INT n</a:t>
            </a:r>
          </a:p>
          <a:p>
            <a:pPr lvl="1" eaLnBrk="1" hangingPunct="1">
              <a:lnSpc>
                <a:spcPct val="105000"/>
              </a:lnSpc>
            </a:pPr>
            <a:r>
              <a:rPr kumimoji="0" lang="en-US" altLang="zh-CN" b="1">
                <a:solidFill>
                  <a:srgbClr val="FF0066"/>
                </a:solidFill>
              </a:rPr>
              <a:t>⇒</a:t>
            </a:r>
            <a:r>
              <a:rPr kumimoji="0" lang="zh-CN" altLang="en-US" b="1"/>
              <a:t>中断类型号由</a:t>
            </a:r>
            <a:r>
              <a:rPr kumimoji="0" lang="en-US" altLang="zh-CN" b="1">
                <a:solidFill>
                  <a:srgbClr val="FF0000"/>
                </a:solidFill>
              </a:rPr>
              <a:t>n</a:t>
            </a:r>
            <a:r>
              <a:rPr kumimoji="0" lang="zh-CN" altLang="en-US" b="1"/>
              <a:t>决定</a:t>
            </a:r>
          </a:p>
          <a:p>
            <a:pPr eaLnBrk="1" hangingPunct="1">
              <a:lnSpc>
                <a:spcPct val="105000"/>
              </a:lnSpc>
            </a:pPr>
            <a:r>
              <a:rPr kumimoji="0" lang="zh-CN" altLang="en-US" sz="2800" b="1"/>
              <a:t>外部可屏蔽中断</a:t>
            </a:r>
            <a:r>
              <a:rPr kumimoji="0" lang="en-US" altLang="zh-CN" sz="2800" b="1"/>
              <a:t>INTR</a:t>
            </a:r>
          </a:p>
          <a:p>
            <a:pPr lvl="1" eaLnBrk="1" hangingPunct="1">
              <a:lnSpc>
                <a:spcPct val="105000"/>
              </a:lnSpc>
            </a:pPr>
            <a:r>
              <a:rPr kumimoji="0" lang="en-US" altLang="zh-CN" b="1">
                <a:solidFill>
                  <a:srgbClr val="FF0066"/>
                </a:solidFill>
              </a:rPr>
              <a:t>⇒</a:t>
            </a:r>
            <a:r>
              <a:rPr kumimoji="0" lang="zh-CN" altLang="en-US" b="1"/>
              <a:t>中断类型号由</a:t>
            </a:r>
            <a:r>
              <a:rPr kumimoji="0" lang="zh-CN" altLang="en-US" b="1">
                <a:solidFill>
                  <a:srgbClr val="FF0000"/>
                </a:solidFill>
              </a:rPr>
              <a:t>硬件电路设计产生</a:t>
            </a:r>
          </a:p>
          <a:p>
            <a:pPr eaLnBrk="1" hangingPunct="1">
              <a:lnSpc>
                <a:spcPct val="105000"/>
              </a:lnSpc>
            </a:pPr>
            <a:r>
              <a:rPr kumimoji="0" lang="zh-CN" altLang="en-US" sz="2800" b="1"/>
              <a:t>外部可屏蔽中断</a:t>
            </a:r>
            <a:r>
              <a:rPr kumimoji="0" lang="en-US" altLang="zh-CN" sz="2800" b="1"/>
              <a:t>INTR</a:t>
            </a:r>
          </a:p>
          <a:p>
            <a:pPr lvl="1" eaLnBrk="1" hangingPunct="1">
              <a:lnSpc>
                <a:spcPct val="105000"/>
              </a:lnSpc>
            </a:pPr>
            <a:r>
              <a:rPr kumimoji="0" lang="en-US" altLang="zh-CN" b="1">
                <a:solidFill>
                  <a:srgbClr val="FF0066"/>
                </a:solidFill>
              </a:rPr>
              <a:t>⇒</a:t>
            </a:r>
            <a:r>
              <a:rPr kumimoji="0" lang="zh-CN" altLang="en-US" b="1"/>
              <a:t>中断类型号由可编程控制器</a:t>
            </a:r>
            <a:r>
              <a:rPr kumimoji="0" lang="en-US" altLang="zh-CN" b="1">
                <a:solidFill>
                  <a:srgbClr val="FF0000"/>
                </a:solidFill>
              </a:rPr>
              <a:t>8259A</a:t>
            </a:r>
            <a:r>
              <a:rPr kumimoji="0" lang="zh-CN" altLang="en-US" b="1"/>
              <a:t>获得</a:t>
            </a:r>
          </a:p>
        </p:txBody>
      </p:sp>
      <p:sp>
        <p:nvSpPr>
          <p:cNvPr id="396292" name="Text Box 4">
            <a:extLst>
              <a:ext uri="{FF2B5EF4-FFF2-40B4-BE49-F238E27FC236}">
                <a16:creationId xmlns:a16="http://schemas.microsoft.com/office/drawing/2014/main" id="{6ECF322F-740C-EC46-A3D6-0907EB17D8AE}"/>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96293" name="幻灯片编号占位符 2">
            <a:extLst>
              <a:ext uri="{FF2B5EF4-FFF2-40B4-BE49-F238E27FC236}">
                <a16:creationId xmlns:a16="http://schemas.microsoft.com/office/drawing/2014/main" id="{8AE68313-950C-8443-97FE-595DBFAE6DF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7666742-061E-004E-B128-B64CB0EBAEB7}" type="slidenum">
              <a:rPr kumimoji="0" lang="en-US" altLang="zh-CN" sz="1400" smtClean="0"/>
              <a:pPr>
                <a:spcBef>
                  <a:spcPct val="0"/>
                </a:spcBef>
                <a:buClrTx/>
                <a:buSzTx/>
                <a:buFontTx/>
                <a:buNone/>
              </a:pPr>
              <a:t>189</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868355">
                                            <p:txEl>
                                              <p:pRg st="1" end="1"/>
                                            </p:txEl>
                                          </p:spTgt>
                                        </p:tgtEl>
                                        <p:attrNameLst>
                                          <p:attrName>style.visibility</p:attrName>
                                        </p:attrNameLst>
                                      </p:cBhvr>
                                      <p:to>
                                        <p:strVal val="visible"/>
                                      </p:to>
                                    </p:set>
                                    <p:animEffect transition="in" filter="checkerboard(across)">
                                      <p:cBhvr>
                                        <p:cTn id="7" dur="500"/>
                                        <p:tgtEl>
                                          <p:spTgt spid="86835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868355">
                                            <p:txEl>
                                              <p:pRg st="2" end="2"/>
                                            </p:txEl>
                                          </p:spTgt>
                                        </p:tgtEl>
                                        <p:attrNameLst>
                                          <p:attrName>style.visibility</p:attrName>
                                        </p:attrNameLst>
                                      </p:cBhvr>
                                      <p:to>
                                        <p:strVal val="visible"/>
                                      </p:to>
                                    </p:set>
                                    <p:animEffect transition="in" filter="checkerboard(across)">
                                      <p:cBhvr>
                                        <p:cTn id="12" dur="500"/>
                                        <p:tgtEl>
                                          <p:spTgt spid="868355">
                                            <p:txEl>
                                              <p:pRg st="2" end="2"/>
                                            </p:txEl>
                                          </p:spTgt>
                                        </p:tgtEl>
                                      </p:cBhvr>
                                    </p:animEffect>
                                  </p:childTnLst>
                                </p:cTn>
                              </p:par>
                            </p:childTnLst>
                          </p:cTn>
                        </p:par>
                        <p:par>
                          <p:cTn id="13" fill="hold" nodeType="afterGroup">
                            <p:stCondLst>
                              <p:cond delay="500"/>
                            </p:stCondLst>
                            <p:childTnLst>
                              <p:par>
                                <p:cTn id="14" presetID="5" presetClass="entr" presetSubtype="10" fill="hold" grpId="0" nodeType="afterEffect">
                                  <p:stCondLst>
                                    <p:cond delay="1000"/>
                                  </p:stCondLst>
                                  <p:childTnLst>
                                    <p:set>
                                      <p:cBhvr>
                                        <p:cTn id="15" dur="1" fill="hold">
                                          <p:stCondLst>
                                            <p:cond delay="0"/>
                                          </p:stCondLst>
                                        </p:cTn>
                                        <p:tgtEl>
                                          <p:spTgt spid="868355">
                                            <p:txEl>
                                              <p:pRg st="3" end="3"/>
                                            </p:txEl>
                                          </p:spTgt>
                                        </p:tgtEl>
                                        <p:attrNameLst>
                                          <p:attrName>style.visibility</p:attrName>
                                        </p:attrNameLst>
                                      </p:cBhvr>
                                      <p:to>
                                        <p:strVal val="visible"/>
                                      </p:to>
                                    </p:set>
                                    <p:animEffect transition="in" filter="checkerboard(across)">
                                      <p:cBhvr>
                                        <p:cTn id="16" dur="500"/>
                                        <p:tgtEl>
                                          <p:spTgt spid="868355">
                                            <p:txEl>
                                              <p:pRg st="3" end="3"/>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5" presetClass="entr" presetSubtype="10" fill="hold" grpId="0" nodeType="clickEffect">
                                  <p:stCondLst>
                                    <p:cond delay="0"/>
                                  </p:stCondLst>
                                  <p:childTnLst>
                                    <p:set>
                                      <p:cBhvr>
                                        <p:cTn id="20" dur="1" fill="hold">
                                          <p:stCondLst>
                                            <p:cond delay="0"/>
                                          </p:stCondLst>
                                        </p:cTn>
                                        <p:tgtEl>
                                          <p:spTgt spid="868355">
                                            <p:txEl>
                                              <p:pRg st="4" end="4"/>
                                            </p:txEl>
                                          </p:spTgt>
                                        </p:tgtEl>
                                        <p:attrNameLst>
                                          <p:attrName>style.visibility</p:attrName>
                                        </p:attrNameLst>
                                      </p:cBhvr>
                                      <p:to>
                                        <p:strVal val="visible"/>
                                      </p:to>
                                    </p:set>
                                    <p:animEffect transition="in" filter="checkerboard(across)">
                                      <p:cBhvr>
                                        <p:cTn id="21" dur="500"/>
                                        <p:tgtEl>
                                          <p:spTgt spid="868355">
                                            <p:txEl>
                                              <p:pRg st="4" end="4"/>
                                            </p:txEl>
                                          </p:spTgt>
                                        </p:tgtEl>
                                      </p:cBhvr>
                                    </p:animEffect>
                                  </p:childTnLst>
                                </p:cTn>
                              </p:par>
                            </p:childTnLst>
                          </p:cTn>
                        </p:par>
                        <p:par>
                          <p:cTn id="22" fill="hold" nodeType="afterGroup">
                            <p:stCondLst>
                              <p:cond delay="500"/>
                            </p:stCondLst>
                            <p:childTnLst>
                              <p:par>
                                <p:cTn id="23" presetID="5" presetClass="entr" presetSubtype="10" fill="hold" grpId="0" nodeType="afterEffect">
                                  <p:stCondLst>
                                    <p:cond delay="1000"/>
                                  </p:stCondLst>
                                  <p:childTnLst>
                                    <p:set>
                                      <p:cBhvr>
                                        <p:cTn id="24" dur="1" fill="hold">
                                          <p:stCondLst>
                                            <p:cond delay="0"/>
                                          </p:stCondLst>
                                        </p:cTn>
                                        <p:tgtEl>
                                          <p:spTgt spid="868355">
                                            <p:txEl>
                                              <p:pRg st="5" end="5"/>
                                            </p:txEl>
                                          </p:spTgt>
                                        </p:tgtEl>
                                        <p:attrNameLst>
                                          <p:attrName>style.visibility</p:attrName>
                                        </p:attrNameLst>
                                      </p:cBhvr>
                                      <p:to>
                                        <p:strVal val="visible"/>
                                      </p:to>
                                    </p:set>
                                    <p:animEffect transition="in" filter="checkerboard(across)">
                                      <p:cBhvr>
                                        <p:cTn id="25" dur="500"/>
                                        <p:tgtEl>
                                          <p:spTgt spid="868355">
                                            <p:txEl>
                                              <p:pRg st="5" end="5"/>
                                            </p:txEl>
                                          </p:spTgt>
                                        </p:tgtEl>
                                      </p:cBhvr>
                                    </p:animEffect>
                                  </p:childTnLst>
                                </p:cTn>
                              </p:par>
                            </p:childTnLst>
                          </p:cTn>
                        </p:par>
                        <p:par>
                          <p:cTn id="26" fill="hold" nodeType="afterGroup">
                            <p:stCondLst>
                              <p:cond delay="2000"/>
                            </p:stCondLst>
                            <p:childTnLst>
                              <p:par>
                                <p:cTn id="27" presetID="5" presetClass="entr" presetSubtype="10" fill="hold" grpId="0" nodeType="afterEffect">
                                  <p:stCondLst>
                                    <p:cond delay="0"/>
                                  </p:stCondLst>
                                  <p:childTnLst>
                                    <p:set>
                                      <p:cBhvr>
                                        <p:cTn id="28" dur="1" fill="hold">
                                          <p:stCondLst>
                                            <p:cond delay="0"/>
                                          </p:stCondLst>
                                        </p:cTn>
                                        <p:tgtEl>
                                          <p:spTgt spid="868355">
                                            <p:txEl>
                                              <p:pRg st="6" end="6"/>
                                            </p:txEl>
                                          </p:spTgt>
                                        </p:tgtEl>
                                        <p:attrNameLst>
                                          <p:attrName>style.visibility</p:attrName>
                                        </p:attrNameLst>
                                      </p:cBhvr>
                                      <p:to>
                                        <p:strVal val="visible"/>
                                      </p:to>
                                    </p:set>
                                    <p:animEffect transition="in" filter="checkerboard(across)">
                                      <p:cBhvr>
                                        <p:cTn id="29" dur="500"/>
                                        <p:tgtEl>
                                          <p:spTgt spid="868355">
                                            <p:txEl>
                                              <p:pRg st="6" end="6"/>
                                            </p:txEl>
                                          </p:spTgt>
                                        </p:tgtEl>
                                      </p:cBhvr>
                                    </p:animEffect>
                                  </p:childTnLst>
                                </p:cTn>
                              </p:par>
                            </p:childTnLst>
                          </p:cTn>
                        </p:par>
                        <p:par>
                          <p:cTn id="30" fill="hold" nodeType="afterGroup">
                            <p:stCondLst>
                              <p:cond delay="2500"/>
                            </p:stCondLst>
                            <p:childTnLst>
                              <p:par>
                                <p:cTn id="31" presetID="5" presetClass="entr" presetSubtype="10" fill="hold" grpId="0" nodeType="afterEffect">
                                  <p:stCondLst>
                                    <p:cond delay="1000"/>
                                  </p:stCondLst>
                                  <p:childTnLst>
                                    <p:set>
                                      <p:cBhvr>
                                        <p:cTn id="32" dur="1" fill="hold">
                                          <p:stCondLst>
                                            <p:cond delay="0"/>
                                          </p:stCondLst>
                                        </p:cTn>
                                        <p:tgtEl>
                                          <p:spTgt spid="868355">
                                            <p:txEl>
                                              <p:pRg st="7" end="7"/>
                                            </p:txEl>
                                          </p:spTgt>
                                        </p:tgtEl>
                                        <p:attrNameLst>
                                          <p:attrName>style.visibility</p:attrName>
                                        </p:attrNameLst>
                                      </p:cBhvr>
                                      <p:to>
                                        <p:strVal val="visible"/>
                                      </p:to>
                                    </p:set>
                                    <p:animEffect transition="in" filter="checkerboard(across)">
                                      <p:cBhvr>
                                        <p:cTn id="33" dur="500"/>
                                        <p:tgtEl>
                                          <p:spTgt spid="86835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8355"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日期占位符 1">
            <a:extLst>
              <a:ext uri="{FF2B5EF4-FFF2-40B4-BE49-F238E27FC236}">
                <a16:creationId xmlns:a16="http://schemas.microsoft.com/office/drawing/2014/main" id="{6D9E8794-39D2-B84A-B862-208B8C41B1D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A154089-BE45-2F4F-9BE0-B17E04FF53C5}" type="datetime12">
              <a:rPr kumimoji="0" lang="zh-CN" altLang="en-US" sz="1400" smtClean="0"/>
              <a:pPr>
                <a:spcBef>
                  <a:spcPct val="0"/>
                </a:spcBef>
                <a:buClrTx/>
                <a:buSzTx/>
                <a:buFontTx/>
                <a:buNone/>
              </a:pPr>
              <a:t>下午8时26分</a:t>
            </a:fld>
            <a:endParaRPr kumimoji="0" lang="en-US" altLang="zh-CN" sz="1400"/>
          </a:p>
        </p:txBody>
      </p:sp>
      <p:sp>
        <p:nvSpPr>
          <p:cNvPr id="48130" name="Rectangle 2">
            <a:extLst>
              <a:ext uri="{FF2B5EF4-FFF2-40B4-BE49-F238E27FC236}">
                <a16:creationId xmlns:a16="http://schemas.microsoft.com/office/drawing/2014/main" id="{C0DE1A86-10B6-DF42-9113-702A3DFDF957}"/>
              </a:ext>
            </a:extLst>
          </p:cNvPr>
          <p:cNvSpPr>
            <a:spLocks noChangeArrowheads="1"/>
          </p:cNvSpPr>
          <p:nvPr/>
        </p:nvSpPr>
        <p:spPr bwMode="auto">
          <a:xfrm>
            <a:off x="395288" y="765175"/>
            <a:ext cx="77724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kumimoji="0" lang="en-US" altLang="zh-CN" sz="2800">
                <a:solidFill>
                  <a:schemeClr val="tx2"/>
                </a:solidFill>
                <a:latin typeface="华文中宋" panose="02010600040101010101" pitchFamily="2" charset="-122"/>
                <a:ea typeface="华文中宋" panose="02010600040101010101" pitchFamily="2" charset="-122"/>
              </a:rPr>
              <a:t>(2) </a:t>
            </a:r>
            <a:r>
              <a:rPr kumimoji="0" lang="zh-CN" altLang="en-US" sz="2800">
                <a:solidFill>
                  <a:srgbClr val="000000"/>
                </a:solidFill>
                <a:latin typeface="华文中宋" panose="02010600040101010101" pitchFamily="2" charset="-122"/>
                <a:ea typeface="华文中宋" panose="02010600040101010101" pitchFamily="2" charset="-122"/>
              </a:rPr>
              <a:t>控制标志</a:t>
            </a:r>
            <a:r>
              <a:rPr kumimoji="0" lang="en-US" altLang="zh-CN" sz="2800">
                <a:solidFill>
                  <a:srgbClr val="000000"/>
                </a:solidFill>
                <a:latin typeface="华文中宋" panose="02010600040101010101" pitchFamily="2" charset="-122"/>
                <a:ea typeface="华文中宋" panose="02010600040101010101" pitchFamily="2" charset="-122"/>
              </a:rPr>
              <a:t>----</a:t>
            </a:r>
            <a:r>
              <a:rPr kumimoji="0" lang="zh-CN" altLang="en-US" sz="2800">
                <a:solidFill>
                  <a:srgbClr val="000000"/>
                </a:solidFill>
                <a:latin typeface="华文中宋" panose="02010600040101010101" pitchFamily="2" charset="-122"/>
                <a:ea typeface="华文中宋" panose="02010600040101010101" pitchFamily="2" charset="-122"/>
              </a:rPr>
              <a:t>控制</a:t>
            </a:r>
            <a:r>
              <a:rPr kumimoji="0" lang="en-US" altLang="zh-CN" sz="2800">
                <a:solidFill>
                  <a:srgbClr val="000000"/>
                </a:solidFill>
                <a:latin typeface="华文中宋" panose="02010600040101010101" pitchFamily="2" charset="-122"/>
                <a:ea typeface="华文中宋" panose="02010600040101010101" pitchFamily="2" charset="-122"/>
              </a:rPr>
              <a:t>CPU</a:t>
            </a:r>
            <a:r>
              <a:rPr kumimoji="0" lang="zh-CN" altLang="en-US" sz="2800">
                <a:solidFill>
                  <a:srgbClr val="000000"/>
                </a:solidFill>
                <a:latin typeface="华文中宋" panose="02010600040101010101" pitchFamily="2" charset="-122"/>
                <a:ea typeface="华文中宋" panose="02010600040101010101" pitchFamily="2" charset="-122"/>
              </a:rPr>
              <a:t>的状态</a:t>
            </a:r>
            <a:r>
              <a:rPr kumimoji="0" lang="zh-CN" altLang="en-US" sz="2800">
                <a:latin typeface="华文中宋" panose="02010600040101010101" pitchFamily="2" charset="-122"/>
                <a:ea typeface="华文中宋" panose="02010600040101010101" pitchFamily="2" charset="-122"/>
              </a:rPr>
              <a:t>。</a:t>
            </a:r>
          </a:p>
        </p:txBody>
      </p:sp>
      <p:sp>
        <p:nvSpPr>
          <p:cNvPr id="509955" name="Text Box 3">
            <a:extLst>
              <a:ext uri="{FF2B5EF4-FFF2-40B4-BE49-F238E27FC236}">
                <a16:creationId xmlns:a16="http://schemas.microsoft.com/office/drawing/2014/main" id="{A4099F2D-4E66-2D4C-BF53-8CC13ADAFD2B}"/>
              </a:ext>
            </a:extLst>
          </p:cNvPr>
          <p:cNvSpPr txBox="1">
            <a:spLocks noChangeArrowheads="1"/>
          </p:cNvSpPr>
          <p:nvPr/>
        </p:nvSpPr>
        <p:spPr bwMode="auto">
          <a:xfrm>
            <a:off x="250825" y="2454275"/>
            <a:ext cx="8713788" cy="1223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63538" indent="-3635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90000"/>
              </a:lnSpc>
            </a:pPr>
            <a:r>
              <a:rPr kumimoji="0" lang="en-US" altLang="zh-CN" sz="2400">
                <a:solidFill>
                  <a:srgbClr val="FF3300"/>
                </a:solidFill>
                <a:latin typeface="华文中宋" panose="02010600040101010101" pitchFamily="2" charset="-122"/>
                <a:ea typeface="华文中宋" panose="02010600040101010101" pitchFamily="2" charset="-122"/>
              </a:rPr>
              <a:t>DF(</a:t>
            </a:r>
            <a:r>
              <a:rPr kumimoji="0" lang="zh-CN" altLang="en-US" sz="2400">
                <a:solidFill>
                  <a:srgbClr val="FF3300"/>
                </a:solidFill>
                <a:latin typeface="华文中宋" panose="02010600040101010101" pitchFamily="2" charset="-122"/>
                <a:ea typeface="华文中宋" panose="02010600040101010101" pitchFamily="2" charset="-122"/>
              </a:rPr>
              <a:t>方向标志</a:t>
            </a:r>
            <a:r>
              <a:rPr kumimoji="0" lang="en-US" altLang="zh-CN" sz="2400">
                <a:solidFill>
                  <a:srgbClr val="FF3300"/>
                </a:solidFill>
                <a:latin typeface="华文中宋" panose="02010600040101010101" pitchFamily="2" charset="-122"/>
                <a:ea typeface="华文中宋" panose="02010600040101010101" pitchFamily="2" charset="-122"/>
              </a:rPr>
              <a:t>): </a:t>
            </a:r>
            <a:r>
              <a:rPr kumimoji="0" lang="zh-CN" altLang="en-US" sz="2400">
                <a:solidFill>
                  <a:srgbClr val="000000"/>
                </a:solidFill>
                <a:latin typeface="华文中宋" panose="02010600040101010101" pitchFamily="2" charset="-122"/>
                <a:ea typeface="华文中宋" panose="02010600040101010101" pitchFamily="2" charset="-122"/>
              </a:rPr>
              <a:t>控制 字符串操作中地址的步进方向。</a:t>
            </a:r>
          </a:p>
          <a:p>
            <a:pPr eaLnBrk="1" hangingPunct="1">
              <a:lnSpc>
                <a:spcPct val="90000"/>
              </a:lnSpc>
              <a:buFont typeface="Wingdings" pitchFamily="2" charset="2"/>
              <a:buNone/>
            </a:pPr>
            <a:r>
              <a:rPr kumimoji="0" lang="zh-CN" altLang="en-US" sz="2400">
                <a:solidFill>
                  <a:srgbClr val="0000FF"/>
                </a:solidFill>
                <a:latin typeface="华文中宋" panose="02010600040101010101" pitchFamily="2" charset="-122"/>
                <a:ea typeface="华文中宋" panose="02010600040101010101" pitchFamily="2" charset="-122"/>
              </a:rPr>
              <a:t>    </a:t>
            </a:r>
            <a:r>
              <a:rPr kumimoji="0" lang="en-US" altLang="zh-CN" sz="2400">
                <a:solidFill>
                  <a:srgbClr val="0000FF"/>
                </a:solidFill>
                <a:latin typeface="华文中宋" panose="02010600040101010101" pitchFamily="2" charset="-122"/>
                <a:ea typeface="华文中宋" panose="02010600040101010101" pitchFamily="2" charset="-122"/>
              </a:rPr>
              <a:t>DF=0</a:t>
            </a:r>
            <a:r>
              <a:rPr kumimoji="0" lang="zh-CN" altLang="en-US" sz="2400">
                <a:solidFill>
                  <a:srgbClr val="000000"/>
                </a:solidFill>
                <a:latin typeface="华文中宋" panose="02010600040101010101" pitchFamily="2" charset="-122"/>
                <a:ea typeface="华文中宋" panose="02010600040101010101" pitchFamily="2" charset="-122"/>
              </a:rPr>
              <a:t>，地址增址；</a:t>
            </a:r>
            <a:r>
              <a:rPr kumimoji="0" lang="en-US" altLang="zh-CN" sz="2400">
                <a:solidFill>
                  <a:srgbClr val="0000FF"/>
                </a:solidFill>
                <a:latin typeface="华文中宋" panose="02010600040101010101" pitchFamily="2" charset="-122"/>
                <a:ea typeface="华文中宋" panose="02010600040101010101" pitchFamily="2" charset="-122"/>
              </a:rPr>
              <a:t>DF=1</a:t>
            </a:r>
            <a:r>
              <a:rPr kumimoji="0" lang="zh-CN" altLang="en-US" sz="2400">
                <a:solidFill>
                  <a:srgbClr val="000000"/>
                </a:solidFill>
                <a:latin typeface="华文中宋" panose="02010600040101010101" pitchFamily="2" charset="-122"/>
                <a:ea typeface="华文中宋" panose="02010600040101010101" pitchFamily="2" charset="-122"/>
              </a:rPr>
              <a:t>，地址减址。</a:t>
            </a:r>
          </a:p>
          <a:p>
            <a:pPr eaLnBrk="1" hangingPunct="1">
              <a:lnSpc>
                <a:spcPct val="90000"/>
              </a:lnSpc>
              <a:buFont typeface="Wingdings" pitchFamily="2" charset="2"/>
              <a:buNone/>
            </a:pPr>
            <a:r>
              <a:rPr kumimoji="0" lang="zh-CN" altLang="en-US" sz="2400">
                <a:solidFill>
                  <a:srgbClr val="000000"/>
                </a:solidFill>
                <a:latin typeface="华文中宋" panose="02010600040101010101" pitchFamily="2" charset="-122"/>
                <a:ea typeface="华文中宋" panose="02010600040101010101" pitchFamily="2" charset="-122"/>
              </a:rPr>
              <a:t>    专门用于</a:t>
            </a:r>
            <a:r>
              <a:rPr kumimoji="0" lang="en-US" altLang="zh-CN" sz="2400">
                <a:solidFill>
                  <a:srgbClr val="000000"/>
                </a:solidFill>
                <a:latin typeface="华文中宋" panose="02010600040101010101" pitchFamily="2" charset="-122"/>
                <a:ea typeface="华文中宋" panose="02010600040101010101" pitchFamily="2" charset="-122"/>
              </a:rPr>
              <a:t>DF</a:t>
            </a:r>
            <a:r>
              <a:rPr kumimoji="0" lang="zh-CN" altLang="en-US" sz="2400">
                <a:solidFill>
                  <a:srgbClr val="000000"/>
                </a:solidFill>
                <a:latin typeface="华文中宋" panose="02010600040101010101" pitchFamily="2" charset="-122"/>
                <a:ea typeface="华文中宋" panose="02010600040101010101" pitchFamily="2" charset="-122"/>
              </a:rPr>
              <a:t>的指令</a:t>
            </a:r>
            <a:r>
              <a:rPr kumimoji="0" lang="en-US" altLang="zh-CN" sz="2400">
                <a:solidFill>
                  <a:srgbClr val="000000"/>
                </a:solidFill>
                <a:latin typeface="华文中宋" panose="02010600040101010101" pitchFamily="2" charset="-122"/>
                <a:ea typeface="华文中宋" panose="02010600040101010101" pitchFamily="2" charset="-122"/>
              </a:rPr>
              <a:t>: </a:t>
            </a:r>
            <a:r>
              <a:rPr kumimoji="0" lang="en-US" altLang="zh-CN" sz="2400">
                <a:solidFill>
                  <a:srgbClr val="FF3300"/>
                </a:solidFill>
                <a:latin typeface="华文中宋" panose="02010600040101010101" pitchFamily="2" charset="-122"/>
                <a:ea typeface="华文中宋" panose="02010600040101010101" pitchFamily="2" charset="-122"/>
              </a:rPr>
              <a:t>CLD</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DF=0</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  </a:t>
            </a:r>
            <a:r>
              <a:rPr kumimoji="0" lang="en-US" altLang="zh-CN" sz="2400">
                <a:solidFill>
                  <a:srgbClr val="FF3300"/>
                </a:solidFill>
                <a:latin typeface="华文中宋" panose="02010600040101010101" pitchFamily="2" charset="-122"/>
                <a:ea typeface="华文中宋" panose="02010600040101010101" pitchFamily="2" charset="-122"/>
                <a:sym typeface="Wingdings" pitchFamily="2" charset="2"/>
              </a:rPr>
              <a:t>STD</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DF=1</a:t>
            </a:r>
          </a:p>
        </p:txBody>
      </p:sp>
      <p:sp>
        <p:nvSpPr>
          <p:cNvPr id="509956" name="Text Box 4">
            <a:extLst>
              <a:ext uri="{FF2B5EF4-FFF2-40B4-BE49-F238E27FC236}">
                <a16:creationId xmlns:a16="http://schemas.microsoft.com/office/drawing/2014/main" id="{6120EC23-9E18-E144-84B8-595B835A560D}"/>
              </a:ext>
            </a:extLst>
          </p:cNvPr>
          <p:cNvSpPr txBox="1">
            <a:spLocks noChangeArrowheads="1"/>
          </p:cNvSpPr>
          <p:nvPr/>
        </p:nvSpPr>
        <p:spPr bwMode="auto">
          <a:xfrm>
            <a:off x="250825" y="3854450"/>
            <a:ext cx="8713788" cy="1150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63538" indent="-3635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90000"/>
              </a:lnSpc>
            </a:pPr>
            <a:r>
              <a:rPr kumimoji="0" lang="en-US" altLang="zh-CN" sz="2400">
                <a:solidFill>
                  <a:srgbClr val="FF3300"/>
                </a:solidFill>
                <a:latin typeface="华文中宋" panose="02010600040101010101" pitchFamily="2" charset="-122"/>
                <a:ea typeface="华文中宋" panose="02010600040101010101" pitchFamily="2" charset="-122"/>
                <a:sym typeface="Wingdings" pitchFamily="2" charset="2"/>
              </a:rPr>
              <a:t>IF(</a:t>
            </a:r>
            <a:r>
              <a:rPr kumimoji="0" lang="zh-CN" altLang="en-US" sz="2400">
                <a:solidFill>
                  <a:srgbClr val="FF3300"/>
                </a:solidFill>
                <a:latin typeface="华文中宋" panose="02010600040101010101" pitchFamily="2" charset="-122"/>
                <a:ea typeface="华文中宋" panose="02010600040101010101" pitchFamily="2" charset="-122"/>
                <a:sym typeface="Wingdings" pitchFamily="2" charset="2"/>
              </a:rPr>
              <a:t>中断允许标志</a:t>
            </a:r>
            <a:r>
              <a:rPr kumimoji="0" lang="en-US" altLang="zh-CN" sz="2400">
                <a:solidFill>
                  <a:srgbClr val="FF3300"/>
                </a:solidFill>
                <a:latin typeface="华文中宋" panose="02010600040101010101" pitchFamily="2" charset="-122"/>
                <a:ea typeface="华文中宋" panose="02010600040101010101" pitchFamily="2" charset="-122"/>
                <a:sym typeface="Wingdings" pitchFamily="2" charset="2"/>
              </a:rPr>
              <a:t>): </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控制</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CPU</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是否开中断。</a:t>
            </a:r>
            <a:r>
              <a:rPr kumimoji="0" lang="en-US" altLang="zh-CN" sz="2400">
                <a:solidFill>
                  <a:srgbClr val="0000FF"/>
                </a:solidFill>
                <a:latin typeface="华文中宋" panose="02010600040101010101" pitchFamily="2" charset="-122"/>
                <a:ea typeface="华文中宋" panose="02010600040101010101" pitchFamily="2" charset="-122"/>
                <a:sym typeface="Wingdings" pitchFamily="2" charset="2"/>
              </a:rPr>
              <a:t>IF=1</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，允许</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CPU</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响应外部可屏蔽中断。</a:t>
            </a:r>
            <a:r>
              <a:rPr kumimoji="0" lang="en-US" altLang="zh-CN" sz="2400">
                <a:solidFill>
                  <a:srgbClr val="0000FF"/>
                </a:solidFill>
                <a:latin typeface="华文中宋" panose="02010600040101010101" pitchFamily="2" charset="-122"/>
                <a:ea typeface="华文中宋" panose="02010600040101010101" pitchFamily="2" charset="-122"/>
                <a:sym typeface="Wingdings" pitchFamily="2" charset="2"/>
              </a:rPr>
              <a:t>IF=0</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，禁止</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CPU</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响应外部可屏蔽中断。</a:t>
            </a:r>
          </a:p>
          <a:p>
            <a:pPr eaLnBrk="1" hangingPunct="1">
              <a:lnSpc>
                <a:spcPct val="90000"/>
              </a:lnSpc>
              <a:buFont typeface="Wingdings" pitchFamily="2" charset="2"/>
              <a:buNone/>
            </a:pP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   两条关于</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IF</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的专用指令</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a:t>
            </a:r>
            <a:r>
              <a:rPr kumimoji="0" lang="en-US" altLang="zh-CN" sz="2400">
                <a:solidFill>
                  <a:srgbClr val="FF3300"/>
                </a:solidFill>
                <a:latin typeface="华文中宋" panose="02010600040101010101" pitchFamily="2" charset="-122"/>
                <a:ea typeface="华文中宋" panose="02010600040101010101" pitchFamily="2" charset="-122"/>
                <a:sym typeface="Wingdings" pitchFamily="2" charset="2"/>
              </a:rPr>
              <a:t>CLI</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IF=0</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 </a:t>
            </a:r>
            <a:r>
              <a:rPr kumimoji="0" lang="en-US" altLang="zh-CN" sz="2400">
                <a:solidFill>
                  <a:srgbClr val="FF3300"/>
                </a:solidFill>
                <a:latin typeface="华文中宋" panose="02010600040101010101" pitchFamily="2" charset="-122"/>
                <a:ea typeface="华文中宋" panose="02010600040101010101" pitchFamily="2" charset="-122"/>
                <a:sym typeface="Wingdings" pitchFamily="2" charset="2"/>
              </a:rPr>
              <a:t>STI</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IF=1</a:t>
            </a:r>
            <a:r>
              <a:rPr kumimoji="0" lang="en-US" altLang="zh-CN" sz="2400" b="0">
                <a:solidFill>
                  <a:srgbClr val="000000"/>
                </a:solidFill>
                <a:latin typeface="华文中宋" panose="02010600040101010101" pitchFamily="2" charset="-122"/>
                <a:ea typeface="华文中宋" panose="02010600040101010101" pitchFamily="2" charset="-122"/>
                <a:sym typeface="Wingdings" pitchFamily="2" charset="2"/>
              </a:rPr>
              <a:t> </a:t>
            </a:r>
          </a:p>
        </p:txBody>
      </p:sp>
      <p:sp>
        <p:nvSpPr>
          <p:cNvPr id="509957" name="Text Box 5">
            <a:extLst>
              <a:ext uri="{FF2B5EF4-FFF2-40B4-BE49-F238E27FC236}">
                <a16:creationId xmlns:a16="http://schemas.microsoft.com/office/drawing/2014/main" id="{34200650-C5F1-8B40-9232-66BF9A9D0BC1}"/>
              </a:ext>
            </a:extLst>
          </p:cNvPr>
          <p:cNvSpPr txBox="1">
            <a:spLocks noChangeArrowheads="1"/>
          </p:cNvSpPr>
          <p:nvPr/>
        </p:nvSpPr>
        <p:spPr bwMode="auto">
          <a:xfrm>
            <a:off x="250825" y="5157788"/>
            <a:ext cx="8713788" cy="1406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63538" indent="-3635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90000"/>
              </a:lnSpc>
            </a:pPr>
            <a:r>
              <a:rPr lang="en-US" altLang="zh-CN" sz="2400">
                <a:solidFill>
                  <a:srgbClr val="FF3300"/>
                </a:solidFill>
                <a:latin typeface="华文中宋" panose="02010600040101010101" pitchFamily="2" charset="-122"/>
                <a:ea typeface="华文中宋" panose="02010600040101010101" pitchFamily="2" charset="-122"/>
              </a:rPr>
              <a:t>TF(</a:t>
            </a:r>
            <a:r>
              <a:rPr lang="zh-CN" altLang="en-US" sz="2400">
                <a:solidFill>
                  <a:srgbClr val="FF3300"/>
                </a:solidFill>
                <a:latin typeface="华文中宋" panose="02010600040101010101" pitchFamily="2" charset="-122"/>
                <a:ea typeface="华文中宋" panose="02010600040101010101" pitchFamily="2" charset="-122"/>
              </a:rPr>
              <a:t>跟踪标志</a:t>
            </a:r>
            <a:r>
              <a:rPr lang="en-US" altLang="zh-CN" sz="2400">
                <a:solidFill>
                  <a:srgbClr val="FF3300"/>
                </a:solidFill>
                <a:latin typeface="华文中宋" panose="02010600040101010101" pitchFamily="2" charset="-122"/>
                <a:ea typeface="华文中宋" panose="02010600040101010101" pitchFamily="2" charset="-122"/>
              </a:rPr>
              <a:t>): </a:t>
            </a:r>
            <a:r>
              <a:rPr kumimoji="0" lang="en-US" altLang="zh-CN" sz="2400">
                <a:solidFill>
                  <a:srgbClr val="0000FF"/>
                </a:solidFill>
                <a:latin typeface="华文中宋" panose="02010600040101010101" pitchFamily="2" charset="-122"/>
                <a:ea typeface="华文中宋" panose="02010600040101010101" pitchFamily="2" charset="-122"/>
              </a:rPr>
              <a:t>TF=1</a:t>
            </a:r>
            <a:r>
              <a:rPr kumimoji="0" lang="zh-CN" altLang="en-US" sz="2400">
                <a:solidFill>
                  <a:srgbClr val="000000"/>
                </a:solidFill>
                <a:latin typeface="华文中宋" panose="02010600040101010101" pitchFamily="2" charset="-122"/>
                <a:ea typeface="华文中宋" panose="02010600040101010101" pitchFamily="2" charset="-122"/>
              </a:rPr>
              <a:t>，</a:t>
            </a:r>
            <a:r>
              <a:rPr kumimoji="0" lang="en-US" altLang="zh-CN" sz="2400">
                <a:solidFill>
                  <a:srgbClr val="000000"/>
                </a:solidFill>
                <a:latin typeface="华文中宋" panose="02010600040101010101" pitchFamily="2" charset="-122"/>
                <a:ea typeface="华文中宋" panose="02010600040101010101" pitchFamily="2" charset="-122"/>
              </a:rPr>
              <a:t>CPU</a:t>
            </a:r>
            <a:r>
              <a:rPr kumimoji="0" lang="zh-CN" altLang="en-US" sz="2400">
                <a:solidFill>
                  <a:srgbClr val="000000"/>
                </a:solidFill>
                <a:latin typeface="华文中宋" panose="02010600040101010101" pitchFamily="2" charset="-122"/>
                <a:ea typeface="华文中宋" panose="02010600040101010101" pitchFamily="2" charset="-122"/>
              </a:rPr>
              <a:t>处于单步工作方式，即</a:t>
            </a:r>
            <a:r>
              <a:rPr kumimoji="0" lang="en-US" altLang="zh-CN" sz="2400">
                <a:solidFill>
                  <a:srgbClr val="000000"/>
                </a:solidFill>
                <a:latin typeface="华文中宋" panose="02010600040101010101" pitchFamily="2" charset="-122"/>
                <a:ea typeface="华文中宋" panose="02010600040101010101" pitchFamily="2" charset="-122"/>
              </a:rPr>
              <a:t>CPU</a:t>
            </a:r>
            <a:r>
              <a:rPr kumimoji="0" lang="zh-CN" altLang="en-US" sz="2400">
                <a:solidFill>
                  <a:srgbClr val="000000"/>
                </a:solidFill>
                <a:latin typeface="华文中宋" panose="02010600040101010101" pitchFamily="2" charset="-122"/>
                <a:ea typeface="华文中宋" panose="02010600040101010101" pitchFamily="2" charset="-122"/>
              </a:rPr>
              <a:t>每执行一条指令就自动地发生一个内部中断，</a:t>
            </a:r>
            <a:r>
              <a:rPr kumimoji="0" lang="en-US" altLang="zh-CN" sz="2400">
                <a:solidFill>
                  <a:srgbClr val="000000"/>
                </a:solidFill>
                <a:latin typeface="华文中宋" panose="02010600040101010101" pitchFamily="2" charset="-122"/>
                <a:ea typeface="华文中宋" panose="02010600040101010101" pitchFamily="2" charset="-122"/>
              </a:rPr>
              <a:t>CPU</a:t>
            </a:r>
            <a:r>
              <a:rPr kumimoji="0" lang="zh-CN" altLang="en-US" sz="2400">
                <a:solidFill>
                  <a:srgbClr val="000000"/>
                </a:solidFill>
                <a:latin typeface="华文中宋" panose="02010600040101010101" pitchFamily="2" charset="-122"/>
                <a:ea typeface="华文中宋" panose="02010600040101010101" pitchFamily="2" charset="-122"/>
              </a:rPr>
              <a:t>转去执行一个中断程序，常用于程序调试，又称为陷井标志。</a:t>
            </a:r>
            <a:r>
              <a:rPr kumimoji="0" lang="en-US" altLang="zh-CN" sz="2400">
                <a:solidFill>
                  <a:srgbClr val="0000FF"/>
                </a:solidFill>
                <a:latin typeface="华文中宋" panose="02010600040101010101" pitchFamily="2" charset="-122"/>
                <a:ea typeface="华文中宋" panose="02010600040101010101" pitchFamily="2" charset="-122"/>
              </a:rPr>
              <a:t>TF=0</a:t>
            </a:r>
            <a:r>
              <a:rPr kumimoji="0" lang="zh-CN" altLang="en-US" sz="2400">
                <a:solidFill>
                  <a:srgbClr val="000000"/>
                </a:solidFill>
                <a:latin typeface="华文中宋" panose="02010600040101010101" pitchFamily="2" charset="-122"/>
                <a:ea typeface="华文中宋" panose="02010600040101010101" pitchFamily="2" charset="-122"/>
              </a:rPr>
              <a:t>，</a:t>
            </a:r>
            <a:r>
              <a:rPr kumimoji="0" lang="en-US" altLang="zh-CN" sz="2400">
                <a:solidFill>
                  <a:srgbClr val="000000"/>
                </a:solidFill>
                <a:latin typeface="华文中宋" panose="02010600040101010101" pitchFamily="2" charset="-122"/>
                <a:ea typeface="华文中宋" panose="02010600040101010101" pitchFamily="2" charset="-122"/>
              </a:rPr>
              <a:t>CPU</a:t>
            </a:r>
            <a:r>
              <a:rPr kumimoji="0" lang="zh-CN" altLang="en-US" sz="2400">
                <a:solidFill>
                  <a:srgbClr val="000000"/>
                </a:solidFill>
                <a:latin typeface="华文中宋" panose="02010600040101010101" pitchFamily="2" charset="-122"/>
                <a:ea typeface="华文中宋" panose="02010600040101010101" pitchFamily="2" charset="-122"/>
              </a:rPr>
              <a:t>正常执行程序。</a:t>
            </a:r>
            <a:r>
              <a:rPr kumimoji="0" lang="zh-CN" altLang="en-US" sz="2400" b="0">
                <a:solidFill>
                  <a:srgbClr val="000000"/>
                </a:solidFill>
                <a:latin typeface="华文中宋" panose="02010600040101010101" pitchFamily="2" charset="-122"/>
                <a:ea typeface="华文中宋" panose="02010600040101010101" pitchFamily="2" charset="-122"/>
                <a:sym typeface="Wingdings" pitchFamily="2" charset="2"/>
              </a:rPr>
              <a:t> </a:t>
            </a:r>
            <a:endParaRPr lang="zh-CN" altLang="en-US" sz="2400">
              <a:latin typeface="华文中宋" panose="02010600040101010101" pitchFamily="2" charset="-122"/>
              <a:ea typeface="华文中宋" panose="02010600040101010101" pitchFamily="2" charset="-122"/>
            </a:endParaRPr>
          </a:p>
        </p:txBody>
      </p:sp>
      <p:graphicFrame>
        <p:nvGraphicFramePr>
          <p:cNvPr id="48134" name="Object 6">
            <a:extLst>
              <a:ext uri="{FF2B5EF4-FFF2-40B4-BE49-F238E27FC236}">
                <a16:creationId xmlns:a16="http://schemas.microsoft.com/office/drawing/2014/main" id="{C3B56018-33A6-5348-9034-0CE6F560A352}"/>
              </a:ext>
            </a:extLst>
          </p:cNvPr>
          <p:cNvGraphicFramePr>
            <a:graphicFrameLocks noChangeAspect="1"/>
          </p:cNvGraphicFramePr>
          <p:nvPr/>
        </p:nvGraphicFramePr>
        <p:xfrm>
          <a:off x="4500563" y="1484313"/>
          <a:ext cx="4392612" cy="830262"/>
        </p:xfrm>
        <a:graphic>
          <a:graphicData uri="http://schemas.openxmlformats.org/presentationml/2006/ole">
            <mc:AlternateContent xmlns:mc="http://schemas.openxmlformats.org/markup-compatibility/2006">
              <mc:Choice xmlns:v="urn:schemas-microsoft-com:vml" Requires="v">
                <p:oleObj spid="_x0000_s48163" name="Visio" r:id="rId4" imgW="1320800" imgH="254000" progId="Visio.Drawing.11">
                  <p:embed/>
                </p:oleObj>
              </mc:Choice>
              <mc:Fallback>
                <p:oleObj name="Visio" r:id="rId4" imgW="1320800" imgH="254000" progId="Visio.Drawing.11">
                  <p:embed/>
                  <p:pic>
                    <p:nvPicPr>
                      <p:cNvPr id="0"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00563" y="1484313"/>
                        <a:ext cx="4392612" cy="8302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48135" name="Text Box 7">
            <a:extLst>
              <a:ext uri="{FF2B5EF4-FFF2-40B4-BE49-F238E27FC236}">
                <a16:creationId xmlns:a16="http://schemas.microsoft.com/office/drawing/2014/main" id="{B3B26C61-D987-F941-945D-7302D1BDC044}"/>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48136" name="幻灯片编号占位符 2">
            <a:extLst>
              <a:ext uri="{FF2B5EF4-FFF2-40B4-BE49-F238E27FC236}">
                <a16:creationId xmlns:a16="http://schemas.microsoft.com/office/drawing/2014/main" id="{92FABBD1-FFAC-4E4A-A975-8F61D1D3379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0153F9B-49C4-7040-88AC-B62F233CD29E}" type="slidenum">
              <a:rPr kumimoji="0" lang="en-US" altLang="zh-CN" sz="1400" smtClean="0"/>
              <a:pPr>
                <a:spcBef>
                  <a:spcPct val="0"/>
                </a:spcBef>
                <a:buClrTx/>
                <a:buSzTx/>
                <a:buFontTx/>
                <a:buNone/>
              </a:pPr>
              <a:t>19</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09955"/>
                                        </p:tgtEl>
                                        <p:attrNameLst>
                                          <p:attrName>style.visibility</p:attrName>
                                        </p:attrNameLst>
                                      </p:cBhvr>
                                      <p:to>
                                        <p:strVal val="visible"/>
                                      </p:to>
                                    </p:set>
                                    <p:animEffect transition="in" filter="blinds(horizontal)">
                                      <p:cBhvr>
                                        <p:cTn id="7" dur="500"/>
                                        <p:tgtEl>
                                          <p:spTgt spid="50995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09956"/>
                                        </p:tgtEl>
                                        <p:attrNameLst>
                                          <p:attrName>style.visibility</p:attrName>
                                        </p:attrNameLst>
                                      </p:cBhvr>
                                      <p:to>
                                        <p:strVal val="visible"/>
                                      </p:to>
                                    </p:set>
                                    <p:animEffect transition="in" filter="blinds(horizontal)">
                                      <p:cBhvr>
                                        <p:cTn id="12" dur="500"/>
                                        <p:tgtEl>
                                          <p:spTgt spid="50995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09957"/>
                                        </p:tgtEl>
                                        <p:attrNameLst>
                                          <p:attrName>style.visibility</p:attrName>
                                        </p:attrNameLst>
                                      </p:cBhvr>
                                      <p:to>
                                        <p:strVal val="visible"/>
                                      </p:to>
                                    </p:set>
                                    <p:animEffect transition="in" filter="blinds(horizontal)">
                                      <p:cBhvr>
                                        <p:cTn id="17" dur="500"/>
                                        <p:tgtEl>
                                          <p:spTgt spid="5099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9955" grpId="0"/>
      <p:bldP spid="509956" grpId="0"/>
      <p:bldP spid="509957" grpId="0"/>
    </p:bld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337" name="日期占位符 3">
            <a:extLst>
              <a:ext uri="{FF2B5EF4-FFF2-40B4-BE49-F238E27FC236}">
                <a16:creationId xmlns:a16="http://schemas.microsoft.com/office/drawing/2014/main" id="{0BDBD7AA-2E9E-2842-8045-761EB713674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80A08B8-B9C4-DF4B-BA50-6E233062D698}" type="datetime12">
              <a:rPr kumimoji="0" lang="zh-CN" altLang="en-US" sz="1400" smtClean="0"/>
              <a:pPr>
                <a:spcBef>
                  <a:spcPct val="0"/>
                </a:spcBef>
                <a:buClrTx/>
                <a:buSzTx/>
                <a:buFontTx/>
                <a:buNone/>
              </a:pPr>
              <a:t>下午8时26分</a:t>
            </a:fld>
            <a:endParaRPr kumimoji="0" lang="en-US" altLang="zh-CN" sz="1400"/>
          </a:p>
        </p:txBody>
      </p:sp>
      <p:sp>
        <p:nvSpPr>
          <p:cNvPr id="398338" name="Rectangle 2">
            <a:extLst>
              <a:ext uri="{FF2B5EF4-FFF2-40B4-BE49-F238E27FC236}">
                <a16:creationId xmlns:a16="http://schemas.microsoft.com/office/drawing/2014/main" id="{EEC17CA9-B795-D144-9134-2F48C35A0A59}"/>
              </a:ext>
            </a:extLst>
          </p:cNvPr>
          <p:cNvSpPr>
            <a:spLocks noGrp="1" noChangeArrowheads="1"/>
          </p:cNvSpPr>
          <p:nvPr>
            <p:ph type="title"/>
          </p:nvPr>
        </p:nvSpPr>
        <p:spPr>
          <a:xfrm>
            <a:off x="466725" y="908050"/>
            <a:ext cx="3097213" cy="579438"/>
          </a:xfrm>
        </p:spPr>
        <p:txBody>
          <a:bodyPr anchor="ctr">
            <a:spAutoFit/>
          </a:bodyPr>
          <a:lstStyle/>
          <a:p>
            <a:pPr eaLnBrk="1" hangingPunct="1"/>
            <a:r>
              <a:rPr kumimoji="0" lang="zh-CN" altLang="en-US" sz="3200" b="1"/>
              <a:t>主程序的编程</a:t>
            </a:r>
          </a:p>
        </p:txBody>
      </p:sp>
      <p:sp>
        <p:nvSpPr>
          <p:cNvPr id="398339" name="Rectangle 3">
            <a:extLst>
              <a:ext uri="{FF2B5EF4-FFF2-40B4-BE49-F238E27FC236}">
                <a16:creationId xmlns:a16="http://schemas.microsoft.com/office/drawing/2014/main" id="{CEB55ED9-1533-D04E-AE20-A2E5BE6198E9}"/>
              </a:ext>
            </a:extLst>
          </p:cNvPr>
          <p:cNvSpPr>
            <a:spLocks noGrp="1" noChangeArrowheads="1"/>
          </p:cNvSpPr>
          <p:nvPr>
            <p:ph type="body" idx="1"/>
          </p:nvPr>
        </p:nvSpPr>
        <p:spPr>
          <a:xfrm>
            <a:off x="1042988" y="1844675"/>
            <a:ext cx="7772400" cy="2544763"/>
          </a:xfrm>
        </p:spPr>
        <p:txBody>
          <a:bodyPr anchor="ctr">
            <a:spAutoFit/>
          </a:bodyPr>
          <a:lstStyle/>
          <a:p>
            <a:pPr marL="609600" indent="-609600" eaLnBrk="1" hangingPunct="1"/>
            <a:r>
              <a:rPr kumimoji="0" lang="zh-CN" altLang="en-US" b="1"/>
              <a:t>主程序中的初始化</a:t>
            </a:r>
          </a:p>
          <a:p>
            <a:pPr marL="1104900" lvl="1" indent="-647700" eaLnBrk="1" hangingPunct="1">
              <a:buClr>
                <a:srgbClr val="FF0066"/>
              </a:buClr>
              <a:buSzTx/>
              <a:buFont typeface="Wingdings" pitchFamily="2" charset="2"/>
              <a:buAutoNum type="arabicPeriod"/>
            </a:pPr>
            <a:r>
              <a:rPr kumimoji="0" lang="zh-CN" altLang="en-US" b="1"/>
              <a:t>设置</a:t>
            </a:r>
            <a:r>
              <a:rPr kumimoji="0" lang="zh-CN" altLang="en-US" b="1">
                <a:solidFill>
                  <a:schemeClr val="hlink"/>
                </a:solidFill>
              </a:rPr>
              <a:t>中断向量；</a:t>
            </a:r>
          </a:p>
          <a:p>
            <a:pPr marL="1104900" lvl="1" indent="-647700" eaLnBrk="1" hangingPunct="1">
              <a:buClr>
                <a:srgbClr val="FF0066"/>
              </a:buClr>
              <a:buSzTx/>
              <a:buFont typeface="Wingdings" pitchFamily="2" charset="2"/>
              <a:buAutoNum type="arabicPeriod"/>
            </a:pPr>
            <a:r>
              <a:rPr kumimoji="0" lang="zh-CN" altLang="en-US" b="1"/>
              <a:t>设置</a:t>
            </a:r>
            <a:r>
              <a:rPr kumimoji="0" lang="en-US" altLang="zh-CN" b="1"/>
              <a:t>8259A</a:t>
            </a:r>
            <a:r>
              <a:rPr kumimoji="0" lang="zh-CN" altLang="en-US" b="1"/>
              <a:t>的中断屏蔽寄存器的</a:t>
            </a:r>
            <a:r>
              <a:rPr kumimoji="0" lang="zh-CN" altLang="en-US" b="1">
                <a:solidFill>
                  <a:schemeClr val="hlink"/>
                </a:solidFill>
              </a:rPr>
              <a:t>中断屏蔽位；</a:t>
            </a:r>
          </a:p>
          <a:p>
            <a:pPr marL="1104900" lvl="1" indent="-647700" eaLnBrk="1" hangingPunct="1">
              <a:buClr>
                <a:srgbClr val="FF0066"/>
              </a:buClr>
              <a:buSzTx/>
              <a:buFont typeface="Wingdings" pitchFamily="2" charset="2"/>
              <a:buAutoNum type="arabicPeriod"/>
            </a:pPr>
            <a:r>
              <a:rPr kumimoji="0" lang="zh-CN" altLang="en-US" b="1"/>
              <a:t>设置</a:t>
            </a:r>
            <a:r>
              <a:rPr kumimoji="0" lang="en-US" altLang="zh-CN" b="1"/>
              <a:t>CPU</a:t>
            </a:r>
            <a:r>
              <a:rPr kumimoji="0" lang="zh-CN" altLang="en-US" b="1"/>
              <a:t>中断允许位标志</a:t>
            </a:r>
            <a:r>
              <a:rPr kumimoji="0" lang="en-US" altLang="zh-CN" b="1">
                <a:solidFill>
                  <a:schemeClr val="hlink"/>
                </a:solidFill>
              </a:rPr>
              <a:t>IF</a:t>
            </a:r>
            <a:r>
              <a:rPr kumimoji="0" lang="zh-CN" altLang="en-US" b="1">
                <a:solidFill>
                  <a:schemeClr val="hlink"/>
                </a:solidFill>
              </a:rPr>
              <a:t>。</a:t>
            </a:r>
          </a:p>
        </p:txBody>
      </p:sp>
      <p:sp>
        <p:nvSpPr>
          <p:cNvPr id="398340" name="Text Box 4">
            <a:extLst>
              <a:ext uri="{FF2B5EF4-FFF2-40B4-BE49-F238E27FC236}">
                <a16:creationId xmlns:a16="http://schemas.microsoft.com/office/drawing/2014/main" id="{B09E7E76-AB8A-1841-94B5-F18C1F9676F3}"/>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398341" name="幻灯片编号占位符 2">
            <a:extLst>
              <a:ext uri="{FF2B5EF4-FFF2-40B4-BE49-F238E27FC236}">
                <a16:creationId xmlns:a16="http://schemas.microsoft.com/office/drawing/2014/main" id="{23965C70-581A-B445-BB41-2A4CCD15C94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1379E5A-21AE-3344-AA7A-3253FFBB1FF5}" type="slidenum">
              <a:rPr kumimoji="0" lang="en-US" altLang="zh-CN" sz="1400" smtClean="0"/>
              <a:pPr>
                <a:spcBef>
                  <a:spcPct val="0"/>
                </a:spcBef>
                <a:buClrTx/>
                <a:buSzTx/>
                <a:buFontTx/>
                <a:buNone/>
              </a:pPr>
              <a:t>190</a:t>
            </a:fld>
            <a:r>
              <a:rPr kumimoji="0" lang="en-US" altLang="zh-CN" sz="1400"/>
              <a:t>/201</a:t>
            </a:r>
          </a:p>
        </p:txBody>
      </p:sp>
    </p:spTree>
  </p:cSld>
  <p:clrMapOvr>
    <a:masterClrMapping/>
  </p:clrMapOvr>
  <p:transition/>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385" name="日期占位符 3">
            <a:extLst>
              <a:ext uri="{FF2B5EF4-FFF2-40B4-BE49-F238E27FC236}">
                <a16:creationId xmlns:a16="http://schemas.microsoft.com/office/drawing/2014/main" id="{CB84963D-9B18-7D45-B8F1-30878C4DF90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80C607B-8DC9-0A45-8606-23CD17D3AA47}" type="datetime12">
              <a:rPr kumimoji="0" lang="zh-CN" altLang="en-US" sz="1400" smtClean="0"/>
              <a:pPr>
                <a:spcBef>
                  <a:spcPct val="0"/>
                </a:spcBef>
                <a:buClrTx/>
                <a:buSzTx/>
                <a:buFontTx/>
                <a:buNone/>
              </a:pPr>
              <a:t>下午8时26分</a:t>
            </a:fld>
            <a:endParaRPr kumimoji="0" lang="en-US" altLang="zh-CN" sz="1400"/>
          </a:p>
        </p:txBody>
      </p:sp>
      <p:sp>
        <p:nvSpPr>
          <p:cNvPr id="400386" name="Rectangle 2">
            <a:extLst>
              <a:ext uri="{FF2B5EF4-FFF2-40B4-BE49-F238E27FC236}">
                <a16:creationId xmlns:a16="http://schemas.microsoft.com/office/drawing/2014/main" id="{529299AD-7DBC-E643-8EBC-CC31C20D6C53}"/>
              </a:ext>
            </a:extLst>
          </p:cNvPr>
          <p:cNvSpPr>
            <a:spLocks noGrp="1" noChangeArrowheads="1"/>
          </p:cNvSpPr>
          <p:nvPr>
            <p:ph type="body" idx="1"/>
          </p:nvPr>
        </p:nvSpPr>
        <p:spPr>
          <a:xfrm>
            <a:off x="611188" y="981075"/>
            <a:ext cx="8281987" cy="4595813"/>
          </a:xfrm>
        </p:spPr>
        <p:txBody>
          <a:bodyPr anchor="ctr">
            <a:spAutoFit/>
          </a:bodyPr>
          <a:lstStyle/>
          <a:p>
            <a:pPr marL="609600" indent="-609600" eaLnBrk="1" hangingPunct="1">
              <a:buSzTx/>
            </a:pPr>
            <a:r>
              <a:rPr kumimoji="0" lang="zh-CN" altLang="en-US" b="1"/>
              <a:t>硬件（外设接口）和</a:t>
            </a:r>
            <a:r>
              <a:rPr kumimoji="0" lang="en-US" altLang="zh-CN" b="1"/>
              <a:t>CPU</a:t>
            </a:r>
            <a:r>
              <a:rPr kumimoji="0" lang="zh-CN" altLang="en-US" b="1"/>
              <a:t>自动完成</a:t>
            </a:r>
          </a:p>
          <a:p>
            <a:pPr marL="1104900" lvl="1" indent="-647700" eaLnBrk="1" hangingPunct="1">
              <a:buClr>
                <a:srgbClr val="FF0066"/>
              </a:buClr>
              <a:buSzTx/>
              <a:buFont typeface="Wingdings" pitchFamily="2" charset="2"/>
              <a:buAutoNum type="arabicPeriod"/>
            </a:pPr>
            <a:r>
              <a:rPr kumimoji="0" lang="zh-CN" altLang="en-US" b="1"/>
              <a:t>外设向</a:t>
            </a:r>
            <a:r>
              <a:rPr kumimoji="0" lang="en-US" altLang="zh-CN" b="1"/>
              <a:t>CPU</a:t>
            </a:r>
            <a:r>
              <a:rPr kumimoji="0" lang="zh-CN" altLang="en-US" b="1"/>
              <a:t>的</a:t>
            </a:r>
            <a:r>
              <a:rPr kumimoji="0" lang="en-US" altLang="zh-CN" b="1"/>
              <a:t>INTR</a:t>
            </a:r>
            <a:r>
              <a:rPr kumimoji="0" lang="zh-CN" altLang="en-US" b="1"/>
              <a:t>端发</a:t>
            </a:r>
            <a:r>
              <a:rPr kumimoji="0" lang="zh-CN" altLang="en-US" b="1">
                <a:solidFill>
                  <a:srgbClr val="008000"/>
                </a:solidFill>
              </a:rPr>
              <a:t>中断请求；</a:t>
            </a:r>
          </a:p>
          <a:p>
            <a:pPr marL="1104900" lvl="1" indent="-647700" eaLnBrk="1" hangingPunct="1">
              <a:buClr>
                <a:srgbClr val="FF0066"/>
              </a:buClr>
              <a:buSzTx/>
              <a:buFont typeface="Wingdings" pitchFamily="2" charset="2"/>
              <a:buAutoNum type="arabicPeriod"/>
            </a:pPr>
            <a:r>
              <a:rPr kumimoji="0" lang="zh-CN" altLang="en-US" b="1"/>
              <a:t>执行完当前指令</a:t>
            </a:r>
            <a:r>
              <a:rPr kumimoji="0" lang="en-US" altLang="zh-CN" b="1"/>
              <a:t>CPU</a:t>
            </a:r>
            <a:r>
              <a:rPr kumimoji="0" lang="zh-CN" altLang="en-US" b="1"/>
              <a:t>发两个</a:t>
            </a:r>
            <a:r>
              <a:rPr kumimoji="0" lang="zh-CN" altLang="en-US" b="1">
                <a:solidFill>
                  <a:schemeClr val="folHlink"/>
                </a:solidFill>
              </a:rPr>
              <a:t>中断响应信号</a:t>
            </a:r>
            <a:r>
              <a:rPr kumimoji="0" lang="en-US" altLang="zh-CN" b="1"/>
              <a:t>INTA</a:t>
            </a:r>
            <a:r>
              <a:rPr kumimoji="0" lang="zh-CN" altLang="en-US" b="1"/>
              <a:t>；</a:t>
            </a:r>
          </a:p>
          <a:p>
            <a:pPr marL="1104900" lvl="1" indent="-647700" eaLnBrk="1" hangingPunct="1">
              <a:buClr>
                <a:srgbClr val="FF0066"/>
              </a:buClr>
              <a:buSzTx/>
              <a:buFont typeface="Wingdings" pitchFamily="2" charset="2"/>
              <a:buAutoNum type="arabicPeriod"/>
            </a:pPr>
            <a:r>
              <a:rPr kumimoji="0" lang="en-US" altLang="zh-CN" b="1"/>
              <a:t>CPU</a:t>
            </a:r>
            <a:r>
              <a:rPr kumimoji="0" lang="zh-CN" altLang="en-US" b="1"/>
              <a:t>取</a:t>
            </a:r>
            <a:r>
              <a:rPr kumimoji="0" lang="zh-CN" altLang="en-US" b="1">
                <a:solidFill>
                  <a:schemeClr val="hlink"/>
                </a:solidFill>
              </a:rPr>
              <a:t>中断类型号</a:t>
            </a:r>
            <a:r>
              <a:rPr kumimoji="0" lang="en-US" altLang="zh-CN" b="1">
                <a:solidFill>
                  <a:schemeClr val="hlink"/>
                </a:solidFill>
              </a:rPr>
              <a:t>n</a:t>
            </a:r>
            <a:r>
              <a:rPr kumimoji="0" lang="zh-CN" altLang="en-US" b="1">
                <a:solidFill>
                  <a:schemeClr val="hlink"/>
                </a:solidFill>
              </a:rPr>
              <a:t>；</a:t>
            </a:r>
          </a:p>
          <a:p>
            <a:pPr marL="1104900" lvl="1" indent="-647700" eaLnBrk="1" hangingPunct="1">
              <a:buClr>
                <a:srgbClr val="FF0066"/>
              </a:buClr>
              <a:buSzTx/>
              <a:buFont typeface="Wingdings" pitchFamily="2" charset="2"/>
              <a:buAutoNum type="arabicPeriod"/>
            </a:pPr>
            <a:r>
              <a:rPr kumimoji="0" lang="en-US" altLang="zh-CN" b="1"/>
              <a:t>CPU</a:t>
            </a:r>
            <a:r>
              <a:rPr kumimoji="0" lang="zh-CN" altLang="en-US" b="1"/>
              <a:t>将当前</a:t>
            </a:r>
            <a:r>
              <a:rPr kumimoji="0" lang="en-US" altLang="zh-CN" b="1">
                <a:solidFill>
                  <a:srgbClr val="FF0000"/>
                </a:solidFill>
              </a:rPr>
              <a:t>PSW</a:t>
            </a:r>
            <a:r>
              <a:rPr kumimoji="0" lang="zh-CN" altLang="en-US" b="1">
                <a:solidFill>
                  <a:srgbClr val="FF0000"/>
                </a:solidFill>
              </a:rPr>
              <a:t>、</a:t>
            </a:r>
            <a:r>
              <a:rPr kumimoji="0" lang="en-US" altLang="zh-CN" b="1">
                <a:solidFill>
                  <a:srgbClr val="FF0000"/>
                </a:solidFill>
              </a:rPr>
              <a:t>CS</a:t>
            </a:r>
            <a:r>
              <a:rPr kumimoji="0" lang="zh-CN" altLang="en-US" b="1">
                <a:solidFill>
                  <a:srgbClr val="FF0000"/>
                </a:solidFill>
              </a:rPr>
              <a:t>、</a:t>
            </a:r>
            <a:r>
              <a:rPr kumimoji="0" lang="en-US" altLang="zh-CN" b="1">
                <a:solidFill>
                  <a:srgbClr val="FF0000"/>
                </a:solidFill>
              </a:rPr>
              <a:t>IP</a:t>
            </a:r>
            <a:r>
              <a:rPr kumimoji="0" lang="zh-CN" altLang="en-US" b="1">
                <a:solidFill>
                  <a:srgbClr val="FF0000"/>
                </a:solidFill>
              </a:rPr>
              <a:t>入栈</a:t>
            </a:r>
            <a:r>
              <a:rPr kumimoji="0" lang="zh-CN" altLang="en-US" b="1"/>
              <a:t>保护；</a:t>
            </a:r>
          </a:p>
          <a:p>
            <a:pPr marL="1104900" lvl="1" indent="-647700" eaLnBrk="1" hangingPunct="1">
              <a:buClr>
                <a:srgbClr val="FF0066"/>
              </a:buClr>
              <a:buSzTx/>
              <a:buFont typeface="Wingdings" pitchFamily="2" charset="2"/>
              <a:buAutoNum type="arabicPeriod"/>
            </a:pPr>
            <a:r>
              <a:rPr kumimoji="0" lang="zh-CN" altLang="en-US" b="1">
                <a:solidFill>
                  <a:schemeClr val="hlink"/>
                </a:solidFill>
              </a:rPr>
              <a:t>清</a:t>
            </a:r>
            <a:r>
              <a:rPr kumimoji="0" lang="en-US" altLang="zh-CN" b="1">
                <a:solidFill>
                  <a:schemeClr val="hlink"/>
                </a:solidFill>
              </a:rPr>
              <a:t>IF</a:t>
            </a:r>
            <a:r>
              <a:rPr kumimoji="0" lang="zh-CN" altLang="en-US" b="1">
                <a:solidFill>
                  <a:schemeClr val="hlink"/>
                </a:solidFill>
              </a:rPr>
              <a:t>、</a:t>
            </a:r>
            <a:r>
              <a:rPr kumimoji="0" lang="en-US" altLang="zh-CN" b="1">
                <a:solidFill>
                  <a:schemeClr val="hlink"/>
                </a:solidFill>
              </a:rPr>
              <a:t>TF</a:t>
            </a:r>
            <a:r>
              <a:rPr kumimoji="0" lang="zh-CN" altLang="en-US" b="1"/>
              <a:t>，禁止外部中断和单步中断；</a:t>
            </a:r>
          </a:p>
          <a:p>
            <a:pPr marL="1104900" lvl="1" indent="-647700" eaLnBrk="1" hangingPunct="1">
              <a:buClr>
                <a:srgbClr val="FF0066"/>
              </a:buClr>
              <a:buSzTx/>
              <a:buFont typeface="Wingdings" pitchFamily="2" charset="2"/>
              <a:buAutoNum type="arabicPeriod"/>
            </a:pPr>
            <a:r>
              <a:rPr kumimoji="0" lang="zh-CN" altLang="en-US" b="1"/>
              <a:t>从中断向量表取</a:t>
            </a:r>
            <a:r>
              <a:rPr kumimoji="0" lang="en-US" altLang="zh-CN" b="1"/>
              <a:t>[4n]→</a:t>
            </a:r>
            <a:r>
              <a:rPr kumimoji="0" lang="en-US" altLang="zh-CN" b="1">
                <a:solidFill>
                  <a:srgbClr val="FF0000"/>
                </a:solidFill>
              </a:rPr>
              <a:t>IP</a:t>
            </a:r>
            <a:r>
              <a:rPr kumimoji="0" lang="zh-CN" altLang="en-US" b="1"/>
              <a:t>，</a:t>
            </a:r>
            <a:r>
              <a:rPr kumimoji="0" lang="en-US" altLang="zh-CN" b="1"/>
              <a:t>[4n</a:t>
            </a:r>
            <a:r>
              <a:rPr kumimoji="0" lang="zh-CN" altLang="en-US" b="1"/>
              <a:t>＋</a:t>
            </a:r>
            <a:r>
              <a:rPr kumimoji="0" lang="en-US" altLang="zh-CN" b="1"/>
              <a:t>2]→</a:t>
            </a:r>
            <a:r>
              <a:rPr kumimoji="0" lang="en-US" altLang="zh-CN" b="1">
                <a:solidFill>
                  <a:srgbClr val="FF0000"/>
                </a:solidFill>
              </a:rPr>
              <a:t>CS</a:t>
            </a:r>
            <a:r>
              <a:rPr kumimoji="0" lang="zh-CN" altLang="en-US" b="1">
                <a:solidFill>
                  <a:srgbClr val="FF0000"/>
                </a:solidFill>
              </a:rPr>
              <a:t>；</a:t>
            </a:r>
          </a:p>
          <a:p>
            <a:pPr marL="1104900" lvl="1" indent="-647700" eaLnBrk="1" hangingPunct="1">
              <a:buClr>
                <a:srgbClr val="FF0066"/>
              </a:buClr>
              <a:buSzTx/>
              <a:buFont typeface="Wingdings" pitchFamily="2" charset="2"/>
              <a:buAutoNum type="arabicPeriod"/>
            </a:pPr>
            <a:r>
              <a:rPr kumimoji="0" lang="zh-CN" altLang="en-US" b="1"/>
              <a:t>转向中断服务子程序。</a:t>
            </a:r>
          </a:p>
        </p:txBody>
      </p:sp>
      <p:sp>
        <p:nvSpPr>
          <p:cNvPr id="400387" name="Line 3">
            <a:extLst>
              <a:ext uri="{FF2B5EF4-FFF2-40B4-BE49-F238E27FC236}">
                <a16:creationId xmlns:a16="http://schemas.microsoft.com/office/drawing/2014/main" id="{A08D8459-C8A1-5740-AA4B-6EB6DE785189}"/>
              </a:ext>
            </a:extLst>
          </p:cNvPr>
          <p:cNvSpPr>
            <a:spLocks noChangeShapeType="1"/>
          </p:cNvSpPr>
          <p:nvPr/>
        </p:nvSpPr>
        <p:spPr bwMode="auto">
          <a:xfrm>
            <a:off x="1763713" y="2565400"/>
            <a:ext cx="9080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0388" name="Text Box 4">
            <a:extLst>
              <a:ext uri="{FF2B5EF4-FFF2-40B4-BE49-F238E27FC236}">
                <a16:creationId xmlns:a16="http://schemas.microsoft.com/office/drawing/2014/main" id="{29D43E36-2FDD-234C-BCB2-2A15C05CB9DC}"/>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400389" name="幻灯片编号占位符 2">
            <a:extLst>
              <a:ext uri="{FF2B5EF4-FFF2-40B4-BE49-F238E27FC236}">
                <a16:creationId xmlns:a16="http://schemas.microsoft.com/office/drawing/2014/main" id="{E2DF85D4-94D8-6D4E-9C85-55B6868F492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B4D57C3-75AE-9743-8BE7-86C29A744BFC}" type="slidenum">
              <a:rPr kumimoji="0" lang="en-US" altLang="zh-CN" sz="1400" smtClean="0"/>
              <a:pPr>
                <a:spcBef>
                  <a:spcPct val="0"/>
                </a:spcBef>
                <a:buClrTx/>
                <a:buSzTx/>
                <a:buFontTx/>
                <a:buNone/>
              </a:pPr>
              <a:t>191</a:t>
            </a:fld>
            <a:r>
              <a:rPr kumimoji="0" lang="en-US" altLang="zh-CN" sz="1400"/>
              <a:t>/201</a:t>
            </a:r>
          </a:p>
        </p:txBody>
      </p:sp>
    </p:spTree>
  </p:cSld>
  <p:clrMapOvr>
    <a:masterClrMapping/>
  </p:clrMapOvr>
  <p:transition/>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433" name="日期占位符 3">
            <a:extLst>
              <a:ext uri="{FF2B5EF4-FFF2-40B4-BE49-F238E27FC236}">
                <a16:creationId xmlns:a16="http://schemas.microsoft.com/office/drawing/2014/main" id="{56B12933-A22B-C545-AB35-876CC7A0C291}"/>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E2BACE8-9B77-8B4E-B871-025AA7629CFD}" type="datetime12">
              <a:rPr kumimoji="0" lang="zh-CN" altLang="en-US" sz="1400" smtClean="0"/>
              <a:pPr>
                <a:spcBef>
                  <a:spcPct val="0"/>
                </a:spcBef>
                <a:buClrTx/>
                <a:buSzTx/>
                <a:buFontTx/>
                <a:buNone/>
              </a:pPr>
              <a:t>下午8时26分</a:t>
            </a:fld>
            <a:endParaRPr kumimoji="0" lang="en-US" altLang="zh-CN" sz="1400"/>
          </a:p>
        </p:txBody>
      </p:sp>
      <p:sp>
        <p:nvSpPr>
          <p:cNvPr id="402434" name="Rectangle 2">
            <a:extLst>
              <a:ext uri="{FF2B5EF4-FFF2-40B4-BE49-F238E27FC236}">
                <a16:creationId xmlns:a16="http://schemas.microsoft.com/office/drawing/2014/main" id="{533A413F-D0AB-134D-B8A4-A2314EFBEA0E}"/>
              </a:ext>
            </a:extLst>
          </p:cNvPr>
          <p:cNvSpPr>
            <a:spLocks noGrp="1" noChangeArrowheads="1"/>
          </p:cNvSpPr>
          <p:nvPr>
            <p:ph type="title"/>
          </p:nvPr>
        </p:nvSpPr>
        <p:spPr>
          <a:xfrm>
            <a:off x="395288" y="904875"/>
            <a:ext cx="3889375" cy="579438"/>
          </a:xfrm>
        </p:spPr>
        <p:txBody>
          <a:bodyPr anchor="ctr">
            <a:spAutoFit/>
          </a:bodyPr>
          <a:lstStyle/>
          <a:p>
            <a:pPr eaLnBrk="1" hangingPunct="1"/>
            <a:r>
              <a:rPr kumimoji="0" lang="zh-CN" altLang="en-US" sz="3200" b="1"/>
              <a:t>中断服务子程序</a:t>
            </a:r>
          </a:p>
        </p:txBody>
      </p:sp>
      <p:sp>
        <p:nvSpPr>
          <p:cNvPr id="402435" name="Rectangle 3">
            <a:extLst>
              <a:ext uri="{FF2B5EF4-FFF2-40B4-BE49-F238E27FC236}">
                <a16:creationId xmlns:a16="http://schemas.microsoft.com/office/drawing/2014/main" id="{C46778E5-A69A-C940-AD95-B9DBC550D7D0}"/>
              </a:ext>
            </a:extLst>
          </p:cNvPr>
          <p:cNvSpPr>
            <a:spLocks noGrp="1" noChangeArrowheads="1"/>
          </p:cNvSpPr>
          <p:nvPr>
            <p:ph type="body" idx="1"/>
          </p:nvPr>
        </p:nvSpPr>
        <p:spPr>
          <a:xfrm>
            <a:off x="827088" y="1633538"/>
            <a:ext cx="7772400" cy="3740150"/>
          </a:xfrm>
        </p:spPr>
        <p:txBody>
          <a:bodyPr anchor="ctr">
            <a:spAutoFit/>
          </a:bodyPr>
          <a:lstStyle/>
          <a:p>
            <a:pPr eaLnBrk="1" hangingPunct="1">
              <a:lnSpc>
                <a:spcPct val="105000"/>
              </a:lnSpc>
            </a:pPr>
            <a:r>
              <a:rPr kumimoji="0" lang="zh-CN" altLang="en-US" sz="2800" b="1" dirty="0"/>
              <a:t>中断服务子程序的编写</a:t>
            </a:r>
          </a:p>
          <a:p>
            <a:pPr lvl="1" eaLnBrk="1" hangingPunct="1">
              <a:lnSpc>
                <a:spcPct val="105000"/>
              </a:lnSpc>
            </a:pPr>
            <a:r>
              <a:rPr kumimoji="0" lang="zh-CN" altLang="en-US" sz="2400" b="1" dirty="0"/>
              <a:t>保护现场，用</a:t>
            </a:r>
            <a:r>
              <a:rPr kumimoji="0" lang="en-US" altLang="zh-CN" sz="2400" b="1" dirty="0">
                <a:solidFill>
                  <a:schemeClr val="hlink"/>
                </a:solidFill>
              </a:rPr>
              <a:t>PUSH</a:t>
            </a:r>
            <a:r>
              <a:rPr kumimoji="0" lang="zh-CN" altLang="en-US" sz="2400" b="1" dirty="0"/>
              <a:t>指令将各寄存器值入栈</a:t>
            </a:r>
            <a:r>
              <a:rPr kumimoji="0" lang="en-US" altLang="zh-CN" sz="2400" b="1" dirty="0"/>
              <a:t>;</a:t>
            </a:r>
          </a:p>
          <a:p>
            <a:pPr lvl="1" eaLnBrk="1" hangingPunct="1">
              <a:lnSpc>
                <a:spcPct val="105000"/>
              </a:lnSpc>
            </a:pPr>
            <a:r>
              <a:rPr kumimoji="0" lang="zh-CN" altLang="en-US" sz="2400" b="1" dirty="0"/>
              <a:t>若允许中断嵌套，则用</a:t>
            </a:r>
            <a:r>
              <a:rPr kumimoji="0" lang="en-US" altLang="zh-CN" sz="2400" b="1" dirty="0">
                <a:solidFill>
                  <a:schemeClr val="hlink"/>
                </a:solidFill>
              </a:rPr>
              <a:t>STI</a:t>
            </a:r>
            <a:r>
              <a:rPr kumimoji="0" lang="zh-CN" altLang="en-US" sz="2400" b="1" dirty="0"/>
              <a:t>开中断（置</a:t>
            </a:r>
            <a:r>
              <a:rPr kumimoji="0" lang="en-US" altLang="zh-CN" sz="2400" b="1" dirty="0"/>
              <a:t>IF</a:t>
            </a:r>
            <a:r>
              <a:rPr kumimoji="0" lang="zh-CN" altLang="en-US" sz="2400" b="1" dirty="0"/>
              <a:t>＝</a:t>
            </a:r>
            <a:r>
              <a:rPr kumimoji="0" lang="en-US" altLang="zh-CN" sz="2400" b="1" dirty="0"/>
              <a:t>1</a:t>
            </a:r>
            <a:r>
              <a:rPr kumimoji="0" lang="zh-CN" altLang="en-US" sz="2400" b="1" dirty="0"/>
              <a:t>）</a:t>
            </a:r>
            <a:r>
              <a:rPr kumimoji="0" lang="en-US" altLang="zh-CN" sz="2400" b="1" dirty="0"/>
              <a:t>;</a:t>
            </a:r>
          </a:p>
          <a:p>
            <a:pPr lvl="1" eaLnBrk="1" hangingPunct="1">
              <a:lnSpc>
                <a:spcPct val="105000"/>
              </a:lnSpc>
            </a:pPr>
            <a:r>
              <a:rPr kumimoji="0" lang="zh-CN" altLang="en-US" sz="2400" b="1" dirty="0"/>
              <a:t>执行中断处理程序</a:t>
            </a:r>
            <a:r>
              <a:rPr kumimoji="0" lang="en-US" altLang="zh-CN" sz="2400" b="1" dirty="0"/>
              <a:t>;</a:t>
            </a:r>
          </a:p>
          <a:p>
            <a:pPr lvl="1" eaLnBrk="1" hangingPunct="1">
              <a:lnSpc>
                <a:spcPct val="105000"/>
              </a:lnSpc>
            </a:pPr>
            <a:r>
              <a:rPr kumimoji="0" lang="zh-CN" altLang="en-US" sz="2400" b="1" dirty="0"/>
              <a:t>用</a:t>
            </a:r>
            <a:r>
              <a:rPr kumimoji="0" lang="en-US" altLang="zh-CN" sz="2400" b="1" dirty="0">
                <a:solidFill>
                  <a:schemeClr val="hlink"/>
                </a:solidFill>
              </a:rPr>
              <a:t>CLI</a:t>
            </a:r>
            <a:r>
              <a:rPr kumimoji="0" lang="zh-CN" altLang="en-US" sz="2400" b="1" dirty="0"/>
              <a:t>关中断（清</a:t>
            </a:r>
            <a:r>
              <a:rPr kumimoji="0" lang="en-US" altLang="zh-CN" sz="2400" b="1" dirty="0"/>
              <a:t>IF</a:t>
            </a:r>
            <a:r>
              <a:rPr kumimoji="0" lang="zh-CN" altLang="en-US" sz="2400" b="1" dirty="0"/>
              <a:t>＝</a:t>
            </a:r>
            <a:r>
              <a:rPr kumimoji="0" lang="en-US" altLang="zh-CN" sz="2400" b="1" dirty="0"/>
              <a:t>0</a:t>
            </a:r>
            <a:r>
              <a:rPr kumimoji="0" lang="zh-CN" altLang="en-US" sz="2400" b="1" dirty="0"/>
              <a:t>）</a:t>
            </a:r>
            <a:r>
              <a:rPr kumimoji="0" lang="en-US" altLang="zh-CN" sz="2400" b="1" dirty="0"/>
              <a:t>,</a:t>
            </a:r>
          </a:p>
          <a:p>
            <a:pPr lvl="1" eaLnBrk="1" hangingPunct="1">
              <a:lnSpc>
                <a:spcPct val="105000"/>
              </a:lnSpc>
            </a:pPr>
            <a:r>
              <a:rPr kumimoji="0" lang="zh-CN" altLang="en-US" sz="2400" b="1" dirty="0"/>
              <a:t>给中断命令寄存器送中断结束命令</a:t>
            </a:r>
            <a:r>
              <a:rPr kumimoji="0" lang="en-US" altLang="zh-CN" sz="2400" b="1" dirty="0">
                <a:solidFill>
                  <a:schemeClr val="hlink"/>
                </a:solidFill>
              </a:rPr>
              <a:t>EOI;</a:t>
            </a:r>
          </a:p>
          <a:p>
            <a:pPr lvl="1" eaLnBrk="1" hangingPunct="1">
              <a:lnSpc>
                <a:spcPct val="105000"/>
              </a:lnSpc>
            </a:pPr>
            <a:r>
              <a:rPr kumimoji="0" lang="zh-CN" altLang="en-US" sz="2400" b="1" dirty="0"/>
              <a:t>恢复现场，用</a:t>
            </a:r>
            <a:r>
              <a:rPr kumimoji="0" lang="en-US" altLang="zh-CN" sz="2400" b="1" dirty="0">
                <a:solidFill>
                  <a:schemeClr val="hlink"/>
                </a:solidFill>
              </a:rPr>
              <a:t>POP</a:t>
            </a:r>
            <a:r>
              <a:rPr kumimoji="0" lang="zh-CN" altLang="en-US" sz="2400" b="1" dirty="0"/>
              <a:t>指令将各寄存器值退栈恢复</a:t>
            </a:r>
            <a:r>
              <a:rPr kumimoji="0" lang="en-US" altLang="zh-CN" sz="2400" b="1" dirty="0"/>
              <a:t>;</a:t>
            </a:r>
          </a:p>
          <a:p>
            <a:pPr lvl="1" eaLnBrk="1" hangingPunct="1">
              <a:lnSpc>
                <a:spcPct val="105000"/>
              </a:lnSpc>
            </a:pPr>
            <a:r>
              <a:rPr kumimoji="0" lang="zh-CN" altLang="en-US" sz="2400" b="1" dirty="0"/>
              <a:t>用中断返回指令</a:t>
            </a:r>
            <a:r>
              <a:rPr kumimoji="0" lang="en-US" altLang="zh-CN" sz="2400" b="1" dirty="0">
                <a:solidFill>
                  <a:schemeClr val="hlink"/>
                </a:solidFill>
              </a:rPr>
              <a:t>IRET</a:t>
            </a:r>
            <a:r>
              <a:rPr kumimoji="0" lang="zh-CN" altLang="en-US" sz="2400" b="1" dirty="0"/>
              <a:t>返回主程序</a:t>
            </a:r>
            <a:r>
              <a:rPr kumimoji="0" lang="en-US" altLang="zh-CN" sz="2400" b="1" dirty="0"/>
              <a:t>.</a:t>
            </a:r>
          </a:p>
        </p:txBody>
      </p:sp>
      <p:sp>
        <p:nvSpPr>
          <p:cNvPr id="402436" name="Text Box 4">
            <a:extLst>
              <a:ext uri="{FF2B5EF4-FFF2-40B4-BE49-F238E27FC236}">
                <a16:creationId xmlns:a16="http://schemas.microsoft.com/office/drawing/2014/main" id="{5D23CA2E-5734-0945-B8B9-FECA9B4EA01D}"/>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402437" name="幻灯片编号占位符 2">
            <a:extLst>
              <a:ext uri="{FF2B5EF4-FFF2-40B4-BE49-F238E27FC236}">
                <a16:creationId xmlns:a16="http://schemas.microsoft.com/office/drawing/2014/main" id="{6BFDE538-04FE-6D4C-996E-15B060D07BE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574D5DB-75D6-7D4C-B1E9-E1ABA7F440BC}" type="slidenum">
              <a:rPr kumimoji="0" lang="en-US" altLang="zh-CN" sz="1400" smtClean="0"/>
              <a:pPr>
                <a:spcBef>
                  <a:spcPct val="0"/>
                </a:spcBef>
                <a:buClrTx/>
                <a:buSzTx/>
                <a:buFontTx/>
                <a:buNone/>
              </a:pPr>
              <a:t>192</a:t>
            </a:fld>
            <a:r>
              <a:rPr kumimoji="0" lang="en-US" altLang="zh-CN" sz="1400"/>
              <a:t>/201</a:t>
            </a:r>
          </a:p>
        </p:txBody>
      </p:sp>
    </p:spTree>
  </p:cSld>
  <p:clrMapOvr>
    <a:masterClrMapping/>
  </p:clrMapOvr>
  <p:transition/>
</p:sld>
</file>

<file path=ppt/slides/slide1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4481" name="日期占位符 3">
            <a:extLst>
              <a:ext uri="{FF2B5EF4-FFF2-40B4-BE49-F238E27FC236}">
                <a16:creationId xmlns:a16="http://schemas.microsoft.com/office/drawing/2014/main" id="{6D1B75D2-BF83-3B43-B195-856FC0A2A53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F3FA5AC-18C2-8948-A9A8-34E72A22D1F2}" type="datetime12">
              <a:rPr kumimoji="0" lang="zh-CN" altLang="en-US" sz="1400" smtClean="0"/>
              <a:pPr>
                <a:spcBef>
                  <a:spcPct val="0"/>
                </a:spcBef>
                <a:buClrTx/>
                <a:buSzTx/>
                <a:buFontTx/>
                <a:buNone/>
              </a:pPr>
              <a:t>下午8时26分</a:t>
            </a:fld>
            <a:endParaRPr kumimoji="0" lang="en-US" altLang="zh-CN" sz="1400"/>
          </a:p>
        </p:txBody>
      </p:sp>
      <p:sp>
        <p:nvSpPr>
          <p:cNvPr id="404482" name="Rectangle 2">
            <a:extLst>
              <a:ext uri="{FF2B5EF4-FFF2-40B4-BE49-F238E27FC236}">
                <a16:creationId xmlns:a16="http://schemas.microsoft.com/office/drawing/2014/main" id="{BAB69751-FFFA-8843-9AF5-C8A9BB8557A5}"/>
              </a:ext>
            </a:extLst>
          </p:cNvPr>
          <p:cNvSpPr>
            <a:spLocks noGrp="1" noChangeArrowheads="1"/>
          </p:cNvSpPr>
          <p:nvPr>
            <p:ph type="title"/>
          </p:nvPr>
        </p:nvSpPr>
        <p:spPr>
          <a:xfrm>
            <a:off x="468313" y="904875"/>
            <a:ext cx="3743325" cy="579438"/>
          </a:xfrm>
        </p:spPr>
        <p:txBody>
          <a:bodyPr anchor="ctr">
            <a:spAutoFit/>
          </a:bodyPr>
          <a:lstStyle/>
          <a:p>
            <a:pPr eaLnBrk="1" hangingPunct="1"/>
            <a:r>
              <a:rPr kumimoji="0" lang="zh-CN" altLang="en-US" sz="3200" b="1"/>
              <a:t>中断响应时序</a:t>
            </a:r>
          </a:p>
        </p:txBody>
      </p:sp>
      <p:sp>
        <p:nvSpPr>
          <p:cNvPr id="404483" name="Rectangle 3">
            <a:extLst>
              <a:ext uri="{FF2B5EF4-FFF2-40B4-BE49-F238E27FC236}">
                <a16:creationId xmlns:a16="http://schemas.microsoft.com/office/drawing/2014/main" id="{D460056B-20D4-924C-8658-B0B777365071}"/>
              </a:ext>
            </a:extLst>
          </p:cNvPr>
          <p:cNvSpPr>
            <a:spLocks noGrp="1" noChangeArrowheads="1"/>
          </p:cNvSpPr>
          <p:nvPr>
            <p:ph type="body" idx="1"/>
          </p:nvPr>
        </p:nvSpPr>
        <p:spPr>
          <a:xfrm>
            <a:off x="755650" y="1700213"/>
            <a:ext cx="6911975" cy="519112"/>
          </a:xfrm>
        </p:spPr>
        <p:txBody>
          <a:bodyPr anchor="ctr">
            <a:spAutoFit/>
          </a:bodyPr>
          <a:lstStyle/>
          <a:p>
            <a:pPr eaLnBrk="1" hangingPunct="1"/>
            <a:r>
              <a:rPr kumimoji="0" lang="en-US" altLang="zh-CN" sz="2800" b="1"/>
              <a:t>8086/8088</a:t>
            </a:r>
            <a:r>
              <a:rPr kumimoji="0" lang="zh-CN" altLang="en-US" sz="2800" b="1"/>
              <a:t>中断响应总线周期时序图</a:t>
            </a:r>
          </a:p>
        </p:txBody>
      </p:sp>
      <p:pic>
        <p:nvPicPr>
          <p:cNvPr id="404484" name="Picture 4">
            <a:extLst>
              <a:ext uri="{FF2B5EF4-FFF2-40B4-BE49-F238E27FC236}">
                <a16:creationId xmlns:a16="http://schemas.microsoft.com/office/drawing/2014/main" id="{D73B82F2-5F94-854C-98E7-BC2F3E72A9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2135"/>
          <a:stretch>
            <a:fillRect/>
          </a:stretch>
        </p:blipFill>
        <p:spPr bwMode="auto">
          <a:xfrm>
            <a:off x="1187450" y="2960688"/>
            <a:ext cx="6769100" cy="341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4485" name="Line 5">
            <a:extLst>
              <a:ext uri="{FF2B5EF4-FFF2-40B4-BE49-F238E27FC236}">
                <a16:creationId xmlns:a16="http://schemas.microsoft.com/office/drawing/2014/main" id="{9E235CE4-F2C2-D541-896A-DB81D1B9ABA3}"/>
              </a:ext>
            </a:extLst>
          </p:cNvPr>
          <p:cNvSpPr>
            <a:spLocks noChangeShapeType="1"/>
          </p:cNvSpPr>
          <p:nvPr/>
        </p:nvSpPr>
        <p:spPr bwMode="auto">
          <a:xfrm>
            <a:off x="1476375" y="4608513"/>
            <a:ext cx="43180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4486" name="Line 6">
            <a:extLst>
              <a:ext uri="{FF2B5EF4-FFF2-40B4-BE49-F238E27FC236}">
                <a16:creationId xmlns:a16="http://schemas.microsoft.com/office/drawing/2014/main" id="{635732B3-3012-E74F-B705-649555129232}"/>
              </a:ext>
            </a:extLst>
          </p:cNvPr>
          <p:cNvSpPr>
            <a:spLocks noChangeShapeType="1"/>
          </p:cNvSpPr>
          <p:nvPr/>
        </p:nvSpPr>
        <p:spPr bwMode="auto">
          <a:xfrm>
            <a:off x="1547813" y="5300663"/>
            <a:ext cx="39528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4487" name="Line 7">
            <a:extLst>
              <a:ext uri="{FF2B5EF4-FFF2-40B4-BE49-F238E27FC236}">
                <a16:creationId xmlns:a16="http://schemas.microsoft.com/office/drawing/2014/main" id="{6BDD000F-28C2-F943-A2C2-8BC8686D67B7}"/>
              </a:ext>
            </a:extLst>
          </p:cNvPr>
          <p:cNvSpPr>
            <a:spLocks noChangeShapeType="1"/>
          </p:cNvSpPr>
          <p:nvPr/>
        </p:nvSpPr>
        <p:spPr bwMode="auto">
          <a:xfrm>
            <a:off x="2325688" y="2565400"/>
            <a:ext cx="0" cy="50323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4488" name="Line 8">
            <a:extLst>
              <a:ext uri="{FF2B5EF4-FFF2-40B4-BE49-F238E27FC236}">
                <a16:creationId xmlns:a16="http://schemas.microsoft.com/office/drawing/2014/main" id="{B7216B79-4176-A04D-B07C-A22F7B97A697}"/>
              </a:ext>
            </a:extLst>
          </p:cNvPr>
          <p:cNvSpPr>
            <a:spLocks noChangeShapeType="1"/>
          </p:cNvSpPr>
          <p:nvPr/>
        </p:nvSpPr>
        <p:spPr bwMode="auto">
          <a:xfrm>
            <a:off x="5062538" y="2565400"/>
            <a:ext cx="0" cy="50323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4489" name="Line 9">
            <a:extLst>
              <a:ext uri="{FF2B5EF4-FFF2-40B4-BE49-F238E27FC236}">
                <a16:creationId xmlns:a16="http://schemas.microsoft.com/office/drawing/2014/main" id="{7C66A259-CBEA-4A41-9127-37CFA3EE14DA}"/>
              </a:ext>
            </a:extLst>
          </p:cNvPr>
          <p:cNvSpPr>
            <a:spLocks noChangeShapeType="1"/>
          </p:cNvSpPr>
          <p:nvPr/>
        </p:nvSpPr>
        <p:spPr bwMode="auto">
          <a:xfrm>
            <a:off x="7797800" y="2565400"/>
            <a:ext cx="0" cy="50323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4490" name="Line 10">
            <a:extLst>
              <a:ext uri="{FF2B5EF4-FFF2-40B4-BE49-F238E27FC236}">
                <a16:creationId xmlns:a16="http://schemas.microsoft.com/office/drawing/2014/main" id="{88D946C1-519F-1145-A9B2-2EAFFDE645D5}"/>
              </a:ext>
            </a:extLst>
          </p:cNvPr>
          <p:cNvSpPr>
            <a:spLocks noChangeShapeType="1"/>
          </p:cNvSpPr>
          <p:nvPr/>
        </p:nvSpPr>
        <p:spPr bwMode="auto">
          <a:xfrm>
            <a:off x="2339975" y="2709863"/>
            <a:ext cx="2736850"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04491" name="Line 11">
            <a:extLst>
              <a:ext uri="{FF2B5EF4-FFF2-40B4-BE49-F238E27FC236}">
                <a16:creationId xmlns:a16="http://schemas.microsoft.com/office/drawing/2014/main" id="{4E432AB6-CAB5-E24B-B895-6AEABC75EF02}"/>
              </a:ext>
            </a:extLst>
          </p:cNvPr>
          <p:cNvSpPr>
            <a:spLocks noChangeShapeType="1"/>
          </p:cNvSpPr>
          <p:nvPr/>
        </p:nvSpPr>
        <p:spPr bwMode="auto">
          <a:xfrm>
            <a:off x="5076825" y="2709863"/>
            <a:ext cx="2735263"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404492" name="Group 12">
            <a:extLst>
              <a:ext uri="{FF2B5EF4-FFF2-40B4-BE49-F238E27FC236}">
                <a16:creationId xmlns:a16="http://schemas.microsoft.com/office/drawing/2014/main" id="{56BC4EA1-167F-9145-8E89-B2B944E61DFD}"/>
              </a:ext>
            </a:extLst>
          </p:cNvPr>
          <p:cNvGrpSpPr>
            <a:grpSpLocks/>
          </p:cNvGrpSpPr>
          <p:nvPr/>
        </p:nvGrpSpPr>
        <p:grpSpPr bwMode="auto">
          <a:xfrm>
            <a:off x="2916238" y="2516188"/>
            <a:ext cx="1746250" cy="366712"/>
            <a:chOff x="1837" y="1480"/>
            <a:chExt cx="1100" cy="231"/>
          </a:xfrm>
        </p:grpSpPr>
        <p:sp>
          <p:nvSpPr>
            <p:cNvPr id="404500" name="Text Box 13">
              <a:extLst>
                <a:ext uri="{FF2B5EF4-FFF2-40B4-BE49-F238E27FC236}">
                  <a16:creationId xmlns:a16="http://schemas.microsoft.com/office/drawing/2014/main" id="{6860398B-4C47-1544-88B3-37C0CC79176C}"/>
                </a:ext>
              </a:extLst>
            </p:cNvPr>
            <p:cNvSpPr txBox="1">
              <a:spLocks noChangeArrowheads="1"/>
            </p:cNvSpPr>
            <p:nvPr/>
          </p:nvSpPr>
          <p:spPr bwMode="auto">
            <a:xfrm>
              <a:off x="1837" y="1480"/>
              <a:ext cx="1100" cy="23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1800" b="0">
                  <a:solidFill>
                    <a:srgbClr val="000000"/>
                  </a:solidFill>
                  <a:latin typeface="Arial Unicode MS" panose="020B0604020202020204" pitchFamily="34" charset="-128"/>
                  <a:ea typeface="华文中宋" panose="02010600040101010101" pitchFamily="2" charset="-122"/>
                </a:rPr>
                <a:t>第</a:t>
              </a:r>
              <a:r>
                <a:rPr lang="en-US" altLang="zh-CN" sz="1800" b="0">
                  <a:solidFill>
                    <a:srgbClr val="000000"/>
                  </a:solidFill>
                  <a:latin typeface="Arial Unicode MS" panose="020B0604020202020204" pitchFamily="34" charset="-128"/>
                  <a:ea typeface="华文中宋" panose="02010600040101010101" pitchFamily="2" charset="-122"/>
                </a:rPr>
                <a:t>1</a:t>
              </a:r>
              <a:r>
                <a:rPr lang="zh-CN" altLang="en-US" sz="1800" b="0">
                  <a:solidFill>
                    <a:srgbClr val="000000"/>
                  </a:solidFill>
                  <a:latin typeface="Arial Unicode MS" panose="020B0604020202020204" pitchFamily="34" charset="-128"/>
                  <a:ea typeface="华文中宋" panose="02010600040101010101" pitchFamily="2" charset="-122"/>
                </a:rPr>
                <a:t>个</a:t>
              </a:r>
              <a:r>
                <a:rPr lang="en-US" altLang="zh-CN" sz="1800" b="0">
                  <a:solidFill>
                    <a:srgbClr val="000000"/>
                  </a:solidFill>
                  <a:latin typeface="Arial Unicode MS" panose="020B0604020202020204" pitchFamily="34" charset="-128"/>
                  <a:ea typeface="华文中宋" panose="02010600040101010101" pitchFamily="2" charset="-122"/>
                </a:rPr>
                <a:t>INTA</a:t>
              </a:r>
              <a:r>
                <a:rPr lang="zh-CN" altLang="en-US" sz="1800" b="0">
                  <a:solidFill>
                    <a:srgbClr val="000000"/>
                  </a:solidFill>
                  <a:latin typeface="Arial Unicode MS" panose="020B0604020202020204" pitchFamily="34" charset="-128"/>
                  <a:ea typeface="华文中宋" panose="02010600040101010101" pitchFamily="2" charset="-122"/>
                </a:rPr>
                <a:t>周期</a:t>
              </a:r>
            </a:p>
          </p:txBody>
        </p:sp>
        <p:sp>
          <p:nvSpPr>
            <p:cNvPr id="404501" name="Line 14">
              <a:extLst>
                <a:ext uri="{FF2B5EF4-FFF2-40B4-BE49-F238E27FC236}">
                  <a16:creationId xmlns:a16="http://schemas.microsoft.com/office/drawing/2014/main" id="{A398255F-BBD0-5D42-8D80-28883B7DB0C1}"/>
                </a:ext>
              </a:extLst>
            </p:cNvPr>
            <p:cNvSpPr>
              <a:spLocks noChangeShapeType="1"/>
            </p:cNvSpPr>
            <p:nvPr/>
          </p:nvSpPr>
          <p:spPr bwMode="auto">
            <a:xfrm>
              <a:off x="2245" y="1525"/>
              <a:ext cx="363"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404493" name="Group 15">
            <a:extLst>
              <a:ext uri="{FF2B5EF4-FFF2-40B4-BE49-F238E27FC236}">
                <a16:creationId xmlns:a16="http://schemas.microsoft.com/office/drawing/2014/main" id="{980515A4-EB54-384E-ADAE-B41BC425A8B4}"/>
              </a:ext>
            </a:extLst>
          </p:cNvPr>
          <p:cNvGrpSpPr>
            <a:grpSpLocks/>
          </p:cNvGrpSpPr>
          <p:nvPr/>
        </p:nvGrpSpPr>
        <p:grpSpPr bwMode="auto">
          <a:xfrm>
            <a:off x="5489575" y="2516188"/>
            <a:ext cx="1746250" cy="366712"/>
            <a:chOff x="3458" y="1480"/>
            <a:chExt cx="1100" cy="231"/>
          </a:xfrm>
        </p:grpSpPr>
        <p:sp>
          <p:nvSpPr>
            <p:cNvPr id="404498" name="Text Box 16">
              <a:extLst>
                <a:ext uri="{FF2B5EF4-FFF2-40B4-BE49-F238E27FC236}">
                  <a16:creationId xmlns:a16="http://schemas.microsoft.com/office/drawing/2014/main" id="{20443283-F543-5443-AAA5-2EE6726C8AB6}"/>
                </a:ext>
              </a:extLst>
            </p:cNvPr>
            <p:cNvSpPr txBox="1">
              <a:spLocks noChangeArrowheads="1"/>
            </p:cNvSpPr>
            <p:nvPr/>
          </p:nvSpPr>
          <p:spPr bwMode="auto">
            <a:xfrm>
              <a:off x="3458" y="1480"/>
              <a:ext cx="1100" cy="231"/>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1800" b="0">
                  <a:solidFill>
                    <a:srgbClr val="000000"/>
                  </a:solidFill>
                  <a:latin typeface="Arial Unicode MS" panose="020B0604020202020204" pitchFamily="34" charset="-128"/>
                  <a:ea typeface="华文中宋" panose="02010600040101010101" pitchFamily="2" charset="-122"/>
                </a:rPr>
                <a:t>第</a:t>
              </a:r>
              <a:r>
                <a:rPr lang="en-US" altLang="zh-CN" sz="1800" b="0">
                  <a:solidFill>
                    <a:srgbClr val="000000"/>
                  </a:solidFill>
                  <a:latin typeface="Arial Unicode MS" panose="020B0604020202020204" pitchFamily="34" charset="-128"/>
                  <a:ea typeface="华文中宋" panose="02010600040101010101" pitchFamily="2" charset="-122"/>
                </a:rPr>
                <a:t>2</a:t>
              </a:r>
              <a:r>
                <a:rPr lang="zh-CN" altLang="en-US" sz="1800" b="0">
                  <a:solidFill>
                    <a:srgbClr val="000000"/>
                  </a:solidFill>
                  <a:latin typeface="Arial Unicode MS" panose="020B0604020202020204" pitchFamily="34" charset="-128"/>
                  <a:ea typeface="华文中宋" panose="02010600040101010101" pitchFamily="2" charset="-122"/>
                </a:rPr>
                <a:t>个</a:t>
              </a:r>
              <a:r>
                <a:rPr lang="en-US" altLang="zh-CN" sz="1800" b="0">
                  <a:solidFill>
                    <a:srgbClr val="000000"/>
                  </a:solidFill>
                  <a:latin typeface="Arial Unicode MS" panose="020B0604020202020204" pitchFamily="34" charset="-128"/>
                  <a:ea typeface="华文中宋" panose="02010600040101010101" pitchFamily="2" charset="-122"/>
                </a:rPr>
                <a:t>INTA</a:t>
              </a:r>
              <a:r>
                <a:rPr lang="zh-CN" altLang="en-US" sz="1800" b="0">
                  <a:solidFill>
                    <a:srgbClr val="000000"/>
                  </a:solidFill>
                  <a:latin typeface="Arial Unicode MS" panose="020B0604020202020204" pitchFamily="34" charset="-128"/>
                  <a:ea typeface="华文中宋" panose="02010600040101010101" pitchFamily="2" charset="-122"/>
                </a:rPr>
                <a:t>周期</a:t>
              </a:r>
            </a:p>
          </p:txBody>
        </p:sp>
        <p:sp>
          <p:nvSpPr>
            <p:cNvPr id="404499" name="Line 17">
              <a:extLst>
                <a:ext uri="{FF2B5EF4-FFF2-40B4-BE49-F238E27FC236}">
                  <a16:creationId xmlns:a16="http://schemas.microsoft.com/office/drawing/2014/main" id="{CC974369-32D8-4E46-9587-7657B2ED35C3}"/>
                </a:ext>
              </a:extLst>
            </p:cNvPr>
            <p:cNvSpPr>
              <a:spLocks noChangeShapeType="1"/>
            </p:cNvSpPr>
            <p:nvPr/>
          </p:nvSpPr>
          <p:spPr bwMode="auto">
            <a:xfrm>
              <a:off x="3878" y="1525"/>
              <a:ext cx="363"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878610" name="Rectangle 18" descr="20%">
            <a:extLst>
              <a:ext uri="{FF2B5EF4-FFF2-40B4-BE49-F238E27FC236}">
                <a16:creationId xmlns:a16="http://schemas.microsoft.com/office/drawing/2014/main" id="{7A1394C8-8934-EA43-A3AC-EADB2117759A}"/>
              </a:ext>
            </a:extLst>
          </p:cNvPr>
          <p:cNvSpPr>
            <a:spLocks noChangeArrowheads="1"/>
          </p:cNvSpPr>
          <p:nvPr/>
        </p:nvSpPr>
        <p:spPr bwMode="auto">
          <a:xfrm>
            <a:off x="5076825" y="2422525"/>
            <a:ext cx="2879725" cy="3959225"/>
          </a:xfrm>
          <a:prstGeom prst="rect">
            <a:avLst/>
          </a:prstGeom>
          <a:blipFill dpi="0" rotWithShape="0">
            <a:blip r:embed="rId4"/>
            <a:srcRect/>
            <a:tile tx="0" ty="0" sx="100000" sy="100000" flip="none" algn="tl"/>
          </a:bli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878611" name="Rectangle 19" descr="20%">
            <a:extLst>
              <a:ext uri="{FF2B5EF4-FFF2-40B4-BE49-F238E27FC236}">
                <a16:creationId xmlns:a16="http://schemas.microsoft.com/office/drawing/2014/main" id="{4D30F7AF-EBF7-0D41-960F-32A9BEA91F11}"/>
              </a:ext>
            </a:extLst>
          </p:cNvPr>
          <p:cNvSpPr>
            <a:spLocks noChangeArrowheads="1"/>
          </p:cNvSpPr>
          <p:nvPr/>
        </p:nvSpPr>
        <p:spPr bwMode="auto">
          <a:xfrm>
            <a:off x="2197100" y="2422525"/>
            <a:ext cx="2879725" cy="3959225"/>
          </a:xfrm>
          <a:prstGeom prst="rect">
            <a:avLst/>
          </a:prstGeom>
          <a:blipFill dpi="0" rotWithShape="0">
            <a:blip r:embed="rId4"/>
            <a:srcRect/>
            <a:tile tx="0" ty="0" sx="100000" sy="100000" flip="none" algn="tl"/>
          </a:bli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404496" name="Text Box 20">
            <a:extLst>
              <a:ext uri="{FF2B5EF4-FFF2-40B4-BE49-F238E27FC236}">
                <a16:creationId xmlns:a16="http://schemas.microsoft.com/office/drawing/2014/main" id="{4E2E1F53-8C5F-3945-8F50-FB88069D287F}"/>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404497" name="幻灯片编号占位符 2">
            <a:extLst>
              <a:ext uri="{FF2B5EF4-FFF2-40B4-BE49-F238E27FC236}">
                <a16:creationId xmlns:a16="http://schemas.microsoft.com/office/drawing/2014/main" id="{8F8564E9-5B4D-AB4A-8EBD-D6B901A5CA9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84F777F-CB90-2E41-A139-F4FB6C28AA05}" type="slidenum">
              <a:rPr kumimoji="0" lang="en-US" altLang="zh-CN" sz="1400" smtClean="0"/>
              <a:pPr>
                <a:spcBef>
                  <a:spcPct val="0"/>
                </a:spcBef>
                <a:buClrTx/>
                <a:buSzTx/>
                <a:buFontTx/>
                <a:buNone/>
              </a:pPr>
              <a:t>193</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xit" presetSubtype="8" fill="hold" grpId="0" nodeType="clickEffect">
                                  <p:stCondLst>
                                    <p:cond delay="0"/>
                                  </p:stCondLst>
                                  <p:childTnLst>
                                    <p:animEffect transition="out" filter="wipe(left)">
                                      <p:cBhvr>
                                        <p:cTn id="6" dur="5000"/>
                                        <p:tgtEl>
                                          <p:spTgt spid="878611"/>
                                        </p:tgtEl>
                                      </p:cBhvr>
                                    </p:animEffect>
                                    <p:set>
                                      <p:cBhvr>
                                        <p:cTn id="7" dur="1" fill="hold">
                                          <p:stCondLst>
                                            <p:cond delay="4999"/>
                                          </p:stCondLst>
                                        </p:cTn>
                                        <p:tgtEl>
                                          <p:spTgt spid="878611"/>
                                        </p:tgtEl>
                                        <p:attrNameLst>
                                          <p:attrName>style.visibility</p:attrName>
                                        </p:attrNameLst>
                                      </p:cBhvr>
                                      <p:to>
                                        <p:strVal val="hidden"/>
                                      </p:to>
                                    </p:se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xit" presetSubtype="8" fill="hold" grpId="0" nodeType="clickEffect">
                                  <p:stCondLst>
                                    <p:cond delay="0"/>
                                  </p:stCondLst>
                                  <p:childTnLst>
                                    <p:animEffect transition="out" filter="wipe(left)">
                                      <p:cBhvr>
                                        <p:cTn id="11" dur="5000"/>
                                        <p:tgtEl>
                                          <p:spTgt spid="878610"/>
                                        </p:tgtEl>
                                      </p:cBhvr>
                                    </p:animEffect>
                                    <p:set>
                                      <p:cBhvr>
                                        <p:cTn id="12" dur="1" fill="hold">
                                          <p:stCondLst>
                                            <p:cond delay="4999"/>
                                          </p:stCondLst>
                                        </p:cTn>
                                        <p:tgtEl>
                                          <p:spTgt spid="878610"/>
                                        </p:tgtEl>
                                        <p:attrNameLst>
                                          <p:attrName>style.visibility</p:attrName>
                                        </p:attrNameLst>
                                      </p:cBhvr>
                                      <p:to>
                                        <p:strVal val="hidden"/>
                                      </p:to>
                                    </p:set>
                                  </p:childTnLst>
                                  <p:subTnLst>
                                    <p:set>
                                      <p:cBhvr override="childStyle">
                                        <p:cTn dur="1" fill="hold" display="0" masterRel="nextClick" afterEffect="1"/>
                                        <p:tgtEl>
                                          <p:spTgt spid="878610"/>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8610" grpId="0" animBg="1"/>
      <p:bldP spid="878611" grpId="0" animBg="1"/>
    </p:bld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529" name="日期占位符 6">
            <a:extLst>
              <a:ext uri="{FF2B5EF4-FFF2-40B4-BE49-F238E27FC236}">
                <a16:creationId xmlns:a16="http://schemas.microsoft.com/office/drawing/2014/main" id="{AAE1833E-FB76-434E-A4F7-B25313748ED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0875AEC-4F0A-C742-B070-F76BE1084928}" type="datetime12">
              <a:rPr kumimoji="0" lang="zh-CN" altLang="en-US" sz="1400" smtClean="0"/>
              <a:pPr>
                <a:spcBef>
                  <a:spcPct val="0"/>
                </a:spcBef>
                <a:buClrTx/>
                <a:buSzTx/>
                <a:buFontTx/>
                <a:buNone/>
              </a:pPr>
              <a:t>下午8时26分</a:t>
            </a:fld>
            <a:endParaRPr kumimoji="0" lang="en-US" altLang="zh-CN" sz="1400"/>
          </a:p>
        </p:txBody>
      </p:sp>
      <p:graphicFrame>
        <p:nvGraphicFramePr>
          <p:cNvPr id="406530" name="Object 3">
            <a:hlinkClick r:id="" action="ppaction://noaction" highlightClick="1"/>
            <a:extLst>
              <a:ext uri="{FF2B5EF4-FFF2-40B4-BE49-F238E27FC236}">
                <a16:creationId xmlns:a16="http://schemas.microsoft.com/office/drawing/2014/main" id="{2D53A993-C712-7E44-98E8-5B67E8C35316}"/>
              </a:ext>
            </a:extLst>
          </p:cNvPr>
          <p:cNvGraphicFramePr>
            <a:graphicFrameLocks noGrp="1" noChangeAspect="1"/>
          </p:cNvGraphicFramePr>
          <p:nvPr>
            <p:ph sz="quarter" idx="1"/>
          </p:nvPr>
        </p:nvGraphicFramePr>
        <p:xfrm>
          <a:off x="849313" y="1196975"/>
          <a:ext cx="3074987" cy="5505450"/>
        </p:xfrm>
        <a:graphic>
          <a:graphicData uri="http://schemas.openxmlformats.org/presentationml/2006/ole">
            <mc:AlternateContent xmlns:mc="http://schemas.openxmlformats.org/markup-compatibility/2006">
              <mc:Choice xmlns:v="urn:schemas-microsoft-com:vml" Requires="v">
                <p:oleObj spid="_x0000_s406592" name="Visio" r:id="rId4" imgW="1670050" imgH="2990850" progId="Visio.Drawing.11">
                  <p:embed/>
                </p:oleObj>
              </mc:Choice>
              <mc:Fallback>
                <p:oleObj name="Visio" r:id="rId4" imgW="1670050" imgH="299085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9313" y="1196975"/>
                        <a:ext cx="3074987" cy="5505450"/>
                      </a:xfrm>
                      <a:prstGeom prst="rect">
                        <a:avLst/>
                      </a:prstGeom>
                      <a:solidFill>
                        <a:schemeClr val="bg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graphicFrame>
        <p:nvGraphicFramePr>
          <p:cNvPr id="880644" name="Object 4">
            <a:hlinkClick r:id="" action="ppaction://noaction" highlightClick="1"/>
            <a:extLst>
              <a:ext uri="{FF2B5EF4-FFF2-40B4-BE49-F238E27FC236}">
                <a16:creationId xmlns:a16="http://schemas.microsoft.com/office/drawing/2014/main" id="{8375A2F8-A790-B94E-92EF-FD52534CC2EB}"/>
              </a:ext>
            </a:extLst>
          </p:cNvPr>
          <p:cNvGraphicFramePr>
            <a:graphicFrameLocks noGrp="1" noChangeAspect="1"/>
          </p:cNvGraphicFramePr>
          <p:nvPr>
            <p:ph sz="quarter" idx="2"/>
          </p:nvPr>
        </p:nvGraphicFramePr>
        <p:xfrm>
          <a:off x="5148263" y="1270000"/>
          <a:ext cx="3481387" cy="5472113"/>
        </p:xfrm>
        <a:graphic>
          <a:graphicData uri="http://schemas.openxmlformats.org/presentationml/2006/ole">
            <mc:AlternateContent xmlns:mc="http://schemas.openxmlformats.org/markup-compatibility/2006">
              <mc:Choice xmlns:v="urn:schemas-microsoft-com:vml" Requires="v">
                <p:oleObj spid="_x0000_s406593" name="Visio" r:id="rId6" imgW="1828800" imgH="2870200" progId="Visio.Drawing.11">
                  <p:embed/>
                </p:oleObj>
              </mc:Choice>
              <mc:Fallback>
                <p:oleObj name="Visio" r:id="rId6" imgW="1828800" imgH="2870200" progId="Visio.Drawing.11">
                  <p:embed/>
                  <p:pic>
                    <p:nvPicPr>
                      <p:cNvPr id="0" name="Object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48263" y="1270000"/>
                        <a:ext cx="3481387" cy="5472113"/>
                      </a:xfrm>
                      <a:prstGeom prst="rect">
                        <a:avLst/>
                      </a:prstGeom>
                      <a:solidFill>
                        <a:schemeClr val="bg1"/>
                      </a:solidFill>
                      <a:ln>
                        <a:noFill/>
                      </a:ln>
                      <a:effectLst/>
                      <a:extLst>
                        <a:ext uri="{91240B29-F687-4F45-9708-019B960494DF}">
                          <a14:hiddenLine xmlns:a14="http://schemas.microsoft.com/office/drawing/2010/main" w="9525">
                            <a:solidFill>
                              <a:srgbClr val="99CC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80645" name="Oval 5">
            <a:extLst>
              <a:ext uri="{FF2B5EF4-FFF2-40B4-BE49-F238E27FC236}">
                <a16:creationId xmlns:a16="http://schemas.microsoft.com/office/drawing/2014/main" id="{1BFC15A4-9A63-6743-B34C-1E3D86DB2EC5}"/>
              </a:ext>
            </a:extLst>
          </p:cNvPr>
          <p:cNvSpPr>
            <a:spLocks noChangeArrowheads="1"/>
          </p:cNvSpPr>
          <p:nvPr/>
        </p:nvSpPr>
        <p:spPr bwMode="auto">
          <a:xfrm>
            <a:off x="1474788" y="4941888"/>
            <a:ext cx="865187" cy="1079500"/>
          </a:xfrm>
          <a:prstGeom prst="ellipse">
            <a:avLst/>
          </a:prstGeom>
          <a:noFill/>
          <a:ln w="28575">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pPr>
            <a:endParaRPr lang="zh-CN" altLang="en-US" sz="2400" b="0">
              <a:solidFill>
                <a:srgbClr val="000000"/>
              </a:solidFill>
              <a:latin typeface="Times New Roman" panose="02020603050405020304" pitchFamily="18" charset="0"/>
              <a:ea typeface="楷体_GB2312" pitchFamily="49" charset="-122"/>
            </a:endParaRPr>
          </a:p>
        </p:txBody>
      </p:sp>
      <p:sp>
        <p:nvSpPr>
          <p:cNvPr id="880646" name="Oval 6">
            <a:extLst>
              <a:ext uri="{FF2B5EF4-FFF2-40B4-BE49-F238E27FC236}">
                <a16:creationId xmlns:a16="http://schemas.microsoft.com/office/drawing/2014/main" id="{2FB35A4B-92E0-7046-AAC2-70BF947A232D}"/>
              </a:ext>
            </a:extLst>
          </p:cNvPr>
          <p:cNvSpPr>
            <a:spLocks noChangeArrowheads="1"/>
          </p:cNvSpPr>
          <p:nvPr/>
        </p:nvSpPr>
        <p:spPr bwMode="auto">
          <a:xfrm>
            <a:off x="5435600" y="3357563"/>
            <a:ext cx="1728788" cy="2447925"/>
          </a:xfrm>
          <a:prstGeom prst="ellipse">
            <a:avLst/>
          </a:prstGeom>
          <a:noFill/>
          <a:ln w="28575">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880647" name="AutoShape 7">
            <a:extLst>
              <a:ext uri="{FF2B5EF4-FFF2-40B4-BE49-F238E27FC236}">
                <a16:creationId xmlns:a16="http://schemas.microsoft.com/office/drawing/2014/main" id="{4DD424AA-1FD6-7040-A5D2-69EDB9AD96BF}"/>
              </a:ext>
            </a:extLst>
          </p:cNvPr>
          <p:cNvSpPr>
            <a:spLocks noChangeArrowheads="1"/>
          </p:cNvSpPr>
          <p:nvPr/>
        </p:nvSpPr>
        <p:spPr bwMode="auto">
          <a:xfrm>
            <a:off x="2843213" y="5159375"/>
            <a:ext cx="1871662" cy="574675"/>
          </a:xfrm>
          <a:prstGeom prst="wedgeRoundRectCallout">
            <a:avLst>
              <a:gd name="adj1" fmla="val 95884"/>
              <a:gd name="adj2" fmla="val -74032"/>
              <a:gd name="adj3" fmla="val 16667"/>
            </a:avLst>
          </a:prstGeom>
          <a:solidFill>
            <a:srgbClr val="FFFF99"/>
          </a:solidFill>
          <a:ln w="9525">
            <a:solidFill>
              <a:srgbClr val="99CCFF"/>
            </a:solidFill>
            <a:miter lim="800000"/>
            <a:headEnd/>
            <a:tailEnd/>
          </a:ln>
        </p:spPr>
        <p:txBody>
          <a:bodyPr lIns="0" tIns="10800" rIns="0" bIns="10800"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kumimoji="0" lang="zh-CN" altLang="en-US" sz="1800">
                <a:solidFill>
                  <a:srgbClr val="FF0066"/>
                </a:solidFill>
                <a:latin typeface="Arial Unicode MS" panose="020B0604020202020204" pitchFamily="34" charset="-128"/>
                <a:ea typeface="华文中宋" panose="02010600040101010101" pitchFamily="2" charset="-122"/>
              </a:rPr>
              <a:t>开中断以便响应更高优先级中断</a:t>
            </a:r>
          </a:p>
        </p:txBody>
      </p:sp>
      <p:sp>
        <p:nvSpPr>
          <p:cNvPr id="406535" name="Text Box 8">
            <a:extLst>
              <a:ext uri="{FF2B5EF4-FFF2-40B4-BE49-F238E27FC236}">
                <a16:creationId xmlns:a16="http://schemas.microsoft.com/office/drawing/2014/main" id="{28A33B91-F451-7842-A58A-BD29FB981690}"/>
              </a:ext>
            </a:extLst>
          </p:cNvPr>
          <p:cNvSpPr txBox="1">
            <a:spLocks noChangeArrowheads="1"/>
          </p:cNvSpPr>
          <p:nvPr/>
        </p:nvSpPr>
        <p:spPr bwMode="auto">
          <a:xfrm>
            <a:off x="323850" y="3357563"/>
            <a:ext cx="503238"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
                <a:schemeClr val="bg1"/>
              </a:buClr>
              <a:buSzPct val="100000"/>
              <a:buFont typeface="Wingdings" pitchFamily="2" charset="2"/>
              <a:buNone/>
            </a:pPr>
            <a:r>
              <a:rPr lang="zh-CN" altLang="en-US" sz="2400">
                <a:solidFill>
                  <a:schemeClr val="folHlink"/>
                </a:solidFill>
                <a:latin typeface="Times New Roman" panose="02020603050405020304" pitchFamily="18" charset="0"/>
              </a:rPr>
              <a:t>单级中断流程</a:t>
            </a:r>
          </a:p>
        </p:txBody>
      </p:sp>
      <p:sp>
        <p:nvSpPr>
          <p:cNvPr id="406536" name="Text Box 9">
            <a:extLst>
              <a:ext uri="{FF2B5EF4-FFF2-40B4-BE49-F238E27FC236}">
                <a16:creationId xmlns:a16="http://schemas.microsoft.com/office/drawing/2014/main" id="{05FA5246-DAC0-074B-9617-F0A4C499DB41}"/>
              </a:ext>
            </a:extLst>
          </p:cNvPr>
          <p:cNvSpPr txBox="1">
            <a:spLocks noChangeArrowheads="1"/>
          </p:cNvSpPr>
          <p:nvPr/>
        </p:nvSpPr>
        <p:spPr bwMode="auto">
          <a:xfrm>
            <a:off x="8243888" y="3141663"/>
            <a:ext cx="503237"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
                <a:schemeClr val="bg1"/>
              </a:buClr>
              <a:buSzPct val="100000"/>
              <a:buFont typeface="Wingdings" pitchFamily="2" charset="2"/>
              <a:buNone/>
            </a:pPr>
            <a:r>
              <a:rPr lang="zh-CN" altLang="en-US" sz="2400">
                <a:solidFill>
                  <a:schemeClr val="folHlink"/>
                </a:solidFill>
                <a:latin typeface="Times New Roman" panose="02020603050405020304" pitchFamily="18" charset="0"/>
              </a:rPr>
              <a:t>多级中断流程</a:t>
            </a:r>
          </a:p>
        </p:txBody>
      </p:sp>
      <p:sp>
        <p:nvSpPr>
          <p:cNvPr id="406537" name="Text Box 10">
            <a:extLst>
              <a:ext uri="{FF2B5EF4-FFF2-40B4-BE49-F238E27FC236}">
                <a16:creationId xmlns:a16="http://schemas.microsoft.com/office/drawing/2014/main" id="{6E93932D-31FC-A440-9B87-8B2FC2B60FF6}"/>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406538" name="Rectangle 2">
            <a:extLst>
              <a:ext uri="{FF2B5EF4-FFF2-40B4-BE49-F238E27FC236}">
                <a16:creationId xmlns:a16="http://schemas.microsoft.com/office/drawing/2014/main" id="{173C5B03-2774-6E4F-A5FA-332B7ABC3FCA}"/>
              </a:ext>
            </a:extLst>
          </p:cNvPr>
          <p:cNvSpPr>
            <a:spLocks noGrp="1" noChangeArrowheads="1"/>
          </p:cNvSpPr>
          <p:nvPr>
            <p:ph type="title" sz="quarter"/>
          </p:nvPr>
        </p:nvSpPr>
        <p:spPr>
          <a:xfrm>
            <a:off x="250825" y="822325"/>
            <a:ext cx="4752975" cy="519113"/>
          </a:xfrm>
        </p:spPr>
        <p:txBody>
          <a:bodyPr anchor="ctr">
            <a:spAutoFit/>
          </a:bodyPr>
          <a:lstStyle/>
          <a:p>
            <a:pPr eaLnBrk="1" hangingPunct="1"/>
            <a:r>
              <a:rPr kumimoji="0" lang="zh-CN" altLang="en-US" sz="2800" b="1"/>
              <a:t>三、中断优先级和中断嵌套</a:t>
            </a:r>
          </a:p>
        </p:txBody>
      </p:sp>
      <p:sp>
        <p:nvSpPr>
          <p:cNvPr id="406539" name="幻灯片编号占位符 2">
            <a:extLst>
              <a:ext uri="{FF2B5EF4-FFF2-40B4-BE49-F238E27FC236}">
                <a16:creationId xmlns:a16="http://schemas.microsoft.com/office/drawing/2014/main" id="{DE580933-8D25-C44F-B76D-193DDA7815A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C513782-B424-9C44-88D7-C98EFDA8A1D2}" type="slidenum">
              <a:rPr kumimoji="0" lang="en-US" altLang="zh-CN" sz="1400" smtClean="0"/>
              <a:pPr>
                <a:spcBef>
                  <a:spcPct val="0"/>
                </a:spcBef>
                <a:buClrTx/>
                <a:buSzTx/>
                <a:buFontTx/>
                <a:buNone/>
              </a:pPr>
              <a:t>194</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880645"/>
                                        </p:tgtEl>
                                        <p:attrNameLst>
                                          <p:attrName>style.visibility</p:attrName>
                                        </p:attrNameLst>
                                      </p:cBhvr>
                                      <p:to>
                                        <p:strVal val="visible"/>
                                      </p:to>
                                    </p:set>
                                    <p:animEffect transition="in" filter="wedge">
                                      <p:cBhvr>
                                        <p:cTn id="7" dur="2000"/>
                                        <p:tgtEl>
                                          <p:spTgt spid="880645"/>
                                        </p:tgtEl>
                                      </p:cBhvr>
                                    </p:animEffect>
                                  </p:childTnLst>
                                </p:cTn>
                              </p:par>
                              <p:par>
                                <p:cTn id="8" presetID="20" presetClass="entr" presetSubtype="0" fill="hold" grpId="0" nodeType="withEffect">
                                  <p:stCondLst>
                                    <p:cond delay="0"/>
                                  </p:stCondLst>
                                  <p:childTnLst>
                                    <p:set>
                                      <p:cBhvr>
                                        <p:cTn id="9" dur="1" fill="hold">
                                          <p:stCondLst>
                                            <p:cond delay="0"/>
                                          </p:stCondLst>
                                        </p:cTn>
                                        <p:tgtEl>
                                          <p:spTgt spid="880646"/>
                                        </p:tgtEl>
                                        <p:attrNameLst>
                                          <p:attrName>style.visibility</p:attrName>
                                        </p:attrNameLst>
                                      </p:cBhvr>
                                      <p:to>
                                        <p:strVal val="visible"/>
                                      </p:to>
                                    </p:set>
                                    <p:animEffect transition="in" filter="wedge">
                                      <p:cBhvr>
                                        <p:cTn id="10" dur="2000"/>
                                        <p:tgtEl>
                                          <p:spTgt spid="880646"/>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6" presetClass="emph" presetSubtype="0" fill="hold" nodeType="clickEffect">
                                  <p:stCondLst>
                                    <p:cond delay="0"/>
                                  </p:stCondLst>
                                  <p:childTnLst>
                                    <p:animScale>
                                      <p:cBhvr>
                                        <p:cTn id="14" dur="2000" fill="hold"/>
                                        <p:tgtEl>
                                          <p:spTgt spid="880644"/>
                                        </p:tgtEl>
                                      </p:cBhvr>
                                      <p:by x="150000" y="150000"/>
                                    </p:animScale>
                                  </p:childTnLst>
                                </p:cTn>
                              </p:par>
                              <p:par>
                                <p:cTn id="15" presetID="6" presetClass="emph" presetSubtype="0" accel="50000" fill="hold" grpId="1" nodeType="withEffect">
                                  <p:stCondLst>
                                    <p:cond delay="0"/>
                                  </p:stCondLst>
                                  <p:childTnLst>
                                    <p:animScale>
                                      <p:cBhvr>
                                        <p:cTn id="16" dur="2000" fill="hold"/>
                                        <p:tgtEl>
                                          <p:spTgt spid="880646"/>
                                        </p:tgtEl>
                                      </p:cBhvr>
                                      <p:by x="180000" y="180000"/>
                                    </p:animScale>
                                  </p:childTnLst>
                                </p:cTn>
                              </p:par>
                            </p:childTnLst>
                          </p:cTn>
                        </p:par>
                        <p:par>
                          <p:cTn id="17" fill="hold" nodeType="afterGroup">
                            <p:stCondLst>
                              <p:cond delay="2000"/>
                            </p:stCondLst>
                            <p:childTnLst>
                              <p:par>
                                <p:cTn id="18" presetID="18" presetClass="entr" presetSubtype="3" fill="hold" grpId="0" nodeType="afterEffect">
                                  <p:stCondLst>
                                    <p:cond delay="0"/>
                                  </p:stCondLst>
                                  <p:childTnLst>
                                    <p:set>
                                      <p:cBhvr>
                                        <p:cTn id="19" dur="1" fill="hold">
                                          <p:stCondLst>
                                            <p:cond delay="0"/>
                                          </p:stCondLst>
                                        </p:cTn>
                                        <p:tgtEl>
                                          <p:spTgt spid="880647"/>
                                        </p:tgtEl>
                                        <p:attrNameLst>
                                          <p:attrName>style.visibility</p:attrName>
                                        </p:attrNameLst>
                                      </p:cBhvr>
                                      <p:to>
                                        <p:strVal val="visible"/>
                                      </p:to>
                                    </p:set>
                                    <p:animEffect transition="in" filter="strips(upRight)">
                                      <p:cBhvr>
                                        <p:cTn id="20" dur="500"/>
                                        <p:tgtEl>
                                          <p:spTgt spid="8806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45" grpId="0" animBg="1"/>
      <p:bldP spid="880646" grpId="0" animBg="1"/>
      <p:bldP spid="880646" grpId="1" animBg="1"/>
      <p:bldP spid="880647" grpId="0" animBg="1"/>
    </p:bld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7" name="日期占位符 3">
            <a:extLst>
              <a:ext uri="{FF2B5EF4-FFF2-40B4-BE49-F238E27FC236}">
                <a16:creationId xmlns:a16="http://schemas.microsoft.com/office/drawing/2014/main" id="{1687E246-CFDC-EA4F-81A8-65E63EBE221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D61CFB4-6646-174B-85D0-DB6410B67D9F}" type="datetime12">
              <a:rPr kumimoji="0" lang="zh-CN" altLang="en-US" sz="1400" smtClean="0"/>
              <a:pPr>
                <a:spcBef>
                  <a:spcPct val="0"/>
                </a:spcBef>
                <a:buClrTx/>
                <a:buSzTx/>
                <a:buFontTx/>
                <a:buNone/>
              </a:pPr>
              <a:t>下午8时26分</a:t>
            </a:fld>
            <a:endParaRPr kumimoji="0" lang="en-US" altLang="zh-CN" sz="1400"/>
          </a:p>
        </p:txBody>
      </p:sp>
      <p:sp>
        <p:nvSpPr>
          <p:cNvPr id="408578" name="Rectangle 2">
            <a:extLst>
              <a:ext uri="{FF2B5EF4-FFF2-40B4-BE49-F238E27FC236}">
                <a16:creationId xmlns:a16="http://schemas.microsoft.com/office/drawing/2014/main" id="{0AB8169C-7C49-974C-8235-B1A528191FF5}"/>
              </a:ext>
            </a:extLst>
          </p:cNvPr>
          <p:cNvSpPr>
            <a:spLocks noGrp="1" noChangeArrowheads="1"/>
          </p:cNvSpPr>
          <p:nvPr>
            <p:ph type="title"/>
          </p:nvPr>
        </p:nvSpPr>
        <p:spPr>
          <a:xfrm>
            <a:off x="468313" y="904875"/>
            <a:ext cx="3240087" cy="579438"/>
          </a:xfrm>
        </p:spPr>
        <p:txBody>
          <a:bodyPr anchor="ctr">
            <a:spAutoFit/>
          </a:bodyPr>
          <a:lstStyle/>
          <a:p>
            <a:pPr eaLnBrk="1" hangingPunct="1"/>
            <a:r>
              <a:rPr kumimoji="0" lang="en-US" altLang="zh-CN" sz="3200" b="1"/>
              <a:t>1. </a:t>
            </a:r>
            <a:r>
              <a:rPr kumimoji="0" lang="zh-CN" altLang="en-US" sz="3200" b="1"/>
              <a:t>中断优先级</a:t>
            </a:r>
          </a:p>
        </p:txBody>
      </p:sp>
      <p:sp>
        <p:nvSpPr>
          <p:cNvPr id="408579" name="Rectangle 3">
            <a:extLst>
              <a:ext uri="{FF2B5EF4-FFF2-40B4-BE49-F238E27FC236}">
                <a16:creationId xmlns:a16="http://schemas.microsoft.com/office/drawing/2014/main" id="{C3288E56-0A02-4B48-B49F-34970D1288F9}"/>
              </a:ext>
            </a:extLst>
          </p:cNvPr>
          <p:cNvSpPr>
            <a:spLocks noGrp="1" noChangeArrowheads="1"/>
          </p:cNvSpPr>
          <p:nvPr>
            <p:ph type="body" idx="1"/>
          </p:nvPr>
        </p:nvSpPr>
        <p:spPr/>
        <p:txBody>
          <a:bodyPr/>
          <a:lstStyle/>
          <a:p>
            <a:pPr eaLnBrk="1" hangingPunct="1"/>
            <a:r>
              <a:rPr kumimoji="0" lang="zh-CN" altLang="en-US" sz="3600" b="1" dirty="0">
                <a:latin typeface="楷体_GB2312" pitchFamily="49" charset="-122"/>
              </a:rPr>
              <a:t>中断优先级</a:t>
            </a:r>
          </a:p>
          <a:p>
            <a:pPr eaLnBrk="1" hangingPunct="1"/>
            <a:endParaRPr kumimoji="0" lang="zh-CN" altLang="en-US" b="1" dirty="0">
              <a:latin typeface="楷体_GB2312" pitchFamily="49" charset="-122"/>
            </a:endParaRPr>
          </a:p>
          <a:p>
            <a:pPr eaLnBrk="1" hangingPunct="1">
              <a:buFont typeface="Wingdings" pitchFamily="2" charset="2"/>
              <a:buNone/>
            </a:pPr>
            <a:r>
              <a:rPr kumimoji="0" lang="zh-CN" altLang="en-US" b="1" dirty="0">
                <a:solidFill>
                  <a:srgbClr val="FF0066"/>
                </a:solidFill>
                <a:latin typeface="Arial Unicode MS" panose="020B0604020202020204" pitchFamily="34" charset="-128"/>
              </a:rPr>
              <a:t>	高                         低</a:t>
            </a:r>
            <a:endParaRPr kumimoji="0" lang="zh-CN" altLang="en-US" sz="3600" b="1" dirty="0">
              <a:latin typeface="楷体_GB2312" pitchFamily="49" charset="-122"/>
            </a:endParaRPr>
          </a:p>
          <a:p>
            <a:pPr eaLnBrk="1" hangingPunct="1">
              <a:buFont typeface="Wingdings" pitchFamily="2" charset="2"/>
              <a:buNone/>
            </a:pPr>
            <a:r>
              <a:rPr kumimoji="0" lang="zh-CN" altLang="en-US" b="1" dirty="0">
                <a:solidFill>
                  <a:srgbClr val="080808"/>
                </a:solidFill>
                <a:latin typeface="Arial Unicode MS" panose="020B0604020202020204" pitchFamily="34" charset="-128"/>
              </a:rPr>
              <a:t>		</a:t>
            </a:r>
            <a:r>
              <a:rPr kumimoji="0" lang="zh-CN" altLang="en-US" sz="2800" b="1" dirty="0">
                <a:solidFill>
                  <a:srgbClr val="080808"/>
                </a:solidFill>
                <a:latin typeface="Arial Unicode MS" panose="020B0604020202020204" pitchFamily="34" charset="-128"/>
              </a:rPr>
              <a:t>内中断（除法错</a:t>
            </a:r>
            <a:r>
              <a:rPr kumimoji="0" lang="zh-CN" altLang="en-US" sz="2800" b="1" dirty="0">
                <a:solidFill>
                  <a:srgbClr val="080808"/>
                </a:solidFill>
                <a:latin typeface="黑体" panose="02010609060101010101" pitchFamily="49" charset="-122"/>
                <a:ea typeface="黑体" panose="02010609060101010101" pitchFamily="49" charset="-122"/>
              </a:rPr>
              <a:t>、</a:t>
            </a:r>
            <a:r>
              <a:rPr kumimoji="0" lang="en-US" altLang="zh-CN" sz="2800" b="1" dirty="0">
                <a:solidFill>
                  <a:srgbClr val="080808"/>
                </a:solidFill>
                <a:latin typeface="Arial Unicode MS" panose="020B0604020202020204" pitchFamily="34" charset="-128"/>
              </a:rPr>
              <a:t>INTO</a:t>
            </a:r>
            <a:r>
              <a:rPr kumimoji="0" lang="zh-CN" altLang="en-US" sz="2800" b="1" dirty="0">
                <a:solidFill>
                  <a:srgbClr val="080808"/>
                </a:solidFill>
                <a:latin typeface="黑体" panose="02010609060101010101" pitchFamily="49" charset="-122"/>
                <a:ea typeface="黑体" panose="02010609060101010101" pitchFamily="49" charset="-122"/>
              </a:rPr>
              <a:t>、</a:t>
            </a:r>
            <a:r>
              <a:rPr kumimoji="0" lang="en-US" altLang="zh-CN" sz="2800" b="1" dirty="0">
                <a:solidFill>
                  <a:srgbClr val="080808"/>
                </a:solidFill>
                <a:latin typeface="Arial Unicode MS" panose="020B0604020202020204" pitchFamily="34" charset="-128"/>
              </a:rPr>
              <a:t>INT n</a:t>
            </a:r>
            <a:r>
              <a:rPr kumimoji="0" lang="zh-CN" altLang="en-US" sz="2800" b="1" dirty="0">
                <a:solidFill>
                  <a:srgbClr val="080808"/>
                </a:solidFill>
                <a:latin typeface="Arial Unicode MS" panose="020B0604020202020204" pitchFamily="34" charset="-128"/>
              </a:rPr>
              <a:t>）</a:t>
            </a:r>
          </a:p>
          <a:p>
            <a:pPr eaLnBrk="1" hangingPunct="1">
              <a:buFont typeface="Wingdings" pitchFamily="2" charset="2"/>
              <a:buNone/>
            </a:pPr>
            <a:r>
              <a:rPr kumimoji="0" lang="zh-CN" altLang="en-US" b="1" dirty="0">
                <a:solidFill>
                  <a:srgbClr val="080808"/>
                </a:solidFill>
                <a:latin typeface="Arial Unicode MS" panose="020B0604020202020204" pitchFamily="34" charset="-128"/>
              </a:rPr>
              <a:t>        </a:t>
            </a:r>
            <a:r>
              <a:rPr kumimoji="0" lang="zh-CN" altLang="en-US" sz="2800" b="1" dirty="0">
                <a:solidFill>
                  <a:srgbClr val="080808"/>
                </a:solidFill>
                <a:latin typeface="Arial Unicode MS" panose="020B0604020202020204" pitchFamily="34" charset="-128"/>
              </a:rPr>
              <a:t>非屏蔽中断（</a:t>
            </a:r>
            <a:r>
              <a:rPr kumimoji="0" lang="en-US" altLang="zh-CN" sz="2800" b="1" dirty="0">
                <a:solidFill>
                  <a:srgbClr val="080808"/>
                </a:solidFill>
                <a:latin typeface="Arial Unicode MS" panose="020B0604020202020204" pitchFamily="34" charset="-128"/>
              </a:rPr>
              <a:t>NMI</a:t>
            </a:r>
            <a:r>
              <a:rPr kumimoji="0" lang="zh-CN" altLang="en-US" sz="2800" b="1" dirty="0">
                <a:solidFill>
                  <a:srgbClr val="080808"/>
                </a:solidFill>
                <a:latin typeface="Arial Unicode MS" panose="020B0604020202020204" pitchFamily="34" charset="-128"/>
              </a:rPr>
              <a:t>）</a:t>
            </a:r>
          </a:p>
          <a:p>
            <a:pPr eaLnBrk="1" hangingPunct="1">
              <a:buFont typeface="Wingdings" pitchFamily="2" charset="2"/>
              <a:buNone/>
            </a:pPr>
            <a:r>
              <a:rPr kumimoji="0" lang="zh-CN" altLang="en-US" sz="2800" b="1" dirty="0">
                <a:solidFill>
                  <a:srgbClr val="080808"/>
                </a:solidFill>
                <a:latin typeface="Arial Unicode MS" panose="020B0604020202020204" pitchFamily="34" charset="-128"/>
              </a:rPr>
              <a:t>         可屏蔽中断（</a:t>
            </a:r>
            <a:r>
              <a:rPr kumimoji="0" lang="en-US" altLang="zh-CN" sz="2800" b="1" dirty="0">
                <a:solidFill>
                  <a:srgbClr val="080808"/>
                </a:solidFill>
                <a:latin typeface="Arial Unicode MS" panose="020B0604020202020204" pitchFamily="34" charset="-128"/>
              </a:rPr>
              <a:t>INTR</a:t>
            </a:r>
            <a:r>
              <a:rPr kumimoji="0" lang="zh-CN" altLang="en-US" sz="2800" b="1" dirty="0">
                <a:solidFill>
                  <a:srgbClr val="080808"/>
                </a:solidFill>
                <a:latin typeface="Arial Unicode MS" panose="020B0604020202020204" pitchFamily="34" charset="-128"/>
              </a:rPr>
              <a:t>）</a:t>
            </a:r>
          </a:p>
          <a:p>
            <a:pPr eaLnBrk="1" hangingPunct="1">
              <a:buFont typeface="Wingdings" pitchFamily="2" charset="2"/>
              <a:buNone/>
            </a:pPr>
            <a:r>
              <a:rPr kumimoji="0" lang="zh-CN" altLang="en-US" b="1" dirty="0">
                <a:solidFill>
                  <a:srgbClr val="080808"/>
                </a:solidFill>
                <a:latin typeface="Arial Unicode MS" panose="020B0604020202020204" pitchFamily="34" charset="-128"/>
              </a:rPr>
              <a:t>	</a:t>
            </a:r>
            <a:r>
              <a:rPr kumimoji="0" lang="zh-CN" altLang="en-US" b="1" dirty="0">
                <a:solidFill>
                  <a:srgbClr val="FF0066"/>
                </a:solidFill>
                <a:latin typeface="Arial Unicode MS" panose="020B0604020202020204" pitchFamily="34" charset="-128"/>
              </a:rPr>
              <a:t>低</a:t>
            </a:r>
            <a:r>
              <a:rPr kumimoji="0" lang="zh-CN" altLang="en-US" b="1" dirty="0">
                <a:solidFill>
                  <a:srgbClr val="080808"/>
                </a:solidFill>
                <a:latin typeface="Arial Unicode MS" panose="020B0604020202020204" pitchFamily="34" charset="-128"/>
              </a:rPr>
              <a:t>	单步中断</a:t>
            </a:r>
          </a:p>
        </p:txBody>
      </p:sp>
      <p:sp>
        <p:nvSpPr>
          <p:cNvPr id="408580" name="Line 4">
            <a:extLst>
              <a:ext uri="{FF2B5EF4-FFF2-40B4-BE49-F238E27FC236}">
                <a16:creationId xmlns:a16="http://schemas.microsoft.com/office/drawing/2014/main" id="{816D81D2-05F1-DE47-9C1E-CACAA3777DA1}"/>
              </a:ext>
            </a:extLst>
          </p:cNvPr>
          <p:cNvSpPr>
            <a:spLocks noChangeShapeType="1"/>
          </p:cNvSpPr>
          <p:nvPr/>
        </p:nvSpPr>
        <p:spPr bwMode="auto">
          <a:xfrm>
            <a:off x="1547813" y="3141663"/>
            <a:ext cx="0" cy="3024187"/>
          </a:xfrm>
          <a:prstGeom prst="line">
            <a:avLst/>
          </a:prstGeom>
          <a:noFill/>
          <a:ln w="19050">
            <a:solidFill>
              <a:srgbClr val="FF0066"/>
            </a:solidFill>
            <a:round/>
            <a:headEnd/>
            <a:tailEnd type="stealth" w="med" len="lg"/>
          </a:ln>
          <a:extLst>
            <a:ext uri="{909E8E84-426E-40DD-AFC4-6F175D3DCCD1}">
              <a14:hiddenFill xmlns:a14="http://schemas.microsoft.com/office/drawing/2010/main">
                <a:noFill/>
              </a14:hiddenFill>
            </a:ext>
          </a:extLst>
        </p:spPr>
        <p:txBody>
          <a:bodyPr/>
          <a:lstStyle/>
          <a:p>
            <a:endParaRPr lang="zh-CN" altLang="en-US"/>
          </a:p>
        </p:txBody>
      </p:sp>
      <p:sp>
        <p:nvSpPr>
          <p:cNvPr id="408581" name="Line 5">
            <a:extLst>
              <a:ext uri="{FF2B5EF4-FFF2-40B4-BE49-F238E27FC236}">
                <a16:creationId xmlns:a16="http://schemas.microsoft.com/office/drawing/2014/main" id="{6301A94C-F273-3748-89BB-70C375375A34}"/>
              </a:ext>
            </a:extLst>
          </p:cNvPr>
          <p:cNvSpPr>
            <a:spLocks noChangeShapeType="1"/>
          </p:cNvSpPr>
          <p:nvPr/>
        </p:nvSpPr>
        <p:spPr bwMode="auto">
          <a:xfrm>
            <a:off x="1547813" y="3141663"/>
            <a:ext cx="5975350" cy="0"/>
          </a:xfrm>
          <a:prstGeom prst="line">
            <a:avLst/>
          </a:prstGeom>
          <a:noFill/>
          <a:ln w="19050">
            <a:solidFill>
              <a:srgbClr val="FF0066"/>
            </a:solidFill>
            <a:round/>
            <a:headEnd/>
            <a:tailEnd type="stealth" w="med" len="lg"/>
          </a:ln>
          <a:extLst>
            <a:ext uri="{909E8E84-426E-40DD-AFC4-6F175D3DCCD1}">
              <a14:hiddenFill xmlns:a14="http://schemas.microsoft.com/office/drawing/2010/main">
                <a:noFill/>
              </a14:hiddenFill>
            </a:ext>
          </a:extLst>
        </p:spPr>
        <p:txBody>
          <a:bodyPr/>
          <a:lstStyle/>
          <a:p>
            <a:endParaRPr lang="zh-CN" altLang="en-US"/>
          </a:p>
        </p:txBody>
      </p:sp>
      <p:sp>
        <p:nvSpPr>
          <p:cNvPr id="408582" name="Text Box 6">
            <a:extLst>
              <a:ext uri="{FF2B5EF4-FFF2-40B4-BE49-F238E27FC236}">
                <a16:creationId xmlns:a16="http://schemas.microsoft.com/office/drawing/2014/main" id="{DD6D4533-C9C9-5043-A792-AF9357A4FAC5}"/>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408583" name="幻灯片编号占位符 2">
            <a:extLst>
              <a:ext uri="{FF2B5EF4-FFF2-40B4-BE49-F238E27FC236}">
                <a16:creationId xmlns:a16="http://schemas.microsoft.com/office/drawing/2014/main" id="{0D59AF0D-98AA-0243-B28A-0C1051F3D79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CA736EC-71C4-584C-9D78-2168A8A32A48}" type="slidenum">
              <a:rPr kumimoji="0" lang="en-US" altLang="zh-CN" sz="1400" smtClean="0"/>
              <a:pPr>
                <a:spcBef>
                  <a:spcPct val="0"/>
                </a:spcBef>
                <a:buClrTx/>
                <a:buSzTx/>
                <a:buFontTx/>
                <a:buNone/>
              </a:pPr>
              <a:t>195</a:t>
            </a:fld>
            <a:r>
              <a:rPr kumimoji="0" lang="en-US" altLang="zh-CN" sz="1400"/>
              <a:t>/201</a:t>
            </a:r>
          </a:p>
        </p:txBody>
      </p:sp>
    </p:spTree>
  </p:cSld>
  <p:clrMapOvr>
    <a:masterClrMapping/>
  </p:clrMapOvr>
  <p:transition/>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5" name="日期占位符 3">
            <a:extLst>
              <a:ext uri="{FF2B5EF4-FFF2-40B4-BE49-F238E27FC236}">
                <a16:creationId xmlns:a16="http://schemas.microsoft.com/office/drawing/2014/main" id="{CF619F56-FD47-3947-8C13-6AA99F01162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803CE15-9CDA-A849-A3AA-86BDEEC35C5B}" type="datetime12">
              <a:rPr kumimoji="0" lang="zh-CN" altLang="en-US" sz="1400" smtClean="0"/>
              <a:pPr>
                <a:spcBef>
                  <a:spcPct val="0"/>
                </a:spcBef>
                <a:buClrTx/>
                <a:buSzTx/>
                <a:buFontTx/>
                <a:buNone/>
              </a:pPr>
              <a:t>下午8时26分</a:t>
            </a:fld>
            <a:endParaRPr kumimoji="0" lang="en-US" altLang="zh-CN" sz="1400"/>
          </a:p>
        </p:txBody>
      </p:sp>
      <p:sp>
        <p:nvSpPr>
          <p:cNvPr id="410626" name="Rectangle 2">
            <a:extLst>
              <a:ext uri="{FF2B5EF4-FFF2-40B4-BE49-F238E27FC236}">
                <a16:creationId xmlns:a16="http://schemas.microsoft.com/office/drawing/2014/main" id="{F5007A2C-22DA-7644-A180-0330160ED567}"/>
              </a:ext>
            </a:extLst>
          </p:cNvPr>
          <p:cNvSpPr>
            <a:spLocks noGrp="1" noChangeArrowheads="1"/>
          </p:cNvSpPr>
          <p:nvPr>
            <p:ph type="title"/>
          </p:nvPr>
        </p:nvSpPr>
        <p:spPr>
          <a:xfrm>
            <a:off x="395288" y="908050"/>
            <a:ext cx="4716462" cy="579438"/>
          </a:xfrm>
        </p:spPr>
        <p:txBody>
          <a:bodyPr anchor="ctr">
            <a:spAutoFit/>
          </a:bodyPr>
          <a:lstStyle/>
          <a:p>
            <a:pPr eaLnBrk="1" hangingPunct="1"/>
            <a:r>
              <a:rPr kumimoji="0" lang="zh-CN" altLang="en-US" sz="3200" b="1"/>
              <a:t>可屏蔽中断的优先级设定</a:t>
            </a:r>
          </a:p>
        </p:txBody>
      </p:sp>
      <p:sp>
        <p:nvSpPr>
          <p:cNvPr id="410627" name="Rectangle 3">
            <a:extLst>
              <a:ext uri="{FF2B5EF4-FFF2-40B4-BE49-F238E27FC236}">
                <a16:creationId xmlns:a16="http://schemas.microsoft.com/office/drawing/2014/main" id="{D2CC8B26-049C-A644-8DEB-14EB4D3B4F58}"/>
              </a:ext>
            </a:extLst>
          </p:cNvPr>
          <p:cNvSpPr>
            <a:spLocks noGrp="1" noChangeArrowheads="1"/>
          </p:cNvSpPr>
          <p:nvPr>
            <p:ph type="body" idx="1"/>
          </p:nvPr>
        </p:nvSpPr>
        <p:spPr>
          <a:xfrm>
            <a:off x="539750" y="1557338"/>
            <a:ext cx="7772400" cy="1031875"/>
          </a:xfrm>
        </p:spPr>
        <p:txBody>
          <a:bodyPr anchor="ctr">
            <a:spAutoFit/>
          </a:bodyPr>
          <a:lstStyle/>
          <a:p>
            <a:pPr eaLnBrk="1" hangingPunct="1"/>
            <a:r>
              <a:rPr kumimoji="0" lang="zh-CN" altLang="en-US" sz="2800" b="1"/>
              <a:t>软件查询中断优先级</a:t>
            </a:r>
          </a:p>
          <a:p>
            <a:pPr lvl="1" eaLnBrk="1" hangingPunct="1"/>
            <a:r>
              <a:rPr kumimoji="0" lang="zh-CN" altLang="en-US" b="1">
                <a:solidFill>
                  <a:schemeClr val="hlink"/>
                </a:solidFill>
              </a:rPr>
              <a:t>软件查询状态位的次序决定外设中断优先权</a:t>
            </a:r>
          </a:p>
        </p:txBody>
      </p:sp>
      <p:graphicFrame>
        <p:nvGraphicFramePr>
          <p:cNvPr id="410628" name="Object 4">
            <a:extLst>
              <a:ext uri="{FF2B5EF4-FFF2-40B4-BE49-F238E27FC236}">
                <a16:creationId xmlns:a16="http://schemas.microsoft.com/office/drawing/2014/main" id="{CACF166B-2DFA-8848-BAA3-60D1C5B8D22B}"/>
              </a:ext>
            </a:extLst>
          </p:cNvPr>
          <p:cNvGraphicFramePr>
            <a:graphicFrameLocks noChangeAspect="1"/>
          </p:cNvGraphicFramePr>
          <p:nvPr/>
        </p:nvGraphicFramePr>
        <p:xfrm>
          <a:off x="2195513" y="2636838"/>
          <a:ext cx="4537075" cy="3759200"/>
        </p:xfrm>
        <a:graphic>
          <a:graphicData uri="http://schemas.openxmlformats.org/presentationml/2006/ole">
            <mc:AlternateContent xmlns:mc="http://schemas.openxmlformats.org/markup-compatibility/2006">
              <mc:Choice xmlns:v="urn:schemas-microsoft-com:vml" Requires="v">
                <p:oleObj spid="_x0000_s410657" name="Visio" r:id="rId4" imgW="1054100" imgH="869950" progId="Visio.Drawing.11">
                  <p:embed/>
                </p:oleObj>
              </mc:Choice>
              <mc:Fallback>
                <p:oleObj name="Visio" r:id="rId4" imgW="1054100" imgH="8699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95513" y="2636838"/>
                        <a:ext cx="4537075" cy="375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99CCFF"/>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410629" name="Text Box 5">
            <a:extLst>
              <a:ext uri="{FF2B5EF4-FFF2-40B4-BE49-F238E27FC236}">
                <a16:creationId xmlns:a16="http://schemas.microsoft.com/office/drawing/2014/main" id="{86ACC698-B2B2-D84C-ADAC-5C7AF096A5FC}"/>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410630" name="幻灯片编号占位符 2">
            <a:extLst>
              <a:ext uri="{FF2B5EF4-FFF2-40B4-BE49-F238E27FC236}">
                <a16:creationId xmlns:a16="http://schemas.microsoft.com/office/drawing/2014/main" id="{A29BFD4B-B965-5346-9530-69F59277301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0E796FE-13E2-AD44-8321-9668DCAC1F49}" type="slidenum">
              <a:rPr kumimoji="0" lang="en-US" altLang="zh-CN" sz="1400" smtClean="0"/>
              <a:pPr>
                <a:spcBef>
                  <a:spcPct val="0"/>
                </a:spcBef>
                <a:buClrTx/>
                <a:buSzTx/>
                <a:buFontTx/>
                <a:buNone/>
              </a:pPr>
              <a:t>196</a:t>
            </a:fld>
            <a:r>
              <a:rPr kumimoji="0" lang="en-US" altLang="zh-CN" sz="1400"/>
              <a:t>/201</a:t>
            </a:r>
          </a:p>
        </p:txBody>
      </p:sp>
    </p:spTree>
  </p:cSld>
  <p:clrMapOvr>
    <a:masterClrMapping/>
  </p:clrMapOvr>
  <p:transition/>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3" name="日期占位符 3">
            <a:extLst>
              <a:ext uri="{FF2B5EF4-FFF2-40B4-BE49-F238E27FC236}">
                <a16:creationId xmlns:a16="http://schemas.microsoft.com/office/drawing/2014/main" id="{969362D2-D007-1243-8C3E-4EC43243E9C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E4DB305-3F30-9B45-862B-7EDB2E181BC9}" type="datetime12">
              <a:rPr kumimoji="0" lang="zh-CN" altLang="en-US" sz="1400" smtClean="0"/>
              <a:pPr>
                <a:spcBef>
                  <a:spcPct val="0"/>
                </a:spcBef>
                <a:buClrTx/>
                <a:buSzTx/>
                <a:buFontTx/>
                <a:buNone/>
              </a:pPr>
              <a:t>下午8时26分</a:t>
            </a:fld>
            <a:endParaRPr kumimoji="0" lang="en-US" altLang="zh-CN" sz="1400"/>
          </a:p>
        </p:txBody>
      </p:sp>
      <p:sp>
        <p:nvSpPr>
          <p:cNvPr id="412674" name="Rectangle 2">
            <a:extLst>
              <a:ext uri="{FF2B5EF4-FFF2-40B4-BE49-F238E27FC236}">
                <a16:creationId xmlns:a16="http://schemas.microsoft.com/office/drawing/2014/main" id="{9C0BE6F1-8EB4-7348-994A-1791E0B1211E}"/>
              </a:ext>
            </a:extLst>
          </p:cNvPr>
          <p:cNvSpPr>
            <a:spLocks noGrp="1" noChangeArrowheads="1"/>
          </p:cNvSpPr>
          <p:nvPr>
            <p:ph type="body" idx="1"/>
          </p:nvPr>
        </p:nvSpPr>
        <p:spPr>
          <a:xfrm>
            <a:off x="755650" y="957263"/>
            <a:ext cx="7772400" cy="1031875"/>
          </a:xfrm>
        </p:spPr>
        <p:txBody>
          <a:bodyPr anchor="ctr">
            <a:spAutoFit/>
          </a:bodyPr>
          <a:lstStyle/>
          <a:p>
            <a:pPr eaLnBrk="1" hangingPunct="1"/>
            <a:r>
              <a:rPr kumimoji="0" lang="zh-CN" altLang="en-US" sz="2800" b="1"/>
              <a:t>硬件查询优先方式</a:t>
            </a:r>
            <a:r>
              <a:rPr kumimoji="0" lang="en-US" altLang="zh-CN" sz="2800" b="1">
                <a:latin typeface="Arial" panose="020B0604020202020204" pitchFamily="34" charset="0"/>
              </a:rPr>
              <a:t>——</a:t>
            </a:r>
            <a:r>
              <a:rPr kumimoji="0" lang="zh-CN" altLang="en-US" sz="2800" b="1"/>
              <a:t>菊花链法</a:t>
            </a:r>
          </a:p>
          <a:p>
            <a:pPr lvl="1" eaLnBrk="1" hangingPunct="1"/>
            <a:r>
              <a:rPr kumimoji="0" lang="zh-CN" altLang="en-US" b="1">
                <a:solidFill>
                  <a:schemeClr val="hlink"/>
                </a:solidFill>
              </a:rPr>
              <a:t>越靠近</a:t>
            </a:r>
            <a:r>
              <a:rPr kumimoji="0" lang="en-US" altLang="zh-CN" b="1">
                <a:solidFill>
                  <a:schemeClr val="hlink"/>
                </a:solidFill>
              </a:rPr>
              <a:t>CPU</a:t>
            </a:r>
            <a:r>
              <a:rPr kumimoji="0" lang="zh-CN" altLang="en-US" b="1">
                <a:solidFill>
                  <a:schemeClr val="hlink"/>
                </a:solidFill>
              </a:rPr>
              <a:t>的外设，优先级越高</a:t>
            </a:r>
            <a:endParaRPr kumimoji="0" lang="en-US" altLang="zh-CN" sz="2400" b="1">
              <a:solidFill>
                <a:schemeClr val="hlink"/>
              </a:solidFill>
            </a:endParaRPr>
          </a:p>
        </p:txBody>
      </p:sp>
      <p:pic>
        <p:nvPicPr>
          <p:cNvPr id="412675" name="Picture 3" descr="5">
            <a:extLst>
              <a:ext uri="{FF2B5EF4-FFF2-40B4-BE49-F238E27FC236}">
                <a16:creationId xmlns:a16="http://schemas.microsoft.com/office/drawing/2014/main" id="{3BD893BA-37C1-D64C-B019-6804586DD5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9773" r="5139" b="55209"/>
          <a:stretch>
            <a:fillRect/>
          </a:stretch>
        </p:blipFill>
        <p:spPr bwMode="auto">
          <a:xfrm>
            <a:off x="1330325" y="2106613"/>
            <a:ext cx="6626225" cy="377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412676" name="Object 4">
            <a:hlinkClick r:id="" action="ppaction://ole?verb=0"/>
            <a:hlinkHover r:id="" action="ppaction://noaction" highlightClick="1"/>
            <a:extLst>
              <a:ext uri="{FF2B5EF4-FFF2-40B4-BE49-F238E27FC236}">
                <a16:creationId xmlns:a16="http://schemas.microsoft.com/office/drawing/2014/main" id="{95A2BDB9-9ED3-1C4D-B8D6-CAF2648034DF}"/>
              </a:ext>
            </a:extLst>
          </p:cNvPr>
          <p:cNvGraphicFramePr>
            <a:graphicFrameLocks noGrp="1"/>
          </p:cNvGraphicFramePr>
          <p:nvPr>
            <p:ph idx="4294967295"/>
          </p:nvPr>
        </p:nvGraphicFramePr>
        <p:xfrm>
          <a:off x="2484438" y="3933825"/>
          <a:ext cx="4032250" cy="2087563"/>
        </p:xfrm>
        <a:graphic>
          <a:graphicData uri="http://schemas.openxmlformats.org/presentationml/2006/ole">
            <mc:AlternateContent xmlns:mc="http://schemas.openxmlformats.org/markup-compatibility/2006">
              <mc:Choice xmlns:v="urn:schemas-microsoft-com:vml" Requires="v">
                <p:oleObj spid="_x0000_s412705" name="演示文稿" r:id="rId5" imgW="2286000" imgH="1714500" progId="PowerPoint.Show.8">
                  <p:embed/>
                </p:oleObj>
              </mc:Choice>
              <mc:Fallback>
                <p:oleObj name="演示文稿" r:id="rId5" imgW="2286000" imgH="1714500" progId="PowerPoint.Show.8">
                  <p:embed/>
                  <p:pic>
                    <p:nvPicPr>
                      <p:cNvPr id="0" name="Object 4"/>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84438" y="3933825"/>
                        <a:ext cx="4032250" cy="208756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12677" name="Text Box 5">
            <a:extLst>
              <a:ext uri="{FF2B5EF4-FFF2-40B4-BE49-F238E27FC236}">
                <a16:creationId xmlns:a16="http://schemas.microsoft.com/office/drawing/2014/main" id="{12421008-4919-7D43-9AB9-0BA883F0A63F}"/>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412678" name="幻灯片编号占位符 2">
            <a:extLst>
              <a:ext uri="{FF2B5EF4-FFF2-40B4-BE49-F238E27FC236}">
                <a16:creationId xmlns:a16="http://schemas.microsoft.com/office/drawing/2014/main" id="{3EA9508D-E472-4C48-B91D-0513A20D038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A0C1C44-5824-1F42-89E1-F393581EB4F7}" type="slidenum">
              <a:rPr kumimoji="0" lang="en-US" altLang="zh-CN" sz="1400" smtClean="0"/>
              <a:pPr>
                <a:spcBef>
                  <a:spcPct val="0"/>
                </a:spcBef>
                <a:buClrTx/>
                <a:buSzTx/>
                <a:buFontTx/>
                <a:buNone/>
              </a:pPr>
              <a:t>197</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6" presetClass="emph" presetSubtype="0" fill="hold" nodeType="clickEffect">
                                  <p:stCondLst>
                                    <p:cond delay="0"/>
                                  </p:stCondLst>
                                  <p:childTnLst>
                                    <p:animScale>
                                      <p:cBhvr>
                                        <p:cTn id="6" dur="2000" fill="hold"/>
                                        <p:tgtEl>
                                          <p:spTgt spid="412676"/>
                                        </p:tgtEl>
                                      </p:cBhvr>
                                      <p:by x="400000" y="4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721" name="日期占位符 3">
            <a:extLst>
              <a:ext uri="{FF2B5EF4-FFF2-40B4-BE49-F238E27FC236}">
                <a16:creationId xmlns:a16="http://schemas.microsoft.com/office/drawing/2014/main" id="{9CE5B776-FA30-DB43-B875-EDA6D8DA3269}"/>
              </a:ext>
            </a:extLst>
          </p:cNvPr>
          <p:cNvSpPr>
            <a:spLocks noGrp="1"/>
          </p:cNvSpPr>
          <p:nvPr>
            <p:ph type="dt" sz="quarter" idx="10"/>
          </p:nvPr>
        </p:nvSpPr>
        <p:spPr>
          <a:xfrm>
            <a:off x="914400" y="6324600"/>
            <a:ext cx="1905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269A829-C7D5-EE41-B3E0-2380AADEF0C1}" type="datetime12">
              <a:rPr kumimoji="0" lang="zh-CN" altLang="en-US" sz="1400" smtClean="0"/>
              <a:pPr>
                <a:spcBef>
                  <a:spcPct val="0"/>
                </a:spcBef>
                <a:buClrTx/>
                <a:buSzTx/>
                <a:buFontTx/>
                <a:buNone/>
              </a:pPr>
              <a:t>下午8时26分</a:t>
            </a:fld>
            <a:endParaRPr kumimoji="0" lang="en-US" altLang="zh-CN" sz="1400"/>
          </a:p>
        </p:txBody>
      </p:sp>
      <p:graphicFrame>
        <p:nvGraphicFramePr>
          <p:cNvPr id="414722" name="Object 2">
            <a:extLst>
              <a:ext uri="{FF2B5EF4-FFF2-40B4-BE49-F238E27FC236}">
                <a16:creationId xmlns:a16="http://schemas.microsoft.com/office/drawing/2014/main" id="{ECBCA32A-8534-FF4A-B9FC-3DF27A4C9E89}"/>
              </a:ext>
            </a:extLst>
          </p:cNvPr>
          <p:cNvGraphicFramePr>
            <a:graphicFrameLocks noChangeAspect="1"/>
          </p:cNvGraphicFramePr>
          <p:nvPr/>
        </p:nvGraphicFramePr>
        <p:xfrm>
          <a:off x="1835150" y="2060575"/>
          <a:ext cx="6265863" cy="4152900"/>
        </p:xfrm>
        <a:graphic>
          <a:graphicData uri="http://schemas.openxmlformats.org/presentationml/2006/ole">
            <mc:AlternateContent xmlns:mc="http://schemas.openxmlformats.org/markup-compatibility/2006">
              <mc:Choice xmlns:v="urn:schemas-microsoft-com:vml" Requires="v">
                <p:oleObj spid="_x0000_s414756" name="Visio" r:id="rId4" imgW="1352550" imgH="908050" progId="Visio.Drawing.11">
                  <p:embed/>
                </p:oleObj>
              </mc:Choice>
              <mc:Fallback>
                <p:oleObj name="Visio" r:id="rId4" imgW="1352550" imgH="90805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5150" y="2060575"/>
                        <a:ext cx="6265863" cy="415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99CCFF"/>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888835" name="Rectangle 3">
            <a:extLst>
              <a:ext uri="{FF2B5EF4-FFF2-40B4-BE49-F238E27FC236}">
                <a16:creationId xmlns:a16="http://schemas.microsoft.com/office/drawing/2014/main" id="{F08A0267-04D3-5148-B06C-2ECDF84EA809}"/>
              </a:ext>
            </a:extLst>
          </p:cNvPr>
          <p:cNvSpPr>
            <a:spLocks noChangeArrowheads="1"/>
          </p:cNvSpPr>
          <p:nvPr/>
        </p:nvSpPr>
        <p:spPr bwMode="auto">
          <a:xfrm>
            <a:off x="4541838" y="2536825"/>
            <a:ext cx="1296987" cy="395288"/>
          </a:xfrm>
          <a:prstGeom prst="rect">
            <a:avLst/>
          </a:prstGeom>
          <a:solidFill>
            <a:srgbClr val="FFFF00"/>
          </a:solidFill>
          <a:ln w="9525">
            <a:solidFill>
              <a:srgbClr val="FFFF00"/>
            </a:solidFill>
            <a:miter lim="800000"/>
            <a:headEnd/>
            <a:tailEnd/>
          </a:ln>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414724" name="Rectangle 4">
            <a:extLst>
              <a:ext uri="{FF2B5EF4-FFF2-40B4-BE49-F238E27FC236}">
                <a16:creationId xmlns:a16="http://schemas.microsoft.com/office/drawing/2014/main" id="{8D4FEDD4-307D-2B47-9419-18B15CBC64A1}"/>
              </a:ext>
            </a:extLst>
          </p:cNvPr>
          <p:cNvSpPr>
            <a:spLocks noGrp="1" noChangeArrowheads="1"/>
          </p:cNvSpPr>
          <p:nvPr>
            <p:ph type="body" idx="1"/>
          </p:nvPr>
        </p:nvSpPr>
        <p:spPr>
          <a:xfrm>
            <a:off x="755650" y="908050"/>
            <a:ext cx="7772400" cy="1031875"/>
          </a:xfrm>
        </p:spPr>
        <p:txBody>
          <a:bodyPr anchor="ctr">
            <a:spAutoFit/>
          </a:bodyPr>
          <a:lstStyle/>
          <a:p>
            <a:pPr eaLnBrk="1" hangingPunct="1"/>
            <a:r>
              <a:rPr kumimoji="0" lang="zh-CN" altLang="en-US" sz="2800" b="1"/>
              <a:t>矢量中断优先级</a:t>
            </a:r>
          </a:p>
          <a:p>
            <a:pPr lvl="1" eaLnBrk="1" hangingPunct="1"/>
            <a:r>
              <a:rPr kumimoji="0" lang="zh-CN" altLang="en-US" b="1">
                <a:solidFill>
                  <a:schemeClr val="hlink"/>
                </a:solidFill>
              </a:rPr>
              <a:t>由优先级管理逻辑判别最高优先级中断请求</a:t>
            </a:r>
          </a:p>
        </p:txBody>
      </p:sp>
      <p:sp>
        <p:nvSpPr>
          <p:cNvPr id="888837" name="AutoShape 5">
            <a:extLst>
              <a:ext uri="{FF2B5EF4-FFF2-40B4-BE49-F238E27FC236}">
                <a16:creationId xmlns:a16="http://schemas.microsoft.com/office/drawing/2014/main" id="{47B8F4AB-DEDF-9C40-9B0E-88814ECA60CD}"/>
              </a:ext>
            </a:extLst>
          </p:cNvPr>
          <p:cNvSpPr>
            <a:spLocks noChangeArrowheads="1"/>
          </p:cNvSpPr>
          <p:nvPr/>
        </p:nvSpPr>
        <p:spPr bwMode="auto">
          <a:xfrm>
            <a:off x="5014913" y="2960688"/>
            <a:ext cx="287337" cy="323850"/>
          </a:xfrm>
          <a:prstGeom prst="upArrow">
            <a:avLst>
              <a:gd name="adj1" fmla="val 50000"/>
              <a:gd name="adj2" fmla="val 28177"/>
            </a:avLst>
          </a:prstGeom>
          <a:solidFill>
            <a:srgbClr val="FFFF00"/>
          </a:solidFill>
          <a:ln w="19050">
            <a:solidFill>
              <a:schemeClr val="tx1"/>
            </a:solidFill>
            <a:miter lim="800000"/>
            <a:headEnd/>
            <a:tailEnd/>
          </a:ln>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888838" name="AutoShape 6">
            <a:extLst>
              <a:ext uri="{FF2B5EF4-FFF2-40B4-BE49-F238E27FC236}">
                <a16:creationId xmlns:a16="http://schemas.microsoft.com/office/drawing/2014/main" id="{5C42E1C9-BCB5-DE48-8AEE-B350F4563589}"/>
              </a:ext>
            </a:extLst>
          </p:cNvPr>
          <p:cNvSpPr>
            <a:spLocks noChangeArrowheads="1"/>
          </p:cNvSpPr>
          <p:nvPr/>
        </p:nvSpPr>
        <p:spPr bwMode="auto">
          <a:xfrm>
            <a:off x="5527675" y="4003675"/>
            <a:ext cx="557213" cy="288925"/>
          </a:xfrm>
          <a:prstGeom prst="leftArrow">
            <a:avLst>
              <a:gd name="adj1" fmla="val 49454"/>
              <a:gd name="adj2" fmla="val 31429"/>
            </a:avLst>
          </a:prstGeom>
          <a:solidFill>
            <a:srgbClr val="FF3300"/>
          </a:solidFill>
          <a:ln w="19050">
            <a:solidFill>
              <a:schemeClr val="tx1"/>
            </a:solidFill>
            <a:miter lim="800000"/>
            <a:headEnd/>
            <a:tailEnd/>
          </a:ln>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888839" name="AutoShape 7">
            <a:extLst>
              <a:ext uri="{FF2B5EF4-FFF2-40B4-BE49-F238E27FC236}">
                <a16:creationId xmlns:a16="http://schemas.microsoft.com/office/drawing/2014/main" id="{94C082C1-81CC-0A4B-BA89-0146755C5AFB}"/>
              </a:ext>
            </a:extLst>
          </p:cNvPr>
          <p:cNvSpPr>
            <a:spLocks noChangeArrowheads="1"/>
          </p:cNvSpPr>
          <p:nvPr/>
        </p:nvSpPr>
        <p:spPr bwMode="auto">
          <a:xfrm>
            <a:off x="3938588" y="4095750"/>
            <a:ext cx="561975" cy="341313"/>
          </a:xfrm>
          <a:prstGeom prst="leftRightArrow">
            <a:avLst>
              <a:gd name="adj1" fmla="val 50694"/>
              <a:gd name="adj2" fmla="val 22327"/>
            </a:avLst>
          </a:prstGeom>
          <a:solidFill>
            <a:srgbClr val="FFFF00"/>
          </a:solidFill>
          <a:ln w="9525">
            <a:solidFill>
              <a:schemeClr val="tx1"/>
            </a:solidFill>
            <a:miter lim="800000"/>
            <a:headEnd/>
            <a:tailEnd/>
          </a:ln>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endParaRPr lang="zh-CN" altLang="en-US" sz="2400" b="0">
              <a:solidFill>
                <a:srgbClr val="000000"/>
              </a:solidFill>
              <a:latin typeface="Times New Roman" panose="02020603050405020304" pitchFamily="18" charset="0"/>
              <a:ea typeface="楷体_GB2312" pitchFamily="49" charset="-122"/>
            </a:endParaRPr>
          </a:p>
        </p:txBody>
      </p:sp>
      <p:sp>
        <p:nvSpPr>
          <p:cNvPr id="414728" name="Text Box 8">
            <a:extLst>
              <a:ext uri="{FF2B5EF4-FFF2-40B4-BE49-F238E27FC236}">
                <a16:creationId xmlns:a16="http://schemas.microsoft.com/office/drawing/2014/main" id="{3CCB66FA-5988-EF4D-829D-F9B3B8F3183A}"/>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414729" name="幻灯片编号占位符 2">
            <a:extLst>
              <a:ext uri="{FF2B5EF4-FFF2-40B4-BE49-F238E27FC236}">
                <a16:creationId xmlns:a16="http://schemas.microsoft.com/office/drawing/2014/main" id="{84DEB75C-79C2-734E-BC21-7F803BD454C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7563CD1-EB19-4C4C-84C2-D040698CCDBE}" type="slidenum">
              <a:rPr kumimoji="0" lang="en-US" altLang="zh-CN" sz="1400" smtClean="0"/>
              <a:pPr>
                <a:spcBef>
                  <a:spcPct val="0"/>
                </a:spcBef>
                <a:buClrTx/>
                <a:buSzTx/>
                <a:buFontTx/>
                <a:buNone/>
              </a:pPr>
              <a:t>198</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888838"/>
                                        </p:tgtEl>
                                        <p:attrNameLst>
                                          <p:attrName>style.visibility</p:attrName>
                                        </p:attrNameLst>
                                      </p:cBhvr>
                                      <p:to>
                                        <p:strVal val="visible"/>
                                      </p:to>
                                    </p:set>
                                    <p:animEffect transition="in" filter="wipe(right)">
                                      <p:cBhvr>
                                        <p:cTn id="7" dur="500"/>
                                        <p:tgtEl>
                                          <p:spTgt spid="88883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88837"/>
                                        </p:tgtEl>
                                        <p:attrNameLst>
                                          <p:attrName>style.visibility</p:attrName>
                                        </p:attrNameLst>
                                      </p:cBhvr>
                                      <p:to>
                                        <p:strVal val="visible"/>
                                      </p:to>
                                    </p:set>
                                    <p:animEffect transition="in" filter="wipe(down)">
                                      <p:cBhvr>
                                        <p:cTn id="12" dur="500"/>
                                        <p:tgtEl>
                                          <p:spTgt spid="888837"/>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888839"/>
                                        </p:tgtEl>
                                        <p:attrNameLst>
                                          <p:attrName>style.visibility</p:attrName>
                                        </p:attrNameLst>
                                      </p:cBhvr>
                                      <p:to>
                                        <p:strVal val="visible"/>
                                      </p:to>
                                    </p:set>
                                    <p:animEffect transition="in" filter="wipe(right)">
                                      <p:cBhvr>
                                        <p:cTn id="15" dur="500"/>
                                        <p:tgtEl>
                                          <p:spTgt spid="888839"/>
                                        </p:tgtEl>
                                      </p:cBhvr>
                                    </p:animEffect>
                                  </p:childTnLst>
                                </p:cTn>
                              </p:par>
                            </p:childTnLst>
                          </p:cTn>
                        </p:par>
                        <p:par>
                          <p:cTn id="16" fill="hold" nodeType="afterGroup">
                            <p:stCondLst>
                              <p:cond delay="500"/>
                            </p:stCondLst>
                            <p:childTnLst>
                              <p:par>
                                <p:cTn id="17" presetID="22" presetClass="entr" presetSubtype="4" fill="hold" grpId="0" nodeType="afterEffect">
                                  <p:stCondLst>
                                    <p:cond delay="0"/>
                                  </p:stCondLst>
                                  <p:childTnLst>
                                    <p:set>
                                      <p:cBhvr>
                                        <p:cTn id="18" dur="1" fill="hold">
                                          <p:stCondLst>
                                            <p:cond delay="0"/>
                                          </p:stCondLst>
                                        </p:cTn>
                                        <p:tgtEl>
                                          <p:spTgt spid="888835"/>
                                        </p:tgtEl>
                                        <p:attrNameLst>
                                          <p:attrName>style.visibility</p:attrName>
                                        </p:attrNameLst>
                                      </p:cBhvr>
                                      <p:to>
                                        <p:strVal val="visible"/>
                                      </p:to>
                                    </p:set>
                                    <p:animEffect transition="in" filter="wipe(down)">
                                      <p:cBhvr>
                                        <p:cTn id="19" dur="500"/>
                                        <p:tgtEl>
                                          <p:spTgt spid="8888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8835" grpId="0" animBg="1"/>
      <p:bldP spid="888837" grpId="0" animBg="1"/>
      <p:bldP spid="888838" grpId="0" animBg="1"/>
      <p:bldP spid="888839" grpId="0" animBg="1"/>
    </p:bld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69" name="日期占位符 3">
            <a:extLst>
              <a:ext uri="{FF2B5EF4-FFF2-40B4-BE49-F238E27FC236}">
                <a16:creationId xmlns:a16="http://schemas.microsoft.com/office/drawing/2014/main" id="{CB16D9B3-74EE-B84E-908F-A72B5B48B13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54DCCEF-DBDB-1F4F-A326-A45B36619E67}" type="datetime12">
              <a:rPr kumimoji="0" lang="zh-CN" altLang="en-US" sz="1400" smtClean="0"/>
              <a:pPr>
                <a:spcBef>
                  <a:spcPct val="0"/>
                </a:spcBef>
                <a:buClrTx/>
                <a:buSzTx/>
                <a:buFontTx/>
                <a:buNone/>
              </a:pPr>
              <a:t>下午8时26分</a:t>
            </a:fld>
            <a:endParaRPr kumimoji="0" lang="en-US" altLang="zh-CN" sz="1400"/>
          </a:p>
        </p:txBody>
      </p:sp>
      <p:sp>
        <p:nvSpPr>
          <p:cNvPr id="416770" name="Rectangle 2">
            <a:extLst>
              <a:ext uri="{FF2B5EF4-FFF2-40B4-BE49-F238E27FC236}">
                <a16:creationId xmlns:a16="http://schemas.microsoft.com/office/drawing/2014/main" id="{F5556DA8-16BC-8249-A022-8C857E664E64}"/>
              </a:ext>
            </a:extLst>
          </p:cNvPr>
          <p:cNvSpPr>
            <a:spLocks noGrp="1" noChangeArrowheads="1"/>
          </p:cNvSpPr>
          <p:nvPr>
            <p:ph type="title"/>
          </p:nvPr>
        </p:nvSpPr>
        <p:spPr>
          <a:xfrm>
            <a:off x="287338" y="904875"/>
            <a:ext cx="2628900" cy="579438"/>
          </a:xfrm>
        </p:spPr>
        <p:txBody>
          <a:bodyPr anchor="ctr">
            <a:spAutoFit/>
          </a:bodyPr>
          <a:lstStyle/>
          <a:p>
            <a:pPr eaLnBrk="1" hangingPunct="1"/>
            <a:r>
              <a:rPr kumimoji="0" lang="en-US" altLang="zh-CN" sz="3200" b="1"/>
              <a:t>2. </a:t>
            </a:r>
            <a:r>
              <a:rPr kumimoji="0" lang="zh-CN" altLang="en-US" sz="3200" b="1"/>
              <a:t>中断嵌套</a:t>
            </a:r>
          </a:p>
        </p:txBody>
      </p:sp>
      <p:sp>
        <p:nvSpPr>
          <p:cNvPr id="416771" name="Rectangle 3">
            <a:extLst>
              <a:ext uri="{FF2B5EF4-FFF2-40B4-BE49-F238E27FC236}">
                <a16:creationId xmlns:a16="http://schemas.microsoft.com/office/drawing/2014/main" id="{2A3725BA-94E4-E54C-B102-736DC94FC58D}"/>
              </a:ext>
            </a:extLst>
          </p:cNvPr>
          <p:cNvSpPr>
            <a:spLocks noGrp="1" noChangeArrowheads="1"/>
          </p:cNvSpPr>
          <p:nvPr>
            <p:ph type="body" idx="1"/>
          </p:nvPr>
        </p:nvSpPr>
        <p:spPr>
          <a:xfrm>
            <a:off x="695325" y="1557338"/>
            <a:ext cx="7837488" cy="519112"/>
          </a:xfrm>
        </p:spPr>
        <p:txBody>
          <a:bodyPr anchor="ctr">
            <a:spAutoFit/>
          </a:bodyPr>
          <a:lstStyle/>
          <a:p>
            <a:pPr eaLnBrk="1" hangingPunct="1"/>
            <a:r>
              <a:rPr kumimoji="0" lang="zh-CN" altLang="en-US" sz="2800" b="1">
                <a:latin typeface="Times New Roman" panose="02020603050405020304" pitchFamily="18" charset="0"/>
              </a:rPr>
              <a:t>高优先级的中断源能中断低优先级的中断处理</a:t>
            </a:r>
          </a:p>
        </p:txBody>
      </p:sp>
      <p:grpSp>
        <p:nvGrpSpPr>
          <p:cNvPr id="2" name="Group 4">
            <a:extLst>
              <a:ext uri="{FF2B5EF4-FFF2-40B4-BE49-F238E27FC236}">
                <a16:creationId xmlns:a16="http://schemas.microsoft.com/office/drawing/2014/main" id="{17C94CB3-D096-B04A-B284-60C16AB4BF8A}"/>
              </a:ext>
            </a:extLst>
          </p:cNvPr>
          <p:cNvGrpSpPr>
            <a:grpSpLocks/>
          </p:cNvGrpSpPr>
          <p:nvPr/>
        </p:nvGrpSpPr>
        <p:grpSpPr bwMode="auto">
          <a:xfrm>
            <a:off x="1350963" y="2636838"/>
            <a:ext cx="504825" cy="287337"/>
            <a:chOff x="1156" y="1661"/>
            <a:chExt cx="318" cy="181"/>
          </a:xfrm>
        </p:grpSpPr>
        <p:sp>
          <p:nvSpPr>
            <p:cNvPr id="416840" name="Line 5">
              <a:extLst>
                <a:ext uri="{FF2B5EF4-FFF2-40B4-BE49-F238E27FC236}">
                  <a16:creationId xmlns:a16="http://schemas.microsoft.com/office/drawing/2014/main" id="{DFB44FA2-6647-8D49-B140-40B26452A291}"/>
                </a:ext>
              </a:extLst>
            </p:cNvPr>
            <p:cNvSpPr>
              <a:spLocks noChangeShapeType="1"/>
            </p:cNvSpPr>
            <p:nvPr/>
          </p:nvSpPr>
          <p:spPr bwMode="auto">
            <a:xfrm flipH="1">
              <a:off x="1156" y="1842"/>
              <a:ext cx="182" cy="0"/>
            </a:xfrm>
            <a:prstGeom prst="line">
              <a:avLst/>
            </a:prstGeom>
            <a:noFill/>
            <a:ln w="190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41" name="Line 6">
              <a:extLst>
                <a:ext uri="{FF2B5EF4-FFF2-40B4-BE49-F238E27FC236}">
                  <a16:creationId xmlns:a16="http://schemas.microsoft.com/office/drawing/2014/main" id="{FF6FD0E5-0FDD-954A-AFE2-19902F9F37EC}"/>
                </a:ext>
              </a:extLst>
            </p:cNvPr>
            <p:cNvSpPr>
              <a:spLocks noChangeShapeType="1"/>
            </p:cNvSpPr>
            <p:nvPr/>
          </p:nvSpPr>
          <p:spPr bwMode="auto">
            <a:xfrm flipV="1">
              <a:off x="1338" y="1661"/>
              <a:ext cx="136" cy="181"/>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890887" name="Line 7">
            <a:extLst>
              <a:ext uri="{FF2B5EF4-FFF2-40B4-BE49-F238E27FC236}">
                <a16:creationId xmlns:a16="http://schemas.microsoft.com/office/drawing/2014/main" id="{684C8AE8-0C1B-F941-BE9E-B641579A2E90}"/>
              </a:ext>
            </a:extLst>
          </p:cNvPr>
          <p:cNvSpPr>
            <a:spLocks noChangeShapeType="1"/>
          </p:cNvSpPr>
          <p:nvPr/>
        </p:nvSpPr>
        <p:spPr bwMode="auto">
          <a:xfrm flipH="1" flipV="1">
            <a:off x="1423988" y="3284538"/>
            <a:ext cx="1800225" cy="865187"/>
          </a:xfrm>
          <a:prstGeom prst="line">
            <a:avLst/>
          </a:prstGeom>
          <a:noFill/>
          <a:ln w="127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3" name="Group 8">
            <a:extLst>
              <a:ext uri="{FF2B5EF4-FFF2-40B4-BE49-F238E27FC236}">
                <a16:creationId xmlns:a16="http://schemas.microsoft.com/office/drawing/2014/main" id="{7D0EC582-40F6-5040-B2A0-B30F120898B5}"/>
              </a:ext>
            </a:extLst>
          </p:cNvPr>
          <p:cNvGrpSpPr>
            <a:grpSpLocks/>
          </p:cNvGrpSpPr>
          <p:nvPr/>
        </p:nvGrpSpPr>
        <p:grpSpPr bwMode="auto">
          <a:xfrm>
            <a:off x="3729038" y="2565400"/>
            <a:ext cx="719137" cy="358775"/>
            <a:chOff x="2654" y="1616"/>
            <a:chExt cx="453" cy="226"/>
          </a:xfrm>
        </p:grpSpPr>
        <p:sp>
          <p:nvSpPr>
            <p:cNvPr id="416838" name="Line 9">
              <a:extLst>
                <a:ext uri="{FF2B5EF4-FFF2-40B4-BE49-F238E27FC236}">
                  <a16:creationId xmlns:a16="http://schemas.microsoft.com/office/drawing/2014/main" id="{5E471D18-6163-A14A-8895-FD04A1AA0249}"/>
                </a:ext>
              </a:extLst>
            </p:cNvPr>
            <p:cNvSpPr>
              <a:spLocks noChangeShapeType="1"/>
            </p:cNvSpPr>
            <p:nvPr/>
          </p:nvSpPr>
          <p:spPr bwMode="auto">
            <a:xfrm flipH="1">
              <a:off x="2654" y="1842"/>
              <a:ext cx="181" cy="0"/>
            </a:xfrm>
            <a:prstGeom prst="line">
              <a:avLst/>
            </a:prstGeom>
            <a:noFill/>
            <a:ln w="190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39" name="Line 10">
              <a:extLst>
                <a:ext uri="{FF2B5EF4-FFF2-40B4-BE49-F238E27FC236}">
                  <a16:creationId xmlns:a16="http://schemas.microsoft.com/office/drawing/2014/main" id="{6FC4E0B6-12E8-7847-83E4-B201F954E101}"/>
                </a:ext>
              </a:extLst>
            </p:cNvPr>
            <p:cNvSpPr>
              <a:spLocks noChangeShapeType="1"/>
            </p:cNvSpPr>
            <p:nvPr/>
          </p:nvSpPr>
          <p:spPr bwMode="auto">
            <a:xfrm flipV="1">
              <a:off x="2835" y="1616"/>
              <a:ext cx="272" cy="226"/>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890891" name="Line 11">
            <a:extLst>
              <a:ext uri="{FF2B5EF4-FFF2-40B4-BE49-F238E27FC236}">
                <a16:creationId xmlns:a16="http://schemas.microsoft.com/office/drawing/2014/main" id="{4266D8AC-4532-944F-AE5D-C44A9BF4E529}"/>
              </a:ext>
            </a:extLst>
          </p:cNvPr>
          <p:cNvSpPr>
            <a:spLocks noChangeShapeType="1"/>
          </p:cNvSpPr>
          <p:nvPr/>
        </p:nvSpPr>
        <p:spPr bwMode="auto">
          <a:xfrm flipH="1" flipV="1">
            <a:off x="3800475" y="3213100"/>
            <a:ext cx="1584325" cy="720725"/>
          </a:xfrm>
          <a:prstGeom prst="line">
            <a:avLst/>
          </a:prstGeom>
          <a:noFill/>
          <a:ln w="127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4" name="Group 12">
            <a:extLst>
              <a:ext uri="{FF2B5EF4-FFF2-40B4-BE49-F238E27FC236}">
                <a16:creationId xmlns:a16="http://schemas.microsoft.com/office/drawing/2014/main" id="{C14016E3-6FD6-9549-9145-B9236FBAA8B1}"/>
              </a:ext>
            </a:extLst>
          </p:cNvPr>
          <p:cNvGrpSpPr>
            <a:grpSpLocks/>
          </p:cNvGrpSpPr>
          <p:nvPr/>
        </p:nvGrpSpPr>
        <p:grpSpPr bwMode="auto">
          <a:xfrm>
            <a:off x="3656013" y="3716338"/>
            <a:ext cx="792162" cy="1081087"/>
            <a:chOff x="2608" y="2341"/>
            <a:chExt cx="680" cy="681"/>
          </a:xfrm>
        </p:grpSpPr>
        <p:sp>
          <p:nvSpPr>
            <p:cNvPr id="416834" name="Line 13">
              <a:extLst>
                <a:ext uri="{FF2B5EF4-FFF2-40B4-BE49-F238E27FC236}">
                  <a16:creationId xmlns:a16="http://schemas.microsoft.com/office/drawing/2014/main" id="{EC06FA08-FA0A-1B4E-8051-455D5E9B2775}"/>
                </a:ext>
              </a:extLst>
            </p:cNvPr>
            <p:cNvSpPr>
              <a:spLocks noChangeShapeType="1"/>
            </p:cNvSpPr>
            <p:nvPr/>
          </p:nvSpPr>
          <p:spPr bwMode="auto">
            <a:xfrm>
              <a:off x="2790" y="2341"/>
              <a:ext cx="317" cy="681"/>
            </a:xfrm>
            <a:prstGeom prst="line">
              <a:avLst/>
            </a:prstGeom>
            <a:noFill/>
            <a:ln w="12700">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416835" name="Group 14">
              <a:extLst>
                <a:ext uri="{FF2B5EF4-FFF2-40B4-BE49-F238E27FC236}">
                  <a16:creationId xmlns:a16="http://schemas.microsoft.com/office/drawing/2014/main" id="{EA25CCD7-11E5-B941-9AD2-CCF3ECCFA081}"/>
                </a:ext>
              </a:extLst>
            </p:cNvPr>
            <p:cNvGrpSpPr>
              <a:grpSpLocks/>
            </p:cNvGrpSpPr>
            <p:nvPr/>
          </p:nvGrpSpPr>
          <p:grpSpPr bwMode="auto">
            <a:xfrm>
              <a:off x="2608" y="2341"/>
              <a:ext cx="680" cy="681"/>
              <a:chOff x="2608" y="2341"/>
              <a:chExt cx="680" cy="681"/>
            </a:xfrm>
          </p:grpSpPr>
          <p:sp>
            <p:nvSpPr>
              <p:cNvPr id="416836" name="Line 15">
                <a:extLst>
                  <a:ext uri="{FF2B5EF4-FFF2-40B4-BE49-F238E27FC236}">
                    <a16:creationId xmlns:a16="http://schemas.microsoft.com/office/drawing/2014/main" id="{BB63B802-41DC-5143-9CF2-4A601D4C0457}"/>
                  </a:ext>
                </a:extLst>
              </p:cNvPr>
              <p:cNvSpPr>
                <a:spLocks noChangeShapeType="1"/>
              </p:cNvSpPr>
              <p:nvPr/>
            </p:nvSpPr>
            <p:spPr bwMode="auto">
              <a:xfrm>
                <a:off x="2608" y="2341"/>
                <a:ext cx="182" cy="0"/>
              </a:xfrm>
              <a:prstGeom prst="line">
                <a:avLst/>
              </a:prstGeom>
              <a:noFill/>
              <a:ln w="12700">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6837" name="Line 16">
                <a:extLst>
                  <a:ext uri="{FF2B5EF4-FFF2-40B4-BE49-F238E27FC236}">
                    <a16:creationId xmlns:a16="http://schemas.microsoft.com/office/drawing/2014/main" id="{947CE423-69FF-BD44-B645-210396698685}"/>
                  </a:ext>
                </a:extLst>
              </p:cNvPr>
              <p:cNvSpPr>
                <a:spLocks noChangeShapeType="1"/>
              </p:cNvSpPr>
              <p:nvPr/>
            </p:nvSpPr>
            <p:spPr bwMode="auto">
              <a:xfrm>
                <a:off x="3107" y="3022"/>
                <a:ext cx="181" cy="0"/>
              </a:xfrm>
              <a:prstGeom prst="line">
                <a:avLst/>
              </a:prstGeom>
              <a:noFill/>
              <a:ln w="127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grpSp>
        <p:nvGrpSpPr>
          <p:cNvPr id="6" name="Group 17">
            <a:extLst>
              <a:ext uri="{FF2B5EF4-FFF2-40B4-BE49-F238E27FC236}">
                <a16:creationId xmlns:a16="http://schemas.microsoft.com/office/drawing/2014/main" id="{A2DA109A-D711-3647-8AC3-4F5B270566F1}"/>
              </a:ext>
            </a:extLst>
          </p:cNvPr>
          <p:cNvGrpSpPr>
            <a:grpSpLocks/>
          </p:cNvGrpSpPr>
          <p:nvPr/>
        </p:nvGrpSpPr>
        <p:grpSpPr bwMode="auto">
          <a:xfrm>
            <a:off x="4808538" y="4797425"/>
            <a:ext cx="647700" cy="215900"/>
            <a:chOff x="3470" y="2931"/>
            <a:chExt cx="499" cy="227"/>
          </a:xfrm>
        </p:grpSpPr>
        <p:sp>
          <p:nvSpPr>
            <p:cNvPr id="416832" name="Line 18">
              <a:extLst>
                <a:ext uri="{FF2B5EF4-FFF2-40B4-BE49-F238E27FC236}">
                  <a16:creationId xmlns:a16="http://schemas.microsoft.com/office/drawing/2014/main" id="{028B8CDD-9F95-B846-80DD-B3C64C62D236}"/>
                </a:ext>
              </a:extLst>
            </p:cNvPr>
            <p:cNvSpPr>
              <a:spLocks noChangeShapeType="1"/>
            </p:cNvSpPr>
            <p:nvPr/>
          </p:nvSpPr>
          <p:spPr bwMode="auto">
            <a:xfrm flipH="1">
              <a:off x="3470" y="3158"/>
              <a:ext cx="181" cy="0"/>
            </a:xfrm>
            <a:prstGeom prst="line">
              <a:avLst/>
            </a:prstGeom>
            <a:noFill/>
            <a:ln w="190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33" name="Line 19">
              <a:extLst>
                <a:ext uri="{FF2B5EF4-FFF2-40B4-BE49-F238E27FC236}">
                  <a16:creationId xmlns:a16="http://schemas.microsoft.com/office/drawing/2014/main" id="{9431B4B3-6570-FD42-8D5C-8C30C0EBAEB6}"/>
                </a:ext>
              </a:extLst>
            </p:cNvPr>
            <p:cNvSpPr>
              <a:spLocks noChangeShapeType="1"/>
            </p:cNvSpPr>
            <p:nvPr/>
          </p:nvSpPr>
          <p:spPr bwMode="auto">
            <a:xfrm flipV="1">
              <a:off x="3651" y="2931"/>
              <a:ext cx="318" cy="227"/>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7" name="Group 20">
            <a:extLst>
              <a:ext uri="{FF2B5EF4-FFF2-40B4-BE49-F238E27FC236}">
                <a16:creationId xmlns:a16="http://schemas.microsoft.com/office/drawing/2014/main" id="{EE3F5C57-EDBA-154D-9898-8D2DFBD808F8}"/>
              </a:ext>
            </a:extLst>
          </p:cNvPr>
          <p:cNvGrpSpPr>
            <a:grpSpLocks/>
          </p:cNvGrpSpPr>
          <p:nvPr/>
        </p:nvGrpSpPr>
        <p:grpSpPr bwMode="auto">
          <a:xfrm>
            <a:off x="5024438" y="4724400"/>
            <a:ext cx="1943100" cy="504825"/>
            <a:chOff x="3165" y="2976"/>
            <a:chExt cx="1224" cy="318"/>
          </a:xfrm>
        </p:grpSpPr>
        <p:sp>
          <p:nvSpPr>
            <p:cNvPr id="416830" name="Line 21">
              <a:extLst>
                <a:ext uri="{FF2B5EF4-FFF2-40B4-BE49-F238E27FC236}">
                  <a16:creationId xmlns:a16="http://schemas.microsoft.com/office/drawing/2014/main" id="{6D9CF291-2571-D044-9741-BDA69B99673C}"/>
                </a:ext>
              </a:extLst>
            </p:cNvPr>
            <p:cNvSpPr>
              <a:spLocks noChangeShapeType="1"/>
            </p:cNvSpPr>
            <p:nvPr/>
          </p:nvSpPr>
          <p:spPr bwMode="auto">
            <a:xfrm flipV="1">
              <a:off x="3165" y="2976"/>
              <a:ext cx="998" cy="318"/>
            </a:xfrm>
            <a:prstGeom prst="line">
              <a:avLst/>
            </a:prstGeom>
            <a:noFill/>
            <a:ln w="12700">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6831" name="Line 22">
              <a:extLst>
                <a:ext uri="{FF2B5EF4-FFF2-40B4-BE49-F238E27FC236}">
                  <a16:creationId xmlns:a16="http://schemas.microsoft.com/office/drawing/2014/main" id="{4B2E5C34-94D5-8247-898B-A4D36B68D3A3}"/>
                </a:ext>
              </a:extLst>
            </p:cNvPr>
            <p:cNvSpPr>
              <a:spLocks noChangeShapeType="1"/>
            </p:cNvSpPr>
            <p:nvPr/>
          </p:nvSpPr>
          <p:spPr bwMode="auto">
            <a:xfrm>
              <a:off x="4162" y="2976"/>
              <a:ext cx="227" cy="0"/>
            </a:xfrm>
            <a:prstGeom prst="line">
              <a:avLst/>
            </a:prstGeom>
            <a:noFill/>
            <a:ln w="127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sp>
        <p:nvSpPr>
          <p:cNvPr id="890903" name="Line 23">
            <a:extLst>
              <a:ext uri="{FF2B5EF4-FFF2-40B4-BE49-F238E27FC236}">
                <a16:creationId xmlns:a16="http://schemas.microsoft.com/office/drawing/2014/main" id="{FC66690C-3F33-C941-A31D-0A2E5FEDF139}"/>
              </a:ext>
            </a:extLst>
          </p:cNvPr>
          <p:cNvSpPr>
            <a:spLocks noChangeShapeType="1"/>
          </p:cNvSpPr>
          <p:nvPr/>
        </p:nvSpPr>
        <p:spPr bwMode="auto">
          <a:xfrm flipH="1" flipV="1">
            <a:off x="4951413" y="5373688"/>
            <a:ext cx="1800225" cy="576262"/>
          </a:xfrm>
          <a:prstGeom prst="line">
            <a:avLst/>
          </a:prstGeom>
          <a:noFill/>
          <a:ln w="127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8" name="Group 24">
            <a:extLst>
              <a:ext uri="{FF2B5EF4-FFF2-40B4-BE49-F238E27FC236}">
                <a16:creationId xmlns:a16="http://schemas.microsoft.com/office/drawing/2014/main" id="{6CC4FBA5-BADE-C748-A489-01BB155B6747}"/>
              </a:ext>
            </a:extLst>
          </p:cNvPr>
          <p:cNvGrpSpPr>
            <a:grpSpLocks/>
          </p:cNvGrpSpPr>
          <p:nvPr/>
        </p:nvGrpSpPr>
        <p:grpSpPr bwMode="auto">
          <a:xfrm>
            <a:off x="3586163" y="3933825"/>
            <a:ext cx="788987" cy="2016125"/>
            <a:chOff x="2518" y="2478"/>
            <a:chExt cx="680" cy="1270"/>
          </a:xfrm>
        </p:grpSpPr>
        <p:sp>
          <p:nvSpPr>
            <p:cNvPr id="416827" name="Line 25">
              <a:extLst>
                <a:ext uri="{FF2B5EF4-FFF2-40B4-BE49-F238E27FC236}">
                  <a16:creationId xmlns:a16="http://schemas.microsoft.com/office/drawing/2014/main" id="{C345D294-5AB7-EB4D-BFC3-7CA9D4B985CD}"/>
                </a:ext>
              </a:extLst>
            </p:cNvPr>
            <p:cNvSpPr>
              <a:spLocks noChangeShapeType="1"/>
            </p:cNvSpPr>
            <p:nvPr/>
          </p:nvSpPr>
          <p:spPr bwMode="auto">
            <a:xfrm flipH="1">
              <a:off x="2518" y="2478"/>
              <a:ext cx="226" cy="0"/>
            </a:xfrm>
            <a:prstGeom prst="line">
              <a:avLst/>
            </a:prstGeom>
            <a:noFill/>
            <a:ln w="127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28" name="Line 26">
              <a:extLst>
                <a:ext uri="{FF2B5EF4-FFF2-40B4-BE49-F238E27FC236}">
                  <a16:creationId xmlns:a16="http://schemas.microsoft.com/office/drawing/2014/main" id="{76204784-B1B8-6F47-BDB1-CF24A3ADCF75}"/>
                </a:ext>
              </a:extLst>
            </p:cNvPr>
            <p:cNvSpPr>
              <a:spLocks noChangeShapeType="1"/>
            </p:cNvSpPr>
            <p:nvPr/>
          </p:nvSpPr>
          <p:spPr bwMode="auto">
            <a:xfrm>
              <a:off x="2744" y="2478"/>
              <a:ext cx="181" cy="1270"/>
            </a:xfrm>
            <a:prstGeom prst="line">
              <a:avLst/>
            </a:prstGeom>
            <a:noFill/>
            <a:ln w="12700">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6829" name="Line 27">
              <a:extLst>
                <a:ext uri="{FF2B5EF4-FFF2-40B4-BE49-F238E27FC236}">
                  <a16:creationId xmlns:a16="http://schemas.microsoft.com/office/drawing/2014/main" id="{AF085EC6-0317-3E40-A9AE-23F0BE8DE901}"/>
                </a:ext>
              </a:extLst>
            </p:cNvPr>
            <p:cNvSpPr>
              <a:spLocks noChangeShapeType="1"/>
            </p:cNvSpPr>
            <p:nvPr/>
          </p:nvSpPr>
          <p:spPr bwMode="auto">
            <a:xfrm flipH="1">
              <a:off x="2925" y="3748"/>
              <a:ext cx="273" cy="0"/>
            </a:xfrm>
            <a:prstGeom prst="line">
              <a:avLst/>
            </a:prstGeom>
            <a:noFill/>
            <a:ln w="12700">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9" name="Group 28">
            <a:extLst>
              <a:ext uri="{FF2B5EF4-FFF2-40B4-BE49-F238E27FC236}">
                <a16:creationId xmlns:a16="http://schemas.microsoft.com/office/drawing/2014/main" id="{FECA44EB-20C2-4A45-A9D5-0B07E3AD202A}"/>
              </a:ext>
            </a:extLst>
          </p:cNvPr>
          <p:cNvGrpSpPr>
            <a:grpSpLocks/>
          </p:cNvGrpSpPr>
          <p:nvPr/>
        </p:nvGrpSpPr>
        <p:grpSpPr bwMode="auto">
          <a:xfrm>
            <a:off x="3944938" y="2781300"/>
            <a:ext cx="1511300" cy="287338"/>
            <a:chOff x="2790" y="1752"/>
            <a:chExt cx="952" cy="181"/>
          </a:xfrm>
        </p:grpSpPr>
        <p:sp>
          <p:nvSpPr>
            <p:cNvPr id="416825" name="Line 29">
              <a:extLst>
                <a:ext uri="{FF2B5EF4-FFF2-40B4-BE49-F238E27FC236}">
                  <a16:creationId xmlns:a16="http://schemas.microsoft.com/office/drawing/2014/main" id="{BBE438B7-D365-BB42-9172-481B4A3BD7C9}"/>
                </a:ext>
              </a:extLst>
            </p:cNvPr>
            <p:cNvSpPr>
              <a:spLocks noChangeShapeType="1"/>
            </p:cNvSpPr>
            <p:nvPr/>
          </p:nvSpPr>
          <p:spPr bwMode="auto">
            <a:xfrm flipV="1">
              <a:off x="2790" y="1752"/>
              <a:ext cx="862" cy="181"/>
            </a:xfrm>
            <a:prstGeom prst="line">
              <a:avLst/>
            </a:prstGeom>
            <a:noFill/>
            <a:ln w="12700">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6826" name="Line 30">
              <a:extLst>
                <a:ext uri="{FF2B5EF4-FFF2-40B4-BE49-F238E27FC236}">
                  <a16:creationId xmlns:a16="http://schemas.microsoft.com/office/drawing/2014/main" id="{2CE3C3C9-BA2C-FC46-831F-90980704E4B6}"/>
                </a:ext>
              </a:extLst>
            </p:cNvPr>
            <p:cNvSpPr>
              <a:spLocks noChangeShapeType="1"/>
            </p:cNvSpPr>
            <p:nvPr/>
          </p:nvSpPr>
          <p:spPr bwMode="auto">
            <a:xfrm>
              <a:off x="3652" y="1752"/>
              <a:ext cx="90" cy="0"/>
            </a:xfrm>
            <a:prstGeom prst="line">
              <a:avLst/>
            </a:prstGeom>
            <a:noFill/>
            <a:ln w="127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10" name="Group 31">
            <a:extLst>
              <a:ext uri="{FF2B5EF4-FFF2-40B4-BE49-F238E27FC236}">
                <a16:creationId xmlns:a16="http://schemas.microsoft.com/office/drawing/2014/main" id="{55B04045-DB8C-B04F-A4C1-C265D77941B7}"/>
              </a:ext>
            </a:extLst>
          </p:cNvPr>
          <p:cNvGrpSpPr>
            <a:grpSpLocks/>
          </p:cNvGrpSpPr>
          <p:nvPr/>
        </p:nvGrpSpPr>
        <p:grpSpPr bwMode="auto">
          <a:xfrm>
            <a:off x="1423988" y="2708275"/>
            <a:ext cx="1873250" cy="360363"/>
            <a:chOff x="1202" y="1706"/>
            <a:chExt cx="1180" cy="227"/>
          </a:xfrm>
        </p:grpSpPr>
        <p:sp>
          <p:nvSpPr>
            <p:cNvPr id="416823" name="Line 32">
              <a:extLst>
                <a:ext uri="{FF2B5EF4-FFF2-40B4-BE49-F238E27FC236}">
                  <a16:creationId xmlns:a16="http://schemas.microsoft.com/office/drawing/2014/main" id="{065D8183-F336-9748-BE70-F161D0FA7F87}"/>
                </a:ext>
              </a:extLst>
            </p:cNvPr>
            <p:cNvSpPr>
              <a:spLocks noChangeShapeType="1"/>
            </p:cNvSpPr>
            <p:nvPr/>
          </p:nvSpPr>
          <p:spPr bwMode="auto">
            <a:xfrm flipV="1">
              <a:off x="1202" y="1706"/>
              <a:ext cx="1043" cy="227"/>
            </a:xfrm>
            <a:prstGeom prst="line">
              <a:avLst/>
            </a:prstGeom>
            <a:noFill/>
            <a:ln w="12700">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6824" name="Line 33">
              <a:extLst>
                <a:ext uri="{FF2B5EF4-FFF2-40B4-BE49-F238E27FC236}">
                  <a16:creationId xmlns:a16="http://schemas.microsoft.com/office/drawing/2014/main" id="{77E4F2C0-4252-6E45-A589-8068DA519108}"/>
                </a:ext>
              </a:extLst>
            </p:cNvPr>
            <p:cNvSpPr>
              <a:spLocks noChangeShapeType="1"/>
            </p:cNvSpPr>
            <p:nvPr/>
          </p:nvSpPr>
          <p:spPr bwMode="auto">
            <a:xfrm>
              <a:off x="2246" y="1706"/>
              <a:ext cx="136" cy="0"/>
            </a:xfrm>
            <a:prstGeom prst="line">
              <a:avLst/>
            </a:prstGeom>
            <a:noFill/>
            <a:ln w="127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grpSp>
        <p:nvGrpSpPr>
          <p:cNvPr id="416783" name="Group 34">
            <a:extLst>
              <a:ext uri="{FF2B5EF4-FFF2-40B4-BE49-F238E27FC236}">
                <a16:creationId xmlns:a16="http://schemas.microsoft.com/office/drawing/2014/main" id="{2D9C7067-DD12-8640-A045-1EEE87CDE2FB}"/>
              </a:ext>
            </a:extLst>
          </p:cNvPr>
          <p:cNvGrpSpPr>
            <a:grpSpLocks/>
          </p:cNvGrpSpPr>
          <p:nvPr/>
        </p:nvGrpSpPr>
        <p:grpSpPr bwMode="auto">
          <a:xfrm>
            <a:off x="611188" y="2282825"/>
            <a:ext cx="955675" cy="2298700"/>
            <a:chOff x="385" y="1438"/>
            <a:chExt cx="602" cy="1448"/>
          </a:xfrm>
        </p:grpSpPr>
        <p:sp>
          <p:nvSpPr>
            <p:cNvPr id="416821" name="Rectangle 35">
              <a:extLst>
                <a:ext uri="{FF2B5EF4-FFF2-40B4-BE49-F238E27FC236}">
                  <a16:creationId xmlns:a16="http://schemas.microsoft.com/office/drawing/2014/main" id="{9703989D-E9B0-E54B-B264-233E38635BEE}"/>
                </a:ext>
              </a:extLst>
            </p:cNvPr>
            <p:cNvSpPr>
              <a:spLocks noChangeArrowheads="1"/>
            </p:cNvSpPr>
            <p:nvPr/>
          </p:nvSpPr>
          <p:spPr bwMode="auto">
            <a:xfrm>
              <a:off x="443" y="1661"/>
              <a:ext cx="544" cy="122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a:t>
              </a:r>
            </a:p>
            <a:p>
              <a:pPr algn="ct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a:t>
              </a:r>
            </a:p>
            <a:p>
              <a:pPr algn="ct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a:t>
              </a:r>
            </a:p>
            <a:p>
              <a:pPr algn="ct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a:t>
              </a:r>
            </a:p>
          </p:txBody>
        </p:sp>
        <p:sp>
          <p:nvSpPr>
            <p:cNvPr id="416822" name="Text Box 36">
              <a:extLst>
                <a:ext uri="{FF2B5EF4-FFF2-40B4-BE49-F238E27FC236}">
                  <a16:creationId xmlns:a16="http://schemas.microsoft.com/office/drawing/2014/main" id="{EDDFFAF6-2A78-7844-8B1D-27A049297015}"/>
                </a:ext>
              </a:extLst>
            </p:cNvPr>
            <p:cNvSpPr txBox="1">
              <a:spLocks noChangeArrowheads="1"/>
            </p:cNvSpPr>
            <p:nvPr/>
          </p:nvSpPr>
          <p:spPr bwMode="auto">
            <a:xfrm>
              <a:off x="385" y="1438"/>
              <a:ext cx="54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1800" b="0">
                  <a:solidFill>
                    <a:srgbClr val="000000"/>
                  </a:solidFill>
                  <a:latin typeface="Times New Roman" panose="02020603050405020304" pitchFamily="18" charset="0"/>
                  <a:ea typeface="楷体_GB2312" pitchFamily="49" charset="-122"/>
                </a:rPr>
                <a:t>主程序</a:t>
              </a:r>
            </a:p>
          </p:txBody>
        </p:sp>
      </p:grpSp>
      <p:sp>
        <p:nvSpPr>
          <p:cNvPr id="890917" name="Text Box 37">
            <a:extLst>
              <a:ext uri="{FF2B5EF4-FFF2-40B4-BE49-F238E27FC236}">
                <a16:creationId xmlns:a16="http://schemas.microsoft.com/office/drawing/2014/main" id="{F8616D62-B230-A84C-85D7-410A48C541B9}"/>
              </a:ext>
            </a:extLst>
          </p:cNvPr>
          <p:cNvSpPr txBox="1">
            <a:spLocks noChangeArrowheads="1"/>
          </p:cNvSpPr>
          <p:nvPr/>
        </p:nvSpPr>
        <p:spPr bwMode="auto">
          <a:xfrm>
            <a:off x="1784350" y="2205038"/>
            <a:ext cx="1085850"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600" b="0">
                <a:solidFill>
                  <a:srgbClr val="FF0000"/>
                </a:solidFill>
                <a:latin typeface="Times New Roman" panose="02020603050405020304" pitchFamily="18" charset="0"/>
                <a:ea typeface="楷体_GB2312" pitchFamily="49" charset="-122"/>
              </a:rPr>
              <a:t>IR2</a:t>
            </a:r>
            <a:r>
              <a:rPr lang="zh-CN" altLang="en-US" sz="1600" b="0">
                <a:solidFill>
                  <a:srgbClr val="FF0000"/>
                </a:solidFill>
                <a:latin typeface="Times New Roman" panose="02020603050405020304" pitchFamily="18" charset="0"/>
                <a:ea typeface="楷体_GB2312" pitchFamily="49" charset="-122"/>
              </a:rPr>
              <a:t>和</a:t>
            </a:r>
            <a:r>
              <a:rPr lang="en-US" altLang="zh-CN" sz="1600" b="0">
                <a:solidFill>
                  <a:srgbClr val="FF0000"/>
                </a:solidFill>
                <a:latin typeface="Times New Roman" panose="02020603050405020304" pitchFamily="18" charset="0"/>
                <a:ea typeface="楷体_GB2312" pitchFamily="49" charset="-122"/>
              </a:rPr>
              <a:t>IR4</a:t>
            </a:r>
            <a:r>
              <a:rPr lang="zh-CN" altLang="en-US" sz="1600" b="0">
                <a:solidFill>
                  <a:srgbClr val="FF0000"/>
                </a:solidFill>
                <a:latin typeface="Times New Roman" panose="02020603050405020304" pitchFamily="18" charset="0"/>
                <a:ea typeface="楷体_GB2312" pitchFamily="49" charset="-122"/>
              </a:rPr>
              <a:t>中断请求</a:t>
            </a:r>
          </a:p>
        </p:txBody>
      </p:sp>
      <p:grpSp>
        <p:nvGrpSpPr>
          <p:cNvPr id="12" name="Group 38">
            <a:extLst>
              <a:ext uri="{FF2B5EF4-FFF2-40B4-BE49-F238E27FC236}">
                <a16:creationId xmlns:a16="http://schemas.microsoft.com/office/drawing/2014/main" id="{BF89B8F4-E31A-004A-8418-3E88B8B25D16}"/>
              </a:ext>
            </a:extLst>
          </p:cNvPr>
          <p:cNvGrpSpPr>
            <a:grpSpLocks/>
          </p:cNvGrpSpPr>
          <p:nvPr/>
        </p:nvGrpSpPr>
        <p:grpSpPr bwMode="auto">
          <a:xfrm>
            <a:off x="3008313" y="2292350"/>
            <a:ext cx="1441450" cy="2071688"/>
            <a:chOff x="1895" y="1444"/>
            <a:chExt cx="908" cy="1305"/>
          </a:xfrm>
        </p:grpSpPr>
        <p:sp>
          <p:nvSpPr>
            <p:cNvPr id="416819" name="Rectangle 39">
              <a:extLst>
                <a:ext uri="{FF2B5EF4-FFF2-40B4-BE49-F238E27FC236}">
                  <a16:creationId xmlns:a16="http://schemas.microsoft.com/office/drawing/2014/main" id="{1063D227-C885-8149-8437-136FAB9C8BD6}"/>
                </a:ext>
              </a:extLst>
            </p:cNvPr>
            <p:cNvSpPr>
              <a:spLocks noChangeArrowheads="1"/>
            </p:cNvSpPr>
            <p:nvPr/>
          </p:nvSpPr>
          <p:spPr bwMode="auto">
            <a:xfrm>
              <a:off x="1986" y="1661"/>
              <a:ext cx="544" cy="1088"/>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STI</a:t>
              </a:r>
            </a:p>
            <a:p>
              <a:pP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  :</a:t>
              </a:r>
            </a:p>
            <a:p>
              <a:pP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(EOI)</a:t>
              </a:r>
            </a:p>
            <a:p>
              <a:pP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  :</a:t>
              </a:r>
            </a:p>
            <a:p>
              <a:pP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IRET</a:t>
              </a:r>
            </a:p>
          </p:txBody>
        </p:sp>
        <p:sp>
          <p:nvSpPr>
            <p:cNvPr id="416820" name="Text Box 40">
              <a:extLst>
                <a:ext uri="{FF2B5EF4-FFF2-40B4-BE49-F238E27FC236}">
                  <a16:creationId xmlns:a16="http://schemas.microsoft.com/office/drawing/2014/main" id="{9A0711E4-7E88-F94F-9860-7BCFBFED9B1E}"/>
                </a:ext>
              </a:extLst>
            </p:cNvPr>
            <p:cNvSpPr txBox="1">
              <a:spLocks noChangeArrowheads="1"/>
            </p:cNvSpPr>
            <p:nvPr/>
          </p:nvSpPr>
          <p:spPr bwMode="auto">
            <a:xfrm>
              <a:off x="1895" y="1444"/>
              <a:ext cx="90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IR2</a:t>
              </a:r>
              <a:r>
                <a:rPr lang="zh-CN" altLang="en-US" sz="1800" b="0">
                  <a:solidFill>
                    <a:srgbClr val="000000"/>
                  </a:solidFill>
                  <a:latin typeface="Times New Roman" panose="02020603050405020304" pitchFamily="18" charset="0"/>
                  <a:ea typeface="楷体_GB2312" pitchFamily="49" charset="-122"/>
                </a:rPr>
                <a:t>处理程序</a:t>
              </a:r>
            </a:p>
          </p:txBody>
        </p:sp>
      </p:grpSp>
      <p:grpSp>
        <p:nvGrpSpPr>
          <p:cNvPr id="13" name="Group 41">
            <a:extLst>
              <a:ext uri="{FF2B5EF4-FFF2-40B4-BE49-F238E27FC236}">
                <a16:creationId xmlns:a16="http://schemas.microsoft.com/office/drawing/2014/main" id="{B7BAF0E4-AA48-A244-93E4-E5A4A4AFD848}"/>
              </a:ext>
            </a:extLst>
          </p:cNvPr>
          <p:cNvGrpSpPr>
            <a:grpSpLocks/>
          </p:cNvGrpSpPr>
          <p:nvPr/>
        </p:nvGrpSpPr>
        <p:grpSpPr bwMode="auto">
          <a:xfrm>
            <a:off x="5167313" y="2349500"/>
            <a:ext cx="1441450" cy="1727200"/>
            <a:chOff x="3255" y="1480"/>
            <a:chExt cx="908" cy="1088"/>
          </a:xfrm>
        </p:grpSpPr>
        <p:sp>
          <p:nvSpPr>
            <p:cNvPr id="416817" name="Rectangle 42">
              <a:extLst>
                <a:ext uri="{FF2B5EF4-FFF2-40B4-BE49-F238E27FC236}">
                  <a16:creationId xmlns:a16="http://schemas.microsoft.com/office/drawing/2014/main" id="{76E1927C-AFED-4645-89C2-1EE022884AFA}"/>
                </a:ext>
              </a:extLst>
            </p:cNvPr>
            <p:cNvSpPr>
              <a:spLocks noChangeArrowheads="1"/>
            </p:cNvSpPr>
            <p:nvPr/>
          </p:nvSpPr>
          <p:spPr bwMode="auto">
            <a:xfrm>
              <a:off x="3347" y="1706"/>
              <a:ext cx="499" cy="86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STI</a:t>
              </a:r>
            </a:p>
            <a:p>
              <a:pPr eaLnBrk="1" hangingPunct="1">
                <a:spcBef>
                  <a:spcPct val="500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  :</a:t>
              </a:r>
            </a:p>
            <a:p>
              <a:pPr eaLnBrk="1" hangingPunct="1">
                <a:spcBef>
                  <a:spcPct val="500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  :</a:t>
              </a:r>
            </a:p>
            <a:p>
              <a:pPr eaLnBrk="1" hangingPunct="1">
                <a:spcBef>
                  <a:spcPct val="500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(EOI)</a:t>
              </a:r>
            </a:p>
            <a:p>
              <a:pPr eaLnBrk="1" hangingPunct="1">
                <a:spcBef>
                  <a:spcPct val="500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IRET</a:t>
              </a:r>
            </a:p>
          </p:txBody>
        </p:sp>
        <p:sp>
          <p:nvSpPr>
            <p:cNvPr id="416818" name="Text Box 43">
              <a:extLst>
                <a:ext uri="{FF2B5EF4-FFF2-40B4-BE49-F238E27FC236}">
                  <a16:creationId xmlns:a16="http://schemas.microsoft.com/office/drawing/2014/main" id="{C46611AE-E144-EB4B-86C8-73E74214FA36}"/>
                </a:ext>
              </a:extLst>
            </p:cNvPr>
            <p:cNvSpPr txBox="1">
              <a:spLocks noChangeArrowheads="1"/>
            </p:cNvSpPr>
            <p:nvPr/>
          </p:nvSpPr>
          <p:spPr bwMode="auto">
            <a:xfrm>
              <a:off x="3255" y="1480"/>
              <a:ext cx="90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IR1</a:t>
              </a:r>
              <a:r>
                <a:rPr lang="zh-CN" altLang="en-US" sz="1800" b="0">
                  <a:solidFill>
                    <a:srgbClr val="000000"/>
                  </a:solidFill>
                  <a:latin typeface="Times New Roman" panose="02020603050405020304" pitchFamily="18" charset="0"/>
                  <a:ea typeface="楷体_GB2312" pitchFamily="49" charset="-122"/>
                </a:rPr>
                <a:t>处理程序</a:t>
              </a:r>
            </a:p>
          </p:txBody>
        </p:sp>
      </p:grpSp>
      <p:grpSp>
        <p:nvGrpSpPr>
          <p:cNvPr id="14" name="Group 44">
            <a:extLst>
              <a:ext uri="{FF2B5EF4-FFF2-40B4-BE49-F238E27FC236}">
                <a16:creationId xmlns:a16="http://schemas.microsoft.com/office/drawing/2014/main" id="{2D92F682-331A-F241-874A-3E79F56352E7}"/>
              </a:ext>
            </a:extLst>
          </p:cNvPr>
          <p:cNvGrpSpPr>
            <a:grpSpLocks/>
          </p:cNvGrpSpPr>
          <p:nvPr/>
        </p:nvGrpSpPr>
        <p:grpSpPr bwMode="auto">
          <a:xfrm>
            <a:off x="4159250" y="4357688"/>
            <a:ext cx="1441450" cy="1735137"/>
            <a:chOff x="2620" y="2745"/>
            <a:chExt cx="908" cy="1093"/>
          </a:xfrm>
        </p:grpSpPr>
        <p:sp>
          <p:nvSpPr>
            <p:cNvPr id="416815" name="Rectangle 45">
              <a:extLst>
                <a:ext uri="{FF2B5EF4-FFF2-40B4-BE49-F238E27FC236}">
                  <a16:creationId xmlns:a16="http://schemas.microsoft.com/office/drawing/2014/main" id="{3D46627D-4C30-1B40-AE6D-2A24F8CBA3AF}"/>
                </a:ext>
              </a:extLst>
            </p:cNvPr>
            <p:cNvSpPr>
              <a:spLocks noChangeArrowheads="1"/>
            </p:cNvSpPr>
            <p:nvPr/>
          </p:nvSpPr>
          <p:spPr bwMode="auto">
            <a:xfrm>
              <a:off x="2711" y="2976"/>
              <a:ext cx="499" cy="86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tIns="0" bIns="0"/>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1000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  :</a:t>
              </a:r>
            </a:p>
            <a:p>
              <a:pPr eaLnBrk="1" hangingPunct="1">
                <a:spcBef>
                  <a:spcPct val="1000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STI</a:t>
              </a:r>
            </a:p>
            <a:p>
              <a:pPr eaLnBrk="1" hangingPunct="1">
                <a:spcAft>
                  <a:spcPct val="20000"/>
                </a:spcAft>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  :</a:t>
              </a:r>
            </a:p>
            <a:p>
              <a:pPr eaLnBrk="1" hangingPunct="1">
                <a:spcBef>
                  <a:spcPct val="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(EOI)</a:t>
              </a:r>
            </a:p>
            <a:p>
              <a:pPr eaLnBrk="1" hangingPunct="1">
                <a:spcBef>
                  <a:spcPct val="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IRET</a:t>
              </a:r>
            </a:p>
          </p:txBody>
        </p:sp>
        <p:sp>
          <p:nvSpPr>
            <p:cNvPr id="416816" name="Text Box 46">
              <a:extLst>
                <a:ext uri="{FF2B5EF4-FFF2-40B4-BE49-F238E27FC236}">
                  <a16:creationId xmlns:a16="http://schemas.microsoft.com/office/drawing/2014/main" id="{68FD70E6-1605-344F-B5EA-0031DE80B905}"/>
                </a:ext>
              </a:extLst>
            </p:cNvPr>
            <p:cNvSpPr txBox="1">
              <a:spLocks noChangeArrowheads="1"/>
            </p:cNvSpPr>
            <p:nvPr/>
          </p:nvSpPr>
          <p:spPr bwMode="auto">
            <a:xfrm>
              <a:off x="2620" y="2745"/>
              <a:ext cx="90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IR4</a:t>
              </a:r>
              <a:r>
                <a:rPr lang="zh-CN" altLang="en-US" sz="1800" b="0">
                  <a:solidFill>
                    <a:srgbClr val="000000"/>
                  </a:solidFill>
                  <a:latin typeface="Times New Roman" panose="02020603050405020304" pitchFamily="18" charset="0"/>
                  <a:ea typeface="楷体_GB2312" pitchFamily="49" charset="-122"/>
                </a:rPr>
                <a:t>处理程序</a:t>
              </a:r>
            </a:p>
          </p:txBody>
        </p:sp>
      </p:grpSp>
      <p:grpSp>
        <p:nvGrpSpPr>
          <p:cNvPr id="15" name="Group 47">
            <a:extLst>
              <a:ext uri="{FF2B5EF4-FFF2-40B4-BE49-F238E27FC236}">
                <a16:creationId xmlns:a16="http://schemas.microsoft.com/office/drawing/2014/main" id="{5040DEBB-E3F1-414E-B656-E99CA5D45C74}"/>
              </a:ext>
            </a:extLst>
          </p:cNvPr>
          <p:cNvGrpSpPr>
            <a:grpSpLocks/>
          </p:cNvGrpSpPr>
          <p:nvPr/>
        </p:nvGrpSpPr>
        <p:grpSpPr bwMode="auto">
          <a:xfrm>
            <a:off x="6534150" y="4221163"/>
            <a:ext cx="1441450" cy="1871662"/>
            <a:chOff x="4116" y="2659"/>
            <a:chExt cx="908" cy="1179"/>
          </a:xfrm>
        </p:grpSpPr>
        <p:sp>
          <p:nvSpPr>
            <p:cNvPr id="416813" name="Rectangle 48">
              <a:extLst>
                <a:ext uri="{FF2B5EF4-FFF2-40B4-BE49-F238E27FC236}">
                  <a16:creationId xmlns:a16="http://schemas.microsoft.com/office/drawing/2014/main" id="{45CB735B-9452-B54C-98ED-E305DADD06CA}"/>
                </a:ext>
              </a:extLst>
            </p:cNvPr>
            <p:cNvSpPr>
              <a:spLocks noChangeArrowheads="1"/>
            </p:cNvSpPr>
            <p:nvPr/>
          </p:nvSpPr>
          <p:spPr bwMode="auto">
            <a:xfrm>
              <a:off x="4207" y="2886"/>
              <a:ext cx="545" cy="95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80000"/>
                </a:lnSpc>
                <a:spcBef>
                  <a:spcPct val="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  :</a:t>
              </a:r>
            </a:p>
            <a:p>
              <a:pPr eaLnBrk="1" hangingPunct="1">
                <a:spcBef>
                  <a:spcPct val="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 STI</a:t>
              </a:r>
            </a:p>
            <a:p>
              <a:pPr eaLnBrk="1" hangingPunct="1">
                <a:lnSpc>
                  <a:spcPct val="90000"/>
                </a:lnSpc>
                <a:spcBef>
                  <a:spcPct val="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  :</a:t>
              </a:r>
            </a:p>
            <a:p>
              <a:pPr eaLnBrk="1" hangingPunct="1">
                <a:lnSpc>
                  <a:spcPct val="90000"/>
                </a:lnSpc>
                <a:spcBef>
                  <a:spcPct val="0"/>
                </a:spcBef>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  :</a:t>
              </a:r>
            </a:p>
            <a:p>
              <a:pPr eaLnBrk="1" hangingPunct="1">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(EOI)</a:t>
              </a:r>
            </a:p>
            <a:p>
              <a:pPr eaLnBrk="1" hangingPunct="1">
                <a:buClr>
                  <a:schemeClr val="bg1"/>
                </a:buClr>
                <a:buSzPct val="100000"/>
                <a:buFont typeface="Wingdings" pitchFamily="2" charset="2"/>
                <a:buNone/>
              </a:pPr>
              <a:r>
                <a:rPr lang="en-US" altLang="zh-CN" sz="1600" b="0">
                  <a:solidFill>
                    <a:srgbClr val="000000"/>
                  </a:solidFill>
                  <a:latin typeface="Times New Roman" panose="02020603050405020304" pitchFamily="18" charset="0"/>
                  <a:ea typeface="楷体_GB2312" pitchFamily="49" charset="-122"/>
                </a:rPr>
                <a:t> IRET</a:t>
              </a:r>
            </a:p>
          </p:txBody>
        </p:sp>
        <p:sp>
          <p:nvSpPr>
            <p:cNvPr id="416814" name="Text Box 49">
              <a:extLst>
                <a:ext uri="{FF2B5EF4-FFF2-40B4-BE49-F238E27FC236}">
                  <a16:creationId xmlns:a16="http://schemas.microsoft.com/office/drawing/2014/main" id="{E5F1BB4C-EF5E-2943-BFB5-78DC63E893C4}"/>
                </a:ext>
              </a:extLst>
            </p:cNvPr>
            <p:cNvSpPr txBox="1">
              <a:spLocks noChangeArrowheads="1"/>
            </p:cNvSpPr>
            <p:nvPr/>
          </p:nvSpPr>
          <p:spPr bwMode="auto">
            <a:xfrm>
              <a:off x="4116" y="2659"/>
              <a:ext cx="90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800" b="0">
                  <a:solidFill>
                    <a:srgbClr val="000000"/>
                  </a:solidFill>
                  <a:latin typeface="Times New Roman" panose="02020603050405020304" pitchFamily="18" charset="0"/>
                  <a:ea typeface="楷体_GB2312" pitchFamily="49" charset="-122"/>
                </a:rPr>
                <a:t>IR3</a:t>
              </a:r>
              <a:r>
                <a:rPr lang="zh-CN" altLang="en-US" sz="1800" b="0">
                  <a:solidFill>
                    <a:srgbClr val="000000"/>
                  </a:solidFill>
                  <a:latin typeface="Times New Roman" panose="02020603050405020304" pitchFamily="18" charset="0"/>
                  <a:ea typeface="楷体_GB2312" pitchFamily="49" charset="-122"/>
                </a:rPr>
                <a:t>处理程序</a:t>
              </a:r>
            </a:p>
          </p:txBody>
        </p:sp>
      </p:grpSp>
      <p:sp>
        <p:nvSpPr>
          <p:cNvPr id="890930" name="Text Box 50">
            <a:extLst>
              <a:ext uri="{FF2B5EF4-FFF2-40B4-BE49-F238E27FC236}">
                <a16:creationId xmlns:a16="http://schemas.microsoft.com/office/drawing/2014/main" id="{CD89C9FD-7B45-C448-A01A-FD8093894461}"/>
              </a:ext>
            </a:extLst>
          </p:cNvPr>
          <p:cNvSpPr txBox="1">
            <a:spLocks noChangeArrowheads="1"/>
          </p:cNvSpPr>
          <p:nvPr/>
        </p:nvSpPr>
        <p:spPr bwMode="auto">
          <a:xfrm>
            <a:off x="4370388" y="2276475"/>
            <a:ext cx="941387" cy="58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600" b="0">
                <a:solidFill>
                  <a:srgbClr val="FF0000"/>
                </a:solidFill>
                <a:latin typeface="Times New Roman" panose="02020603050405020304" pitchFamily="18" charset="0"/>
                <a:ea typeface="楷体_GB2312" pitchFamily="49" charset="-122"/>
              </a:rPr>
              <a:t>IR1</a:t>
            </a:r>
            <a:r>
              <a:rPr lang="zh-CN" altLang="en-US" sz="1600" b="0">
                <a:solidFill>
                  <a:srgbClr val="FF0000"/>
                </a:solidFill>
                <a:latin typeface="Times New Roman" panose="02020603050405020304" pitchFamily="18" charset="0"/>
                <a:ea typeface="楷体_GB2312" pitchFamily="49" charset="-122"/>
              </a:rPr>
              <a:t>中断请求</a:t>
            </a:r>
          </a:p>
        </p:txBody>
      </p:sp>
      <p:grpSp>
        <p:nvGrpSpPr>
          <p:cNvPr id="16" name="Group 51">
            <a:extLst>
              <a:ext uri="{FF2B5EF4-FFF2-40B4-BE49-F238E27FC236}">
                <a16:creationId xmlns:a16="http://schemas.microsoft.com/office/drawing/2014/main" id="{2FD2BEF0-9EF3-2A49-ACF7-59EFEB03CBE5}"/>
              </a:ext>
            </a:extLst>
          </p:cNvPr>
          <p:cNvGrpSpPr>
            <a:grpSpLocks/>
          </p:cNvGrpSpPr>
          <p:nvPr/>
        </p:nvGrpSpPr>
        <p:grpSpPr bwMode="auto">
          <a:xfrm>
            <a:off x="3800475" y="3573463"/>
            <a:ext cx="1300163" cy="581025"/>
            <a:chOff x="2394" y="2251"/>
            <a:chExt cx="819" cy="366"/>
          </a:xfrm>
        </p:grpSpPr>
        <p:grpSp>
          <p:nvGrpSpPr>
            <p:cNvPr id="416809" name="Group 52">
              <a:extLst>
                <a:ext uri="{FF2B5EF4-FFF2-40B4-BE49-F238E27FC236}">
                  <a16:creationId xmlns:a16="http://schemas.microsoft.com/office/drawing/2014/main" id="{55E71712-96A2-8246-943A-5BFCB514B2C5}"/>
                </a:ext>
              </a:extLst>
            </p:cNvPr>
            <p:cNvGrpSpPr>
              <a:grpSpLocks/>
            </p:cNvGrpSpPr>
            <p:nvPr/>
          </p:nvGrpSpPr>
          <p:grpSpPr bwMode="auto">
            <a:xfrm>
              <a:off x="2394" y="2251"/>
              <a:ext cx="272" cy="90"/>
              <a:chOff x="2699" y="2251"/>
              <a:chExt cx="272" cy="90"/>
            </a:xfrm>
          </p:grpSpPr>
          <p:sp>
            <p:nvSpPr>
              <p:cNvPr id="416811" name="Line 53">
                <a:extLst>
                  <a:ext uri="{FF2B5EF4-FFF2-40B4-BE49-F238E27FC236}">
                    <a16:creationId xmlns:a16="http://schemas.microsoft.com/office/drawing/2014/main" id="{E5737A88-1E3C-B046-8AC0-DF5C32AC22A1}"/>
                  </a:ext>
                </a:extLst>
              </p:cNvPr>
              <p:cNvSpPr>
                <a:spLocks noChangeShapeType="1"/>
              </p:cNvSpPr>
              <p:nvPr/>
            </p:nvSpPr>
            <p:spPr bwMode="auto">
              <a:xfrm flipH="1">
                <a:off x="2699" y="2251"/>
                <a:ext cx="182" cy="0"/>
              </a:xfrm>
              <a:prstGeom prst="line">
                <a:avLst/>
              </a:prstGeom>
              <a:noFill/>
              <a:ln w="190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12" name="Line 54">
                <a:extLst>
                  <a:ext uri="{FF2B5EF4-FFF2-40B4-BE49-F238E27FC236}">
                    <a16:creationId xmlns:a16="http://schemas.microsoft.com/office/drawing/2014/main" id="{2D110CA5-E796-4948-9F70-CCFFA10A1CD0}"/>
                  </a:ext>
                </a:extLst>
              </p:cNvPr>
              <p:cNvSpPr>
                <a:spLocks noChangeShapeType="1"/>
              </p:cNvSpPr>
              <p:nvPr/>
            </p:nvSpPr>
            <p:spPr bwMode="auto">
              <a:xfrm>
                <a:off x="2881" y="2251"/>
                <a:ext cx="90" cy="90"/>
              </a:xfrm>
              <a:prstGeom prst="line">
                <a:avLst/>
              </a:prstGeom>
              <a:noFill/>
              <a:ln w="1270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416810" name="Text Box 55">
              <a:extLst>
                <a:ext uri="{FF2B5EF4-FFF2-40B4-BE49-F238E27FC236}">
                  <a16:creationId xmlns:a16="http://schemas.microsoft.com/office/drawing/2014/main" id="{C7022F57-B74D-954B-8C39-EB8046EDE2FF}"/>
                </a:ext>
              </a:extLst>
            </p:cNvPr>
            <p:cNvSpPr txBox="1">
              <a:spLocks noChangeArrowheads="1"/>
            </p:cNvSpPr>
            <p:nvPr/>
          </p:nvSpPr>
          <p:spPr bwMode="auto">
            <a:xfrm>
              <a:off x="2620" y="2251"/>
              <a:ext cx="593"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600" b="0">
                  <a:solidFill>
                    <a:srgbClr val="FF0000"/>
                  </a:solidFill>
                  <a:latin typeface="Times New Roman" panose="02020603050405020304" pitchFamily="18" charset="0"/>
                  <a:ea typeface="楷体_GB2312" pitchFamily="49" charset="-122"/>
                </a:rPr>
                <a:t>IR2</a:t>
              </a:r>
              <a:r>
                <a:rPr lang="zh-CN" altLang="en-US" sz="1600" b="0">
                  <a:solidFill>
                    <a:srgbClr val="FF0000"/>
                  </a:solidFill>
                  <a:latin typeface="Times New Roman" panose="02020603050405020304" pitchFamily="18" charset="0"/>
                  <a:ea typeface="楷体_GB2312" pitchFamily="49" charset="-122"/>
                </a:rPr>
                <a:t>中断清除</a:t>
              </a:r>
            </a:p>
          </p:txBody>
        </p:sp>
      </p:grpSp>
      <p:sp>
        <p:nvSpPr>
          <p:cNvPr id="890936" name="Text Box 56">
            <a:extLst>
              <a:ext uri="{FF2B5EF4-FFF2-40B4-BE49-F238E27FC236}">
                <a16:creationId xmlns:a16="http://schemas.microsoft.com/office/drawing/2014/main" id="{96281CA6-E016-7440-A42A-A2EFF48EB73C}"/>
              </a:ext>
            </a:extLst>
          </p:cNvPr>
          <p:cNvSpPr txBox="1">
            <a:spLocks noChangeArrowheads="1"/>
          </p:cNvSpPr>
          <p:nvPr/>
        </p:nvSpPr>
        <p:spPr bwMode="auto">
          <a:xfrm>
            <a:off x="5364163" y="4508500"/>
            <a:ext cx="1368425"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600" b="0">
                <a:solidFill>
                  <a:srgbClr val="FF0000"/>
                </a:solidFill>
                <a:latin typeface="Times New Roman" panose="02020603050405020304" pitchFamily="18" charset="0"/>
                <a:ea typeface="楷体_GB2312" pitchFamily="49" charset="-122"/>
              </a:rPr>
              <a:t>IR3</a:t>
            </a:r>
            <a:r>
              <a:rPr lang="zh-CN" altLang="en-US" sz="1600" b="0">
                <a:solidFill>
                  <a:srgbClr val="FF0000"/>
                </a:solidFill>
                <a:latin typeface="Times New Roman" panose="02020603050405020304" pitchFamily="18" charset="0"/>
                <a:ea typeface="楷体_GB2312" pitchFamily="49" charset="-122"/>
              </a:rPr>
              <a:t>中断请求</a:t>
            </a:r>
          </a:p>
        </p:txBody>
      </p:sp>
      <p:grpSp>
        <p:nvGrpSpPr>
          <p:cNvPr id="18" name="Group 57">
            <a:extLst>
              <a:ext uri="{FF2B5EF4-FFF2-40B4-BE49-F238E27FC236}">
                <a16:creationId xmlns:a16="http://schemas.microsoft.com/office/drawing/2014/main" id="{DC1E8AED-5271-774B-8E29-295B4C2E3107}"/>
              </a:ext>
            </a:extLst>
          </p:cNvPr>
          <p:cNvGrpSpPr>
            <a:grpSpLocks/>
          </p:cNvGrpSpPr>
          <p:nvPr/>
        </p:nvGrpSpPr>
        <p:grpSpPr bwMode="auto">
          <a:xfrm>
            <a:off x="4949825" y="5589588"/>
            <a:ext cx="1663700" cy="336550"/>
            <a:chOff x="3118" y="3521"/>
            <a:chExt cx="1048" cy="212"/>
          </a:xfrm>
        </p:grpSpPr>
        <p:sp>
          <p:nvSpPr>
            <p:cNvPr id="416807" name="Line 58">
              <a:extLst>
                <a:ext uri="{FF2B5EF4-FFF2-40B4-BE49-F238E27FC236}">
                  <a16:creationId xmlns:a16="http://schemas.microsoft.com/office/drawing/2014/main" id="{E4A24C9E-A571-634E-BC5C-F1E7BA4513D2}"/>
                </a:ext>
              </a:extLst>
            </p:cNvPr>
            <p:cNvSpPr>
              <a:spLocks noChangeShapeType="1"/>
            </p:cNvSpPr>
            <p:nvPr/>
          </p:nvSpPr>
          <p:spPr bwMode="auto">
            <a:xfrm flipH="1" flipV="1">
              <a:off x="3118" y="3630"/>
              <a:ext cx="249" cy="0"/>
            </a:xfrm>
            <a:prstGeom prst="line">
              <a:avLst/>
            </a:prstGeom>
            <a:noFill/>
            <a:ln w="190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08" name="Text Box 59">
              <a:extLst>
                <a:ext uri="{FF2B5EF4-FFF2-40B4-BE49-F238E27FC236}">
                  <a16:creationId xmlns:a16="http://schemas.microsoft.com/office/drawing/2014/main" id="{AC7667CD-A9A7-F04A-854C-3D3251C0D1BA}"/>
                </a:ext>
              </a:extLst>
            </p:cNvPr>
            <p:cNvSpPr txBox="1">
              <a:spLocks noChangeArrowheads="1"/>
            </p:cNvSpPr>
            <p:nvPr/>
          </p:nvSpPr>
          <p:spPr bwMode="auto">
            <a:xfrm>
              <a:off x="3346" y="3521"/>
              <a:ext cx="82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600" b="0">
                  <a:solidFill>
                    <a:srgbClr val="FF0000"/>
                  </a:solidFill>
                  <a:latin typeface="Times New Roman" panose="02020603050405020304" pitchFamily="18" charset="0"/>
                  <a:ea typeface="楷体_GB2312" pitchFamily="49" charset="-122"/>
                </a:rPr>
                <a:t>IR4</a:t>
              </a:r>
              <a:r>
                <a:rPr lang="zh-CN" altLang="en-US" sz="1600" b="0">
                  <a:solidFill>
                    <a:srgbClr val="FF0000"/>
                  </a:solidFill>
                  <a:latin typeface="Times New Roman" panose="02020603050405020304" pitchFamily="18" charset="0"/>
                  <a:ea typeface="楷体_GB2312" pitchFamily="49" charset="-122"/>
                </a:rPr>
                <a:t>中断清除</a:t>
              </a:r>
            </a:p>
          </p:txBody>
        </p:sp>
      </p:grpSp>
      <p:grpSp>
        <p:nvGrpSpPr>
          <p:cNvPr id="19" name="Group 60">
            <a:extLst>
              <a:ext uri="{FF2B5EF4-FFF2-40B4-BE49-F238E27FC236}">
                <a16:creationId xmlns:a16="http://schemas.microsoft.com/office/drawing/2014/main" id="{A7FA7F1B-E2FD-9E45-8549-4C392F17D807}"/>
              </a:ext>
            </a:extLst>
          </p:cNvPr>
          <p:cNvGrpSpPr>
            <a:grpSpLocks/>
          </p:cNvGrpSpPr>
          <p:nvPr/>
        </p:nvGrpSpPr>
        <p:grpSpPr bwMode="auto">
          <a:xfrm>
            <a:off x="5961063" y="3573463"/>
            <a:ext cx="1804987" cy="336550"/>
            <a:chOff x="3755" y="2251"/>
            <a:chExt cx="1137" cy="212"/>
          </a:xfrm>
        </p:grpSpPr>
        <p:sp>
          <p:nvSpPr>
            <p:cNvPr id="416805" name="Line 61">
              <a:extLst>
                <a:ext uri="{FF2B5EF4-FFF2-40B4-BE49-F238E27FC236}">
                  <a16:creationId xmlns:a16="http://schemas.microsoft.com/office/drawing/2014/main" id="{6796A61D-23CC-294F-A4C5-5FC60D41C52D}"/>
                </a:ext>
              </a:extLst>
            </p:cNvPr>
            <p:cNvSpPr>
              <a:spLocks noChangeShapeType="1"/>
            </p:cNvSpPr>
            <p:nvPr/>
          </p:nvSpPr>
          <p:spPr bwMode="auto">
            <a:xfrm flipH="1">
              <a:off x="3755" y="2341"/>
              <a:ext cx="317" cy="0"/>
            </a:xfrm>
            <a:prstGeom prst="line">
              <a:avLst/>
            </a:prstGeom>
            <a:noFill/>
            <a:ln w="190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06" name="Text Box 62">
              <a:extLst>
                <a:ext uri="{FF2B5EF4-FFF2-40B4-BE49-F238E27FC236}">
                  <a16:creationId xmlns:a16="http://schemas.microsoft.com/office/drawing/2014/main" id="{AEAD6F65-E24F-E344-8336-09CBA9023ABB}"/>
                </a:ext>
              </a:extLst>
            </p:cNvPr>
            <p:cNvSpPr txBox="1">
              <a:spLocks noChangeArrowheads="1"/>
            </p:cNvSpPr>
            <p:nvPr/>
          </p:nvSpPr>
          <p:spPr bwMode="auto">
            <a:xfrm>
              <a:off x="4072" y="2251"/>
              <a:ext cx="82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600" b="0">
                  <a:solidFill>
                    <a:srgbClr val="FF0000"/>
                  </a:solidFill>
                  <a:latin typeface="Times New Roman" panose="02020603050405020304" pitchFamily="18" charset="0"/>
                  <a:ea typeface="楷体_GB2312" pitchFamily="49" charset="-122"/>
                </a:rPr>
                <a:t>IR1</a:t>
              </a:r>
              <a:r>
                <a:rPr lang="zh-CN" altLang="en-US" sz="1600" b="0">
                  <a:solidFill>
                    <a:srgbClr val="FF0000"/>
                  </a:solidFill>
                  <a:latin typeface="Times New Roman" panose="02020603050405020304" pitchFamily="18" charset="0"/>
                  <a:ea typeface="楷体_GB2312" pitchFamily="49" charset="-122"/>
                </a:rPr>
                <a:t>中断清除</a:t>
              </a:r>
            </a:p>
          </p:txBody>
        </p:sp>
      </p:grpSp>
      <p:grpSp>
        <p:nvGrpSpPr>
          <p:cNvPr id="20" name="Group 63">
            <a:extLst>
              <a:ext uri="{FF2B5EF4-FFF2-40B4-BE49-F238E27FC236}">
                <a16:creationId xmlns:a16="http://schemas.microsoft.com/office/drawing/2014/main" id="{2AEBA4EA-2DB9-B448-8D25-48FAADFEF880}"/>
              </a:ext>
            </a:extLst>
          </p:cNvPr>
          <p:cNvGrpSpPr>
            <a:grpSpLocks/>
          </p:cNvGrpSpPr>
          <p:nvPr/>
        </p:nvGrpSpPr>
        <p:grpSpPr bwMode="auto">
          <a:xfrm>
            <a:off x="5961063" y="2924175"/>
            <a:ext cx="1798637" cy="336550"/>
            <a:chOff x="3755" y="1842"/>
            <a:chExt cx="1133" cy="212"/>
          </a:xfrm>
        </p:grpSpPr>
        <p:sp>
          <p:nvSpPr>
            <p:cNvPr id="416803" name="Line 64">
              <a:extLst>
                <a:ext uri="{FF2B5EF4-FFF2-40B4-BE49-F238E27FC236}">
                  <a16:creationId xmlns:a16="http://schemas.microsoft.com/office/drawing/2014/main" id="{CA3B96AB-A150-E94A-AC44-F23C3ABF38F7}"/>
                </a:ext>
              </a:extLst>
            </p:cNvPr>
            <p:cNvSpPr>
              <a:spLocks noChangeShapeType="1"/>
            </p:cNvSpPr>
            <p:nvPr/>
          </p:nvSpPr>
          <p:spPr bwMode="auto">
            <a:xfrm flipH="1">
              <a:off x="3755" y="1933"/>
              <a:ext cx="317" cy="0"/>
            </a:xfrm>
            <a:prstGeom prst="line">
              <a:avLst/>
            </a:prstGeom>
            <a:noFill/>
            <a:ln w="1905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04" name="Text Box 65">
              <a:extLst>
                <a:ext uri="{FF2B5EF4-FFF2-40B4-BE49-F238E27FC236}">
                  <a16:creationId xmlns:a16="http://schemas.microsoft.com/office/drawing/2014/main" id="{85E32C0F-AEC2-6546-8542-489E2D593D79}"/>
                </a:ext>
              </a:extLst>
            </p:cNvPr>
            <p:cNvSpPr txBox="1">
              <a:spLocks noChangeArrowheads="1"/>
            </p:cNvSpPr>
            <p:nvPr/>
          </p:nvSpPr>
          <p:spPr bwMode="auto">
            <a:xfrm>
              <a:off x="4068" y="1842"/>
              <a:ext cx="820"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1600" b="0">
                  <a:solidFill>
                    <a:schemeClr val="hlink"/>
                  </a:solidFill>
                  <a:latin typeface="Times New Roman" panose="02020603050405020304" pitchFamily="18" charset="0"/>
                  <a:ea typeface="楷体_GB2312" pitchFamily="49" charset="-122"/>
                </a:rPr>
                <a:t>开中断</a:t>
              </a:r>
            </a:p>
          </p:txBody>
        </p:sp>
      </p:grpSp>
      <p:grpSp>
        <p:nvGrpSpPr>
          <p:cNvPr id="21" name="Group 66">
            <a:extLst>
              <a:ext uri="{FF2B5EF4-FFF2-40B4-BE49-F238E27FC236}">
                <a16:creationId xmlns:a16="http://schemas.microsoft.com/office/drawing/2014/main" id="{5921C603-B93C-8E43-88C7-00D49E2197C6}"/>
              </a:ext>
            </a:extLst>
          </p:cNvPr>
          <p:cNvGrpSpPr>
            <a:grpSpLocks/>
          </p:cNvGrpSpPr>
          <p:nvPr/>
        </p:nvGrpSpPr>
        <p:grpSpPr bwMode="auto">
          <a:xfrm>
            <a:off x="7327900" y="5540375"/>
            <a:ext cx="1331913" cy="581025"/>
            <a:chOff x="4616" y="3490"/>
            <a:chExt cx="839" cy="366"/>
          </a:xfrm>
        </p:grpSpPr>
        <p:sp>
          <p:nvSpPr>
            <p:cNvPr id="416801" name="Line 67">
              <a:extLst>
                <a:ext uri="{FF2B5EF4-FFF2-40B4-BE49-F238E27FC236}">
                  <a16:creationId xmlns:a16="http://schemas.microsoft.com/office/drawing/2014/main" id="{87798B85-DDCE-E047-9E2E-1F363F7D6BDE}"/>
                </a:ext>
              </a:extLst>
            </p:cNvPr>
            <p:cNvSpPr>
              <a:spLocks noChangeShapeType="1"/>
            </p:cNvSpPr>
            <p:nvPr/>
          </p:nvSpPr>
          <p:spPr bwMode="auto">
            <a:xfrm flipH="1">
              <a:off x="4616" y="3612"/>
              <a:ext cx="317" cy="0"/>
            </a:xfrm>
            <a:prstGeom prst="line">
              <a:avLst/>
            </a:prstGeom>
            <a:noFill/>
            <a:ln w="1905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02" name="Text Box 68">
              <a:extLst>
                <a:ext uri="{FF2B5EF4-FFF2-40B4-BE49-F238E27FC236}">
                  <a16:creationId xmlns:a16="http://schemas.microsoft.com/office/drawing/2014/main" id="{8FD35248-5051-D841-A2F7-5D1FD89A53E8}"/>
                </a:ext>
              </a:extLst>
            </p:cNvPr>
            <p:cNvSpPr txBox="1">
              <a:spLocks noChangeArrowheads="1"/>
            </p:cNvSpPr>
            <p:nvPr/>
          </p:nvSpPr>
          <p:spPr bwMode="auto">
            <a:xfrm>
              <a:off x="4888" y="3490"/>
              <a:ext cx="567"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en-US" altLang="zh-CN" sz="1600" b="0">
                  <a:solidFill>
                    <a:srgbClr val="FF0000"/>
                  </a:solidFill>
                  <a:latin typeface="Times New Roman" panose="02020603050405020304" pitchFamily="18" charset="0"/>
                  <a:ea typeface="楷体_GB2312" pitchFamily="49" charset="-122"/>
                </a:rPr>
                <a:t>IR3</a:t>
              </a:r>
              <a:r>
                <a:rPr lang="zh-CN" altLang="en-US" sz="1600" b="0">
                  <a:solidFill>
                    <a:srgbClr val="FF0000"/>
                  </a:solidFill>
                  <a:latin typeface="Times New Roman" panose="02020603050405020304" pitchFamily="18" charset="0"/>
                  <a:ea typeface="楷体_GB2312" pitchFamily="49" charset="-122"/>
                </a:rPr>
                <a:t>中断清除</a:t>
              </a:r>
            </a:p>
          </p:txBody>
        </p:sp>
      </p:grpSp>
      <p:grpSp>
        <p:nvGrpSpPr>
          <p:cNvPr id="22" name="Group 69">
            <a:extLst>
              <a:ext uri="{FF2B5EF4-FFF2-40B4-BE49-F238E27FC236}">
                <a16:creationId xmlns:a16="http://schemas.microsoft.com/office/drawing/2014/main" id="{50433698-5CB3-4742-941F-535BB7D8A9EE}"/>
              </a:ext>
            </a:extLst>
          </p:cNvPr>
          <p:cNvGrpSpPr>
            <a:grpSpLocks/>
          </p:cNvGrpSpPr>
          <p:nvPr/>
        </p:nvGrpSpPr>
        <p:grpSpPr bwMode="auto">
          <a:xfrm>
            <a:off x="7327900" y="4724400"/>
            <a:ext cx="1331913" cy="336550"/>
            <a:chOff x="4616" y="2976"/>
            <a:chExt cx="839" cy="212"/>
          </a:xfrm>
        </p:grpSpPr>
        <p:sp>
          <p:nvSpPr>
            <p:cNvPr id="416799" name="Line 70">
              <a:extLst>
                <a:ext uri="{FF2B5EF4-FFF2-40B4-BE49-F238E27FC236}">
                  <a16:creationId xmlns:a16="http://schemas.microsoft.com/office/drawing/2014/main" id="{F43E3413-D945-FF44-A67D-BE56DBBAC543}"/>
                </a:ext>
              </a:extLst>
            </p:cNvPr>
            <p:cNvSpPr>
              <a:spLocks noChangeShapeType="1"/>
            </p:cNvSpPr>
            <p:nvPr/>
          </p:nvSpPr>
          <p:spPr bwMode="auto">
            <a:xfrm flipH="1">
              <a:off x="4616" y="3113"/>
              <a:ext cx="317" cy="0"/>
            </a:xfrm>
            <a:prstGeom prst="line">
              <a:avLst/>
            </a:prstGeom>
            <a:noFill/>
            <a:ln w="1905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416800" name="Text Box 71">
              <a:extLst>
                <a:ext uri="{FF2B5EF4-FFF2-40B4-BE49-F238E27FC236}">
                  <a16:creationId xmlns:a16="http://schemas.microsoft.com/office/drawing/2014/main" id="{3C7CE817-DBBB-2644-90F7-242A2A95021F}"/>
                </a:ext>
              </a:extLst>
            </p:cNvPr>
            <p:cNvSpPr txBox="1">
              <a:spLocks noChangeArrowheads="1"/>
            </p:cNvSpPr>
            <p:nvPr/>
          </p:nvSpPr>
          <p:spPr bwMode="auto">
            <a:xfrm>
              <a:off x="4888" y="2976"/>
              <a:ext cx="567" cy="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bg1"/>
                </a:buClr>
                <a:buSzPct val="100000"/>
                <a:buFont typeface="Wingdings" pitchFamily="2" charset="2"/>
                <a:buNone/>
              </a:pPr>
              <a:r>
                <a:rPr lang="zh-CN" altLang="en-US" sz="1600" b="0">
                  <a:solidFill>
                    <a:schemeClr val="hlink"/>
                  </a:solidFill>
                  <a:latin typeface="Times New Roman" panose="02020603050405020304" pitchFamily="18" charset="0"/>
                  <a:ea typeface="楷体_GB2312" pitchFamily="49" charset="-122"/>
                </a:rPr>
                <a:t>开中断</a:t>
              </a:r>
            </a:p>
          </p:txBody>
        </p:sp>
      </p:grpSp>
      <p:sp>
        <p:nvSpPr>
          <p:cNvPr id="416797" name="Text Box 72">
            <a:extLst>
              <a:ext uri="{FF2B5EF4-FFF2-40B4-BE49-F238E27FC236}">
                <a16:creationId xmlns:a16="http://schemas.microsoft.com/office/drawing/2014/main" id="{FC4D3E84-E94B-8944-814B-24F897EC781F}"/>
              </a:ext>
            </a:extLst>
          </p:cNvPr>
          <p:cNvSpPr txBox="1">
            <a:spLocks noChangeArrowheads="1"/>
          </p:cNvSpPr>
          <p:nvPr/>
        </p:nvSpPr>
        <p:spPr bwMode="auto">
          <a:xfrm>
            <a:off x="1474788" y="115888"/>
            <a:ext cx="61928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416798" name="幻灯片编号占位符 10">
            <a:extLst>
              <a:ext uri="{FF2B5EF4-FFF2-40B4-BE49-F238E27FC236}">
                <a16:creationId xmlns:a16="http://schemas.microsoft.com/office/drawing/2014/main" id="{6E291343-FB82-B24E-88BC-F8C9F7C0B32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4C2E6CA-1FF3-DE48-BBF5-E1980B981C68}" type="slidenum">
              <a:rPr kumimoji="0" lang="en-US" altLang="zh-CN" sz="1400" smtClean="0"/>
              <a:pPr>
                <a:spcBef>
                  <a:spcPct val="0"/>
                </a:spcBef>
                <a:buClrTx/>
                <a:buSzTx/>
                <a:buFontTx/>
                <a:buNone/>
              </a:pPr>
              <a:t>199</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1" fill="hold" grpId="0" nodeType="clickEffect">
                                  <p:stCondLst>
                                    <p:cond delay="0"/>
                                  </p:stCondLst>
                                  <p:childTnLst>
                                    <p:set>
                                      <p:cBhvr>
                                        <p:cTn id="6" dur="1" fill="hold">
                                          <p:stCondLst>
                                            <p:cond delay="0"/>
                                          </p:stCondLst>
                                        </p:cTn>
                                        <p:tgtEl>
                                          <p:spTgt spid="890917"/>
                                        </p:tgtEl>
                                        <p:attrNameLst>
                                          <p:attrName>style.visibility</p:attrName>
                                        </p:attrNameLst>
                                      </p:cBhvr>
                                      <p:to>
                                        <p:strVal val="visible"/>
                                      </p:to>
                                    </p:set>
                                    <p:anim calcmode="lin" valueType="num">
                                      <p:cBhvr additive="base">
                                        <p:cTn id="7" dur="500" fill="hold"/>
                                        <p:tgtEl>
                                          <p:spTgt spid="890917"/>
                                        </p:tgtEl>
                                        <p:attrNameLst>
                                          <p:attrName>ppt_x</p:attrName>
                                        </p:attrNameLst>
                                      </p:cBhvr>
                                      <p:tavLst>
                                        <p:tav tm="0">
                                          <p:val>
                                            <p:strVal val="#ppt_x"/>
                                          </p:val>
                                        </p:tav>
                                        <p:tav tm="100000">
                                          <p:val>
                                            <p:strVal val="#ppt_x"/>
                                          </p:val>
                                        </p:tav>
                                      </p:tavLst>
                                    </p:anim>
                                    <p:anim calcmode="lin" valueType="num">
                                      <p:cBhvr additive="base">
                                        <p:cTn id="8" dur="500" fill="hold"/>
                                        <p:tgtEl>
                                          <p:spTgt spid="890917"/>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par>
                                <p:cTn id="18" presetID="22" presetClass="entr" presetSubtype="8" fill="hold"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left)">
                                      <p:cBhvr>
                                        <p:cTn id="20" dur="500"/>
                                        <p:tgtEl>
                                          <p:spTgt spid="12"/>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1" fill="hold" grpId="0" nodeType="clickEffect">
                                  <p:stCondLst>
                                    <p:cond delay="0"/>
                                  </p:stCondLst>
                                  <p:childTnLst>
                                    <p:set>
                                      <p:cBhvr>
                                        <p:cTn id="24" dur="1" fill="hold">
                                          <p:stCondLst>
                                            <p:cond delay="0"/>
                                          </p:stCondLst>
                                        </p:cTn>
                                        <p:tgtEl>
                                          <p:spTgt spid="890930"/>
                                        </p:tgtEl>
                                        <p:attrNameLst>
                                          <p:attrName>style.visibility</p:attrName>
                                        </p:attrNameLst>
                                      </p:cBhvr>
                                      <p:to>
                                        <p:strVal val="visible"/>
                                      </p:to>
                                    </p:set>
                                    <p:anim calcmode="lin" valueType="num">
                                      <p:cBhvr additive="base">
                                        <p:cTn id="25" dur="500" fill="hold"/>
                                        <p:tgtEl>
                                          <p:spTgt spid="890930"/>
                                        </p:tgtEl>
                                        <p:attrNameLst>
                                          <p:attrName>ppt_x</p:attrName>
                                        </p:attrNameLst>
                                      </p:cBhvr>
                                      <p:tavLst>
                                        <p:tav tm="0">
                                          <p:val>
                                            <p:strVal val="#ppt_x"/>
                                          </p:val>
                                        </p:tav>
                                        <p:tav tm="100000">
                                          <p:val>
                                            <p:strVal val="#ppt_x"/>
                                          </p:val>
                                        </p:tav>
                                      </p:tavLst>
                                    </p:anim>
                                    <p:anim calcmode="lin" valueType="num">
                                      <p:cBhvr additive="base">
                                        <p:cTn id="26" dur="500" fill="hold"/>
                                        <p:tgtEl>
                                          <p:spTgt spid="890930"/>
                                        </p:tgtEl>
                                        <p:attrNameLst>
                                          <p:attrName>ppt_y</p:attrName>
                                        </p:attrNameLst>
                                      </p:cBhvr>
                                      <p:tavLst>
                                        <p:tav tm="0">
                                          <p:val>
                                            <p:strVal val="0-#ppt_h/2"/>
                                          </p:val>
                                        </p:tav>
                                        <p:tav tm="100000">
                                          <p:val>
                                            <p:strVal val="#ppt_y"/>
                                          </p:val>
                                        </p:tav>
                                      </p:tavLst>
                                    </p:anim>
                                  </p:childTnLst>
                                </p:cTn>
                              </p:par>
                              <p:par>
                                <p:cTn id="27" presetID="2" presetClass="entr" presetSubtype="1" fill="hold" nodeType="with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ppt_x"/>
                                          </p:val>
                                        </p:tav>
                                        <p:tav tm="100000">
                                          <p:val>
                                            <p:strVal val="#ppt_x"/>
                                          </p:val>
                                        </p:tav>
                                      </p:tavLst>
                                    </p:anim>
                                    <p:anim calcmode="lin" valueType="num">
                                      <p:cBhvr additive="base">
                                        <p:cTn id="30" dur="500" fill="hold"/>
                                        <p:tgtEl>
                                          <p:spTgt spid="3"/>
                                        </p:tgtEl>
                                        <p:attrNameLst>
                                          <p:attrName>ppt_y</p:attrName>
                                        </p:attrNameLst>
                                      </p:cBhvr>
                                      <p:tavLst>
                                        <p:tav tm="0">
                                          <p:val>
                                            <p:strVal val="0-#ppt_h/2"/>
                                          </p:val>
                                        </p:tav>
                                        <p:tav tm="100000">
                                          <p:val>
                                            <p:strVal val="#ppt_y"/>
                                          </p:val>
                                        </p:tav>
                                      </p:tavLst>
                                    </p:anim>
                                  </p:childTnLst>
                                </p:cTn>
                              </p:par>
                            </p:childTnLst>
                          </p:cTn>
                        </p:par>
                      </p:childTnLst>
                    </p:cTn>
                  </p:par>
                  <p:par>
                    <p:cTn id="31" fill="hold" nodeType="clickPar">
                      <p:stCondLst>
                        <p:cond delay="indefinite"/>
                      </p:stCondLst>
                      <p:childTnLst>
                        <p:par>
                          <p:cTn id="32" fill="hold" nodeType="withGroup">
                            <p:stCondLst>
                              <p:cond delay="0"/>
                            </p:stCondLst>
                            <p:childTnLst>
                              <p:par>
                                <p:cTn id="33" presetID="22" presetClass="entr" presetSubtype="8"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left)">
                                      <p:cBhvr>
                                        <p:cTn id="35" dur="500"/>
                                        <p:tgtEl>
                                          <p:spTgt spid="13"/>
                                        </p:tgtEl>
                                      </p:cBhvr>
                                    </p:animEffect>
                                  </p:childTnLst>
                                </p:cTn>
                              </p:par>
                              <p:par>
                                <p:cTn id="36" presetID="22" presetClass="entr" presetSubtype="8" fill="hold"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wipe(left)">
                                      <p:cBhvr>
                                        <p:cTn id="38" dur="500"/>
                                        <p:tgtEl>
                                          <p:spTgt spid="9"/>
                                        </p:tgtEl>
                                      </p:cBhvr>
                                    </p:animEffect>
                                  </p:childTnLst>
                                </p:cTn>
                              </p:par>
                            </p:childTnLst>
                          </p:cTn>
                        </p:par>
                        <p:par>
                          <p:cTn id="39" fill="hold" nodeType="afterGroup">
                            <p:stCondLst>
                              <p:cond delay="500"/>
                            </p:stCondLst>
                            <p:childTnLst>
                              <p:par>
                                <p:cTn id="40" presetID="10" presetClass="entr" presetSubtype="0" fill="hold" nodeType="after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2000"/>
                                        <p:tgtEl>
                                          <p:spTgt spid="20"/>
                                        </p:tgtEl>
                                      </p:cBhvr>
                                    </p:animEffect>
                                  </p:childTnLst>
                                </p:cTn>
                              </p:par>
                            </p:childTnLst>
                          </p:cTn>
                        </p:par>
                        <p:par>
                          <p:cTn id="43" fill="hold" nodeType="afterGroup">
                            <p:stCondLst>
                              <p:cond delay="2500"/>
                            </p:stCondLst>
                            <p:childTnLst>
                              <p:par>
                                <p:cTn id="44" presetID="10" presetClass="entr" presetSubtype="0" fill="hold" nodeType="after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2000"/>
                                        <p:tgtEl>
                                          <p:spTgt spid="19"/>
                                        </p:tgtEl>
                                      </p:cBhvr>
                                    </p:animEffect>
                                  </p:childTnLst>
                                </p:cTn>
                              </p:par>
                            </p:childTnLst>
                          </p:cTn>
                        </p:par>
                      </p:childTnLst>
                    </p:cTn>
                  </p:par>
                  <p:par>
                    <p:cTn id="47" fill="hold" nodeType="clickPar">
                      <p:stCondLst>
                        <p:cond delay="indefinite"/>
                      </p:stCondLst>
                      <p:childTnLst>
                        <p:par>
                          <p:cTn id="48" fill="hold" nodeType="withGroup">
                            <p:stCondLst>
                              <p:cond delay="0"/>
                            </p:stCondLst>
                            <p:childTnLst>
                              <p:par>
                                <p:cTn id="49" presetID="22" presetClass="entr" presetSubtype="4" fill="hold" nodeType="clickEffect">
                                  <p:stCondLst>
                                    <p:cond delay="0"/>
                                  </p:stCondLst>
                                  <p:childTnLst>
                                    <p:set>
                                      <p:cBhvr>
                                        <p:cTn id="50" dur="1" fill="hold">
                                          <p:stCondLst>
                                            <p:cond delay="0"/>
                                          </p:stCondLst>
                                        </p:cTn>
                                        <p:tgtEl>
                                          <p:spTgt spid="890891"/>
                                        </p:tgtEl>
                                        <p:attrNameLst>
                                          <p:attrName>style.visibility</p:attrName>
                                        </p:attrNameLst>
                                      </p:cBhvr>
                                      <p:to>
                                        <p:strVal val="visible"/>
                                      </p:to>
                                    </p:set>
                                    <p:animEffect transition="in" filter="wipe(down)">
                                      <p:cBhvr>
                                        <p:cTn id="51" dur="500"/>
                                        <p:tgtEl>
                                          <p:spTgt spid="890891"/>
                                        </p:tgtEl>
                                      </p:cBhvr>
                                    </p:animEffect>
                                  </p:childTnLst>
                                </p:cTn>
                              </p:par>
                            </p:childTnLst>
                          </p:cTn>
                        </p:par>
                        <p:par>
                          <p:cTn id="52" fill="hold" nodeType="afterGroup">
                            <p:stCondLst>
                              <p:cond delay="500"/>
                            </p:stCondLst>
                            <p:childTnLst>
                              <p:par>
                                <p:cTn id="53" presetID="10" presetClass="entr" presetSubtype="0" fill="hold"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2000"/>
                                        <p:tgtEl>
                                          <p:spTgt spid="16"/>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22" presetClass="entr" presetSubtype="1" fill="hold" nodeType="click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wipe(up)">
                                      <p:cBhvr>
                                        <p:cTn id="60" dur="500"/>
                                        <p:tgtEl>
                                          <p:spTgt spid="4"/>
                                        </p:tgtEl>
                                      </p:cBhvr>
                                    </p:animEffect>
                                  </p:childTnLst>
                                </p:cTn>
                              </p:par>
                              <p:par>
                                <p:cTn id="61" presetID="22" presetClass="entr" presetSubtype="8" fill="hold" nodeType="with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wipe(left)">
                                      <p:cBhvr>
                                        <p:cTn id="63" dur="500"/>
                                        <p:tgtEl>
                                          <p:spTgt spid="14"/>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2" presetClass="entr" presetSubtype="4" fill="hold" grpId="0" nodeType="clickEffect">
                                  <p:stCondLst>
                                    <p:cond delay="0"/>
                                  </p:stCondLst>
                                  <p:childTnLst>
                                    <p:set>
                                      <p:cBhvr>
                                        <p:cTn id="67" dur="1" fill="hold">
                                          <p:stCondLst>
                                            <p:cond delay="0"/>
                                          </p:stCondLst>
                                        </p:cTn>
                                        <p:tgtEl>
                                          <p:spTgt spid="890936"/>
                                        </p:tgtEl>
                                        <p:attrNameLst>
                                          <p:attrName>style.visibility</p:attrName>
                                        </p:attrNameLst>
                                      </p:cBhvr>
                                      <p:to>
                                        <p:strVal val="visible"/>
                                      </p:to>
                                    </p:set>
                                    <p:anim calcmode="lin" valueType="num">
                                      <p:cBhvr additive="base">
                                        <p:cTn id="68" dur="500" fill="hold"/>
                                        <p:tgtEl>
                                          <p:spTgt spid="890936"/>
                                        </p:tgtEl>
                                        <p:attrNameLst>
                                          <p:attrName>ppt_x</p:attrName>
                                        </p:attrNameLst>
                                      </p:cBhvr>
                                      <p:tavLst>
                                        <p:tav tm="0">
                                          <p:val>
                                            <p:strVal val="#ppt_x"/>
                                          </p:val>
                                        </p:tav>
                                        <p:tav tm="100000">
                                          <p:val>
                                            <p:strVal val="#ppt_x"/>
                                          </p:val>
                                        </p:tav>
                                      </p:tavLst>
                                    </p:anim>
                                    <p:anim calcmode="lin" valueType="num">
                                      <p:cBhvr additive="base">
                                        <p:cTn id="69" dur="500" fill="hold"/>
                                        <p:tgtEl>
                                          <p:spTgt spid="890936"/>
                                        </p:tgtEl>
                                        <p:attrNameLst>
                                          <p:attrName>ppt_y</p:attrName>
                                        </p:attrNameLst>
                                      </p:cBhvr>
                                      <p:tavLst>
                                        <p:tav tm="0">
                                          <p:val>
                                            <p:strVal val="1+#ppt_h/2"/>
                                          </p:val>
                                        </p:tav>
                                        <p:tav tm="100000">
                                          <p:val>
                                            <p:strVal val="#ppt_y"/>
                                          </p:val>
                                        </p:tav>
                                      </p:tavLst>
                                    </p:anim>
                                  </p:childTnLst>
                                </p:cTn>
                              </p:par>
                              <p:par>
                                <p:cTn id="70" presetID="2" presetClass="entr" presetSubtype="4" fill="hold" nodeType="withEffect">
                                  <p:stCondLst>
                                    <p:cond delay="0"/>
                                  </p:stCondLst>
                                  <p:childTnLst>
                                    <p:set>
                                      <p:cBhvr>
                                        <p:cTn id="71" dur="1" fill="hold">
                                          <p:stCondLst>
                                            <p:cond delay="0"/>
                                          </p:stCondLst>
                                        </p:cTn>
                                        <p:tgtEl>
                                          <p:spTgt spid="6"/>
                                        </p:tgtEl>
                                        <p:attrNameLst>
                                          <p:attrName>style.visibility</p:attrName>
                                        </p:attrNameLst>
                                      </p:cBhvr>
                                      <p:to>
                                        <p:strVal val="visible"/>
                                      </p:to>
                                    </p:set>
                                    <p:anim calcmode="lin" valueType="num">
                                      <p:cBhvr additive="base">
                                        <p:cTn id="72" dur="500" fill="hold"/>
                                        <p:tgtEl>
                                          <p:spTgt spid="6"/>
                                        </p:tgtEl>
                                        <p:attrNameLst>
                                          <p:attrName>ppt_x</p:attrName>
                                        </p:attrNameLst>
                                      </p:cBhvr>
                                      <p:tavLst>
                                        <p:tav tm="0">
                                          <p:val>
                                            <p:strVal val="#ppt_x"/>
                                          </p:val>
                                        </p:tav>
                                        <p:tav tm="100000">
                                          <p:val>
                                            <p:strVal val="#ppt_x"/>
                                          </p:val>
                                        </p:tav>
                                      </p:tavLst>
                                    </p:anim>
                                    <p:anim calcmode="lin" valueType="num">
                                      <p:cBhvr additive="base">
                                        <p:cTn id="7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74" fill="hold" nodeType="clickPar">
                      <p:stCondLst>
                        <p:cond delay="indefinite"/>
                      </p:stCondLst>
                      <p:childTnLst>
                        <p:par>
                          <p:cTn id="75" fill="hold" nodeType="withGroup">
                            <p:stCondLst>
                              <p:cond delay="0"/>
                            </p:stCondLst>
                            <p:childTnLst>
                              <p:par>
                                <p:cTn id="76" presetID="22" presetClass="entr" presetSubtype="4" fill="hold" nodeType="clickEffect">
                                  <p:stCondLst>
                                    <p:cond delay="0"/>
                                  </p:stCondLst>
                                  <p:childTnLst>
                                    <p:set>
                                      <p:cBhvr>
                                        <p:cTn id="77" dur="1" fill="hold">
                                          <p:stCondLst>
                                            <p:cond delay="0"/>
                                          </p:stCondLst>
                                        </p:cTn>
                                        <p:tgtEl>
                                          <p:spTgt spid="7"/>
                                        </p:tgtEl>
                                        <p:attrNameLst>
                                          <p:attrName>style.visibility</p:attrName>
                                        </p:attrNameLst>
                                      </p:cBhvr>
                                      <p:to>
                                        <p:strVal val="visible"/>
                                      </p:to>
                                    </p:set>
                                    <p:animEffect transition="in" filter="wipe(down)">
                                      <p:cBhvr>
                                        <p:cTn id="78" dur="500"/>
                                        <p:tgtEl>
                                          <p:spTgt spid="7"/>
                                        </p:tgtEl>
                                      </p:cBhvr>
                                    </p:animEffect>
                                  </p:childTnLst>
                                </p:cTn>
                              </p:par>
                              <p:par>
                                <p:cTn id="79" presetID="22" presetClass="entr" presetSubtype="8" fill="hold" nodeType="withEffect">
                                  <p:stCondLst>
                                    <p:cond delay="0"/>
                                  </p:stCondLst>
                                  <p:childTnLst>
                                    <p:set>
                                      <p:cBhvr>
                                        <p:cTn id="80" dur="1" fill="hold">
                                          <p:stCondLst>
                                            <p:cond delay="0"/>
                                          </p:stCondLst>
                                        </p:cTn>
                                        <p:tgtEl>
                                          <p:spTgt spid="15"/>
                                        </p:tgtEl>
                                        <p:attrNameLst>
                                          <p:attrName>style.visibility</p:attrName>
                                        </p:attrNameLst>
                                      </p:cBhvr>
                                      <p:to>
                                        <p:strVal val="visible"/>
                                      </p:to>
                                    </p:set>
                                    <p:animEffect transition="in" filter="wipe(left)">
                                      <p:cBhvr>
                                        <p:cTn id="81" dur="500"/>
                                        <p:tgtEl>
                                          <p:spTgt spid="15"/>
                                        </p:tgtEl>
                                      </p:cBhvr>
                                    </p:animEffect>
                                  </p:childTnLst>
                                </p:cTn>
                              </p:par>
                            </p:childTnLst>
                          </p:cTn>
                        </p:par>
                        <p:par>
                          <p:cTn id="82" fill="hold" nodeType="afterGroup">
                            <p:stCondLst>
                              <p:cond delay="500"/>
                            </p:stCondLst>
                            <p:childTnLst>
                              <p:par>
                                <p:cTn id="83" presetID="10" presetClass="entr" presetSubtype="0" fill="hold" nodeType="afterEffect">
                                  <p:stCondLst>
                                    <p:cond delay="0"/>
                                  </p:stCondLst>
                                  <p:childTnLst>
                                    <p:set>
                                      <p:cBhvr>
                                        <p:cTn id="84" dur="1" fill="hold">
                                          <p:stCondLst>
                                            <p:cond delay="0"/>
                                          </p:stCondLst>
                                        </p:cTn>
                                        <p:tgtEl>
                                          <p:spTgt spid="22"/>
                                        </p:tgtEl>
                                        <p:attrNameLst>
                                          <p:attrName>style.visibility</p:attrName>
                                        </p:attrNameLst>
                                      </p:cBhvr>
                                      <p:to>
                                        <p:strVal val="visible"/>
                                      </p:to>
                                    </p:set>
                                    <p:animEffect transition="in" filter="fade">
                                      <p:cBhvr>
                                        <p:cTn id="85" dur="2000"/>
                                        <p:tgtEl>
                                          <p:spTgt spid="22"/>
                                        </p:tgtEl>
                                      </p:cBhvr>
                                    </p:animEffect>
                                  </p:childTnLst>
                                </p:cTn>
                              </p:par>
                              <p:par>
                                <p:cTn id="86" presetID="10" presetClass="entr" presetSubtype="0" fill="hold" nodeType="withEffect">
                                  <p:stCondLst>
                                    <p:cond delay="0"/>
                                  </p:stCondLst>
                                  <p:childTnLst>
                                    <p:set>
                                      <p:cBhvr>
                                        <p:cTn id="87" dur="1" fill="hold">
                                          <p:stCondLst>
                                            <p:cond delay="0"/>
                                          </p:stCondLst>
                                        </p:cTn>
                                        <p:tgtEl>
                                          <p:spTgt spid="21"/>
                                        </p:tgtEl>
                                        <p:attrNameLst>
                                          <p:attrName>style.visibility</p:attrName>
                                        </p:attrNameLst>
                                      </p:cBhvr>
                                      <p:to>
                                        <p:strVal val="visible"/>
                                      </p:to>
                                    </p:set>
                                    <p:animEffect transition="in" filter="fade">
                                      <p:cBhvr>
                                        <p:cTn id="88" dur="2000"/>
                                        <p:tgtEl>
                                          <p:spTgt spid="21"/>
                                        </p:tgtEl>
                                      </p:cBhvr>
                                    </p:animEffect>
                                  </p:childTnLst>
                                </p:cTn>
                              </p:par>
                            </p:childTnLst>
                          </p:cTn>
                        </p:par>
                      </p:childTnLst>
                    </p:cTn>
                  </p:par>
                  <p:par>
                    <p:cTn id="89" fill="hold" nodeType="clickPar">
                      <p:stCondLst>
                        <p:cond delay="indefinite"/>
                      </p:stCondLst>
                      <p:childTnLst>
                        <p:par>
                          <p:cTn id="90" fill="hold" nodeType="withGroup">
                            <p:stCondLst>
                              <p:cond delay="0"/>
                            </p:stCondLst>
                            <p:childTnLst>
                              <p:par>
                                <p:cTn id="91" presetID="22" presetClass="entr" presetSubtype="4" fill="hold" nodeType="clickEffect">
                                  <p:stCondLst>
                                    <p:cond delay="0"/>
                                  </p:stCondLst>
                                  <p:childTnLst>
                                    <p:set>
                                      <p:cBhvr>
                                        <p:cTn id="92" dur="1" fill="hold">
                                          <p:stCondLst>
                                            <p:cond delay="0"/>
                                          </p:stCondLst>
                                        </p:cTn>
                                        <p:tgtEl>
                                          <p:spTgt spid="890903"/>
                                        </p:tgtEl>
                                        <p:attrNameLst>
                                          <p:attrName>style.visibility</p:attrName>
                                        </p:attrNameLst>
                                      </p:cBhvr>
                                      <p:to>
                                        <p:strVal val="visible"/>
                                      </p:to>
                                    </p:set>
                                    <p:animEffect transition="in" filter="wipe(down)">
                                      <p:cBhvr>
                                        <p:cTn id="93" dur="500"/>
                                        <p:tgtEl>
                                          <p:spTgt spid="890903"/>
                                        </p:tgtEl>
                                      </p:cBhvr>
                                    </p:animEffect>
                                  </p:childTnLst>
                                </p:cTn>
                              </p:par>
                            </p:childTnLst>
                          </p:cTn>
                        </p:par>
                        <p:par>
                          <p:cTn id="94" fill="hold" nodeType="afterGroup">
                            <p:stCondLst>
                              <p:cond delay="500"/>
                            </p:stCondLst>
                            <p:childTnLst>
                              <p:par>
                                <p:cTn id="95" presetID="10" presetClass="entr" presetSubtype="0" fill="hold" nodeType="afterEffect">
                                  <p:stCondLst>
                                    <p:cond delay="0"/>
                                  </p:stCondLst>
                                  <p:childTnLst>
                                    <p:set>
                                      <p:cBhvr>
                                        <p:cTn id="96" dur="1" fill="hold">
                                          <p:stCondLst>
                                            <p:cond delay="0"/>
                                          </p:stCondLst>
                                        </p:cTn>
                                        <p:tgtEl>
                                          <p:spTgt spid="18"/>
                                        </p:tgtEl>
                                        <p:attrNameLst>
                                          <p:attrName>style.visibility</p:attrName>
                                        </p:attrNameLst>
                                      </p:cBhvr>
                                      <p:to>
                                        <p:strVal val="visible"/>
                                      </p:to>
                                    </p:set>
                                    <p:animEffect transition="in" filter="fade">
                                      <p:cBhvr>
                                        <p:cTn id="97" dur="2000"/>
                                        <p:tgtEl>
                                          <p:spTgt spid="18"/>
                                        </p:tgtEl>
                                      </p:cBhvr>
                                    </p:animEffect>
                                  </p:childTnLst>
                                </p:cTn>
                              </p:par>
                            </p:childTnLst>
                          </p:cTn>
                        </p:par>
                      </p:childTnLst>
                    </p:cTn>
                  </p:par>
                  <p:par>
                    <p:cTn id="98" fill="hold" nodeType="clickPar">
                      <p:stCondLst>
                        <p:cond delay="indefinite"/>
                      </p:stCondLst>
                      <p:childTnLst>
                        <p:par>
                          <p:cTn id="99" fill="hold" nodeType="withGroup">
                            <p:stCondLst>
                              <p:cond delay="0"/>
                            </p:stCondLst>
                            <p:childTnLst>
                              <p:par>
                                <p:cTn id="100" presetID="22" presetClass="entr" presetSubtype="4" fill="hold" nodeType="clickEffect">
                                  <p:stCondLst>
                                    <p:cond delay="0"/>
                                  </p:stCondLst>
                                  <p:childTnLst>
                                    <p:set>
                                      <p:cBhvr>
                                        <p:cTn id="101" dur="1" fill="hold">
                                          <p:stCondLst>
                                            <p:cond delay="0"/>
                                          </p:stCondLst>
                                        </p:cTn>
                                        <p:tgtEl>
                                          <p:spTgt spid="8"/>
                                        </p:tgtEl>
                                        <p:attrNameLst>
                                          <p:attrName>style.visibility</p:attrName>
                                        </p:attrNameLst>
                                      </p:cBhvr>
                                      <p:to>
                                        <p:strVal val="visible"/>
                                      </p:to>
                                    </p:set>
                                    <p:animEffect transition="in" filter="wipe(down)">
                                      <p:cBhvr>
                                        <p:cTn id="102" dur="500"/>
                                        <p:tgtEl>
                                          <p:spTgt spid="8"/>
                                        </p:tgtEl>
                                      </p:cBhvr>
                                    </p:animEffec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22" presetClass="entr" presetSubtype="4" fill="hold" nodeType="clickEffect">
                                  <p:stCondLst>
                                    <p:cond delay="0"/>
                                  </p:stCondLst>
                                  <p:childTnLst>
                                    <p:set>
                                      <p:cBhvr>
                                        <p:cTn id="106" dur="1" fill="hold">
                                          <p:stCondLst>
                                            <p:cond delay="0"/>
                                          </p:stCondLst>
                                        </p:cTn>
                                        <p:tgtEl>
                                          <p:spTgt spid="890887"/>
                                        </p:tgtEl>
                                        <p:attrNameLst>
                                          <p:attrName>style.visibility</p:attrName>
                                        </p:attrNameLst>
                                      </p:cBhvr>
                                      <p:to>
                                        <p:strVal val="visible"/>
                                      </p:to>
                                    </p:set>
                                    <p:animEffect transition="in" filter="wipe(down)">
                                      <p:cBhvr>
                                        <p:cTn id="107" dur="500"/>
                                        <p:tgtEl>
                                          <p:spTgt spid="8908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0917" grpId="0"/>
      <p:bldP spid="890930" grpId="0"/>
      <p:bldP spid="89093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日期占位符 3">
            <a:extLst>
              <a:ext uri="{FF2B5EF4-FFF2-40B4-BE49-F238E27FC236}">
                <a16:creationId xmlns:a16="http://schemas.microsoft.com/office/drawing/2014/main" id="{76B46CFA-DF2F-0B4D-B88C-08DFD00A365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5AE726D-FF06-5F45-8E25-98D26FB92841}" type="datetime12">
              <a:rPr kumimoji="0" lang="zh-CN" altLang="en-US" sz="1400" smtClean="0"/>
              <a:pPr>
                <a:spcBef>
                  <a:spcPct val="0"/>
                </a:spcBef>
                <a:buClrTx/>
                <a:buSzTx/>
                <a:buFontTx/>
                <a:buNone/>
              </a:pPr>
              <a:t>下午8时26分</a:t>
            </a:fld>
            <a:endParaRPr kumimoji="0" lang="en-US" altLang="zh-CN" sz="1400"/>
          </a:p>
        </p:txBody>
      </p:sp>
      <p:sp>
        <p:nvSpPr>
          <p:cNvPr id="13314" name="Rectangle 6">
            <a:extLst>
              <a:ext uri="{FF2B5EF4-FFF2-40B4-BE49-F238E27FC236}">
                <a16:creationId xmlns:a16="http://schemas.microsoft.com/office/drawing/2014/main" id="{424CF169-6A99-654E-AFF4-DF64B594A1E1}"/>
              </a:ext>
            </a:extLst>
          </p:cNvPr>
          <p:cNvSpPr>
            <a:spLocks noChangeArrowheads="1"/>
          </p:cNvSpPr>
          <p:nvPr/>
        </p:nvSpPr>
        <p:spPr bwMode="auto">
          <a:xfrm>
            <a:off x="611188" y="-1588"/>
            <a:ext cx="8529637" cy="771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r>
              <a:rPr lang="zh-CN" altLang="en-US" sz="4400">
                <a:latin typeface="隶书" pitchFamily="49" charset="-122"/>
                <a:ea typeface="隶书" pitchFamily="49" charset="-122"/>
              </a:rPr>
              <a:t>第五章 </a:t>
            </a:r>
            <a:r>
              <a:rPr lang="en-US" altLang="zh-CN" sz="4400">
                <a:latin typeface="隶书" pitchFamily="49" charset="-122"/>
                <a:ea typeface="隶书" pitchFamily="49" charset="-122"/>
              </a:rPr>
              <a:t>8086</a:t>
            </a:r>
            <a:r>
              <a:rPr lang="zh-CN" altLang="en-US" sz="4400">
                <a:latin typeface="隶书" pitchFamily="49" charset="-122"/>
                <a:ea typeface="隶书" pitchFamily="49" charset="-122"/>
              </a:rPr>
              <a:t>微机系统原理和结构 </a:t>
            </a:r>
          </a:p>
        </p:txBody>
      </p:sp>
      <p:sp>
        <p:nvSpPr>
          <p:cNvPr id="13315" name="Text Box 7">
            <a:extLst>
              <a:ext uri="{FF2B5EF4-FFF2-40B4-BE49-F238E27FC236}">
                <a16:creationId xmlns:a16="http://schemas.microsoft.com/office/drawing/2014/main" id="{9B882F68-7D2F-E845-830B-4CB43CD61BCB}"/>
              </a:ext>
            </a:extLst>
          </p:cNvPr>
          <p:cNvSpPr txBox="1">
            <a:spLocks noChangeArrowheads="1"/>
          </p:cNvSpPr>
          <p:nvPr/>
        </p:nvSpPr>
        <p:spPr bwMode="auto">
          <a:xfrm>
            <a:off x="1260475" y="4725988"/>
            <a:ext cx="72723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5.6	 8086 CPU</a:t>
            </a:r>
            <a:r>
              <a:rPr lang="zh-CN" altLang="en-US" sz="3600">
                <a:latin typeface="隶书" pitchFamily="49" charset="-122"/>
                <a:ea typeface="隶书" pitchFamily="49" charset="-122"/>
              </a:rPr>
              <a:t>的存储器扩展</a:t>
            </a:r>
          </a:p>
        </p:txBody>
      </p:sp>
      <p:sp>
        <p:nvSpPr>
          <p:cNvPr id="13316" name="Text Box 8">
            <a:extLst>
              <a:ext uri="{FF2B5EF4-FFF2-40B4-BE49-F238E27FC236}">
                <a16:creationId xmlns:a16="http://schemas.microsoft.com/office/drawing/2014/main" id="{61146C74-86FF-FB4B-ABFB-C23D288D5E2A}"/>
              </a:ext>
            </a:extLst>
          </p:cNvPr>
          <p:cNvSpPr txBox="1">
            <a:spLocks noChangeArrowheads="1"/>
          </p:cNvSpPr>
          <p:nvPr/>
        </p:nvSpPr>
        <p:spPr bwMode="auto">
          <a:xfrm>
            <a:off x="1260475" y="1898650"/>
            <a:ext cx="72723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13317" name="Text Box 9">
            <a:extLst>
              <a:ext uri="{FF2B5EF4-FFF2-40B4-BE49-F238E27FC236}">
                <a16:creationId xmlns:a16="http://schemas.microsoft.com/office/drawing/2014/main" id="{8221AC42-A084-1144-9697-56524DE58242}"/>
              </a:ext>
            </a:extLst>
          </p:cNvPr>
          <p:cNvSpPr txBox="1">
            <a:spLocks noChangeArrowheads="1"/>
          </p:cNvSpPr>
          <p:nvPr/>
        </p:nvSpPr>
        <p:spPr bwMode="auto">
          <a:xfrm>
            <a:off x="1260475" y="2447925"/>
            <a:ext cx="77041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13318" name="Text Box 10">
            <a:extLst>
              <a:ext uri="{FF2B5EF4-FFF2-40B4-BE49-F238E27FC236}">
                <a16:creationId xmlns:a16="http://schemas.microsoft.com/office/drawing/2014/main" id="{AA21397D-0679-1F41-A487-158788100155}"/>
              </a:ext>
            </a:extLst>
          </p:cNvPr>
          <p:cNvSpPr txBox="1">
            <a:spLocks noChangeArrowheads="1"/>
          </p:cNvSpPr>
          <p:nvPr/>
        </p:nvSpPr>
        <p:spPr bwMode="auto">
          <a:xfrm>
            <a:off x="1260475" y="3024188"/>
            <a:ext cx="72723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 </a:t>
            </a:r>
            <a:r>
              <a:rPr lang="zh-CN" altLang="en-US" sz="3600">
                <a:latin typeface="隶书" pitchFamily="49" charset="-122"/>
                <a:ea typeface="隶书" pitchFamily="49" charset="-122"/>
              </a:rPr>
              <a:t>存储器组织</a:t>
            </a:r>
          </a:p>
        </p:txBody>
      </p:sp>
      <p:sp>
        <p:nvSpPr>
          <p:cNvPr id="13319" name="Text Box 11">
            <a:extLst>
              <a:ext uri="{FF2B5EF4-FFF2-40B4-BE49-F238E27FC236}">
                <a16:creationId xmlns:a16="http://schemas.microsoft.com/office/drawing/2014/main" id="{927E7489-74DF-4049-9DD8-97FCD9AC3300}"/>
              </a:ext>
            </a:extLst>
          </p:cNvPr>
          <p:cNvSpPr txBox="1">
            <a:spLocks noChangeArrowheads="1"/>
          </p:cNvSpPr>
          <p:nvPr/>
        </p:nvSpPr>
        <p:spPr bwMode="auto">
          <a:xfrm>
            <a:off x="1260475" y="3573463"/>
            <a:ext cx="72723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5.4	 8086 CPU</a:t>
            </a:r>
            <a:r>
              <a:rPr lang="zh-CN" altLang="en-US" sz="3600">
                <a:latin typeface="隶书" pitchFamily="49" charset="-122"/>
                <a:ea typeface="隶书" pitchFamily="49" charset="-122"/>
              </a:rPr>
              <a:t>时序</a:t>
            </a:r>
          </a:p>
        </p:txBody>
      </p:sp>
      <p:sp>
        <p:nvSpPr>
          <p:cNvPr id="13320" name="Text Box 12">
            <a:extLst>
              <a:ext uri="{FF2B5EF4-FFF2-40B4-BE49-F238E27FC236}">
                <a16:creationId xmlns:a16="http://schemas.microsoft.com/office/drawing/2014/main" id="{757666F0-52BC-A849-9A46-1A3298693D8A}"/>
              </a:ext>
            </a:extLst>
          </p:cNvPr>
          <p:cNvSpPr txBox="1">
            <a:spLocks noChangeArrowheads="1"/>
          </p:cNvSpPr>
          <p:nvPr/>
        </p:nvSpPr>
        <p:spPr bwMode="auto">
          <a:xfrm>
            <a:off x="1260475" y="4149725"/>
            <a:ext cx="77041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3321" name="Text Box 13">
            <a:extLst>
              <a:ext uri="{FF2B5EF4-FFF2-40B4-BE49-F238E27FC236}">
                <a16:creationId xmlns:a16="http://schemas.microsoft.com/office/drawing/2014/main" id="{F06C58C9-872D-7C42-9002-25D42ABB7E96}"/>
              </a:ext>
            </a:extLst>
          </p:cNvPr>
          <p:cNvSpPr txBox="1">
            <a:spLocks noChangeArrowheads="1"/>
          </p:cNvSpPr>
          <p:nvPr/>
        </p:nvSpPr>
        <p:spPr bwMode="auto">
          <a:xfrm>
            <a:off x="1260475" y="5256213"/>
            <a:ext cx="72723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5.7	 8086 CPU</a:t>
            </a:r>
            <a:r>
              <a:rPr lang="zh-CN" altLang="en-US" sz="3600">
                <a:latin typeface="隶书" pitchFamily="49" charset="-122"/>
                <a:ea typeface="隶书" pitchFamily="49" charset="-122"/>
              </a:rPr>
              <a:t>的中断系统</a:t>
            </a:r>
          </a:p>
        </p:txBody>
      </p:sp>
      <p:sp>
        <p:nvSpPr>
          <p:cNvPr id="13322" name="幻灯片编号占位符 2">
            <a:extLst>
              <a:ext uri="{FF2B5EF4-FFF2-40B4-BE49-F238E27FC236}">
                <a16:creationId xmlns:a16="http://schemas.microsoft.com/office/drawing/2014/main" id="{38DC9E89-9F88-DE47-880B-40D196FA776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7D87EB5-7A63-0E4D-A33D-B8871D515B3A}" type="slidenum">
              <a:rPr kumimoji="0" lang="en-US" altLang="zh-CN" sz="1400" smtClean="0"/>
              <a:pPr>
                <a:spcBef>
                  <a:spcPct val="0"/>
                </a:spcBef>
                <a:buClrTx/>
                <a:buSzTx/>
                <a:buFontTx/>
                <a:buNone/>
              </a:pPr>
              <a:t>2</a:t>
            </a:fld>
            <a:r>
              <a:rPr kumimoji="0" lang="en-US" altLang="zh-CN" sz="1400"/>
              <a:t>/201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日期占位符 1">
            <a:extLst>
              <a:ext uri="{FF2B5EF4-FFF2-40B4-BE49-F238E27FC236}">
                <a16:creationId xmlns:a16="http://schemas.microsoft.com/office/drawing/2014/main" id="{01839814-A34F-4540-B3EE-6D06E07E655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8F0E441-2CE1-4942-8025-6B0010273DF1}" type="datetime12">
              <a:rPr kumimoji="0" lang="zh-CN" altLang="en-US" sz="1400" smtClean="0"/>
              <a:pPr>
                <a:spcBef>
                  <a:spcPct val="0"/>
                </a:spcBef>
                <a:buClrTx/>
                <a:buSzTx/>
                <a:buFontTx/>
                <a:buNone/>
              </a:pPr>
              <a:t>下午8时26分</a:t>
            </a:fld>
            <a:endParaRPr kumimoji="0" lang="en-US" altLang="zh-CN" sz="1400"/>
          </a:p>
        </p:txBody>
      </p:sp>
      <p:sp>
        <p:nvSpPr>
          <p:cNvPr id="514051" name="Text Box 3">
            <a:extLst>
              <a:ext uri="{FF2B5EF4-FFF2-40B4-BE49-F238E27FC236}">
                <a16:creationId xmlns:a16="http://schemas.microsoft.com/office/drawing/2014/main" id="{155C53FC-0F15-A54A-8A4A-A70F11DAFF5A}"/>
              </a:ext>
            </a:extLst>
          </p:cNvPr>
          <p:cNvSpPr txBox="1">
            <a:spLocks noChangeArrowheads="1"/>
          </p:cNvSpPr>
          <p:nvPr/>
        </p:nvSpPr>
        <p:spPr bwMode="auto">
          <a:xfrm>
            <a:off x="395288" y="2924175"/>
            <a:ext cx="3600450" cy="270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76225" indent="-276225">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455613" indent="168275">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800">
                <a:solidFill>
                  <a:schemeClr val="hlink"/>
                </a:solidFill>
                <a:latin typeface="华文中宋" panose="02010600040101010101" pitchFamily="2" charset="-122"/>
                <a:ea typeface="华文中宋" panose="02010600040101010101" pitchFamily="2" charset="-122"/>
              </a:rPr>
              <a:t>CPU</a:t>
            </a:r>
            <a:r>
              <a:rPr lang="zh-CN" altLang="en-US" sz="2800">
                <a:solidFill>
                  <a:schemeClr val="hlink"/>
                </a:solidFill>
                <a:latin typeface="华文中宋" panose="02010600040101010101" pitchFamily="2" charset="-122"/>
                <a:ea typeface="华文中宋" panose="02010600040101010101" pitchFamily="2" charset="-122"/>
              </a:rPr>
              <a:t>的引脚：</a:t>
            </a:r>
          </a:p>
          <a:p>
            <a:pPr lvl="1" eaLnBrk="1" hangingPunct="1">
              <a:spcBef>
                <a:spcPct val="50000"/>
              </a:spcBef>
              <a:buClrTx/>
              <a:buSzTx/>
              <a:buFontTx/>
              <a:buChar char="•"/>
            </a:pPr>
            <a:r>
              <a:rPr lang="zh-CN" altLang="en-US" sz="2400">
                <a:latin typeface="华文中宋" panose="02010600040101010101" pitchFamily="2" charset="-122"/>
                <a:ea typeface="华文中宋" panose="02010600040101010101" pitchFamily="2" charset="-122"/>
              </a:rPr>
              <a:t>地址线</a:t>
            </a:r>
          </a:p>
          <a:p>
            <a:pPr lvl="1" eaLnBrk="1" hangingPunct="1">
              <a:spcBef>
                <a:spcPct val="50000"/>
              </a:spcBef>
              <a:buClrTx/>
              <a:buSzTx/>
              <a:buFontTx/>
              <a:buChar char="•"/>
            </a:pPr>
            <a:r>
              <a:rPr lang="zh-CN" altLang="en-US" sz="2400">
                <a:latin typeface="华文中宋" panose="02010600040101010101" pitchFamily="2" charset="-122"/>
                <a:ea typeface="华文中宋" panose="02010600040101010101" pitchFamily="2" charset="-122"/>
              </a:rPr>
              <a:t>数据线</a:t>
            </a:r>
          </a:p>
          <a:p>
            <a:pPr lvl="1" eaLnBrk="1" hangingPunct="1">
              <a:spcBef>
                <a:spcPct val="50000"/>
              </a:spcBef>
              <a:buClrTx/>
              <a:buSzTx/>
              <a:buFontTx/>
              <a:buChar char="•"/>
            </a:pPr>
            <a:r>
              <a:rPr lang="zh-CN" altLang="en-US" sz="2400">
                <a:latin typeface="华文中宋" panose="02010600040101010101" pitchFamily="2" charset="-122"/>
                <a:ea typeface="华文中宋" panose="02010600040101010101" pitchFamily="2" charset="-122"/>
              </a:rPr>
              <a:t>控制与状态线</a:t>
            </a:r>
          </a:p>
          <a:p>
            <a:pPr lvl="1" eaLnBrk="1" hangingPunct="1">
              <a:spcBef>
                <a:spcPct val="50000"/>
              </a:spcBef>
              <a:buClrTx/>
              <a:buSzTx/>
              <a:buFontTx/>
              <a:buChar char="•"/>
            </a:pPr>
            <a:r>
              <a:rPr lang="zh-CN" altLang="en-US" sz="2400">
                <a:latin typeface="华文中宋" panose="02010600040101010101" pitchFamily="2" charset="-122"/>
                <a:ea typeface="华文中宋" panose="02010600040101010101" pitchFamily="2" charset="-122"/>
              </a:rPr>
              <a:t>电源与定时线</a:t>
            </a:r>
          </a:p>
        </p:txBody>
      </p:sp>
      <p:graphicFrame>
        <p:nvGraphicFramePr>
          <p:cNvPr id="50179" name="Object 4">
            <a:extLst>
              <a:ext uri="{FF2B5EF4-FFF2-40B4-BE49-F238E27FC236}">
                <a16:creationId xmlns:a16="http://schemas.microsoft.com/office/drawing/2014/main" id="{9EC0BE09-219F-B049-AD32-C2E4E5CA7FE8}"/>
              </a:ext>
            </a:extLst>
          </p:cNvPr>
          <p:cNvGraphicFramePr>
            <a:graphicFrameLocks noChangeAspect="1"/>
          </p:cNvGraphicFramePr>
          <p:nvPr/>
        </p:nvGraphicFramePr>
        <p:xfrm>
          <a:off x="4554538" y="1341438"/>
          <a:ext cx="4481512" cy="5041900"/>
        </p:xfrm>
        <a:graphic>
          <a:graphicData uri="http://schemas.openxmlformats.org/presentationml/2006/ole">
            <mc:AlternateContent xmlns:mc="http://schemas.openxmlformats.org/markup-compatibility/2006">
              <mc:Choice xmlns:v="urn:schemas-microsoft-com:vml" Requires="v">
                <p:oleObj spid="_x0000_s50209" name="Visio" r:id="rId4" imgW="1504950" imgH="1651000" progId="Visio.Drawing.11">
                  <p:embed/>
                </p:oleObj>
              </mc:Choice>
              <mc:Fallback>
                <p:oleObj name="Visio" r:id="rId4" imgW="1504950" imgH="165100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54538" y="1341438"/>
                        <a:ext cx="4481512"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514054" name="Text Box 6">
            <a:extLst>
              <a:ext uri="{FF2B5EF4-FFF2-40B4-BE49-F238E27FC236}">
                <a16:creationId xmlns:a16="http://schemas.microsoft.com/office/drawing/2014/main" id="{7D8231F0-63D2-3446-85C9-F0A2DD6A5B76}"/>
              </a:ext>
            </a:extLst>
          </p:cNvPr>
          <p:cNvSpPr txBox="1">
            <a:spLocks noChangeArrowheads="1"/>
          </p:cNvSpPr>
          <p:nvPr/>
        </p:nvSpPr>
        <p:spPr bwMode="auto">
          <a:xfrm>
            <a:off x="179388" y="1484313"/>
            <a:ext cx="3744912"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800">
                <a:solidFill>
                  <a:schemeClr val="folHlink"/>
                </a:solidFill>
                <a:latin typeface="Times New Roman" panose="02020603050405020304" pitchFamily="18" charset="0"/>
                <a:ea typeface="华文中宋" panose="02010600040101010101" pitchFamily="2" charset="-122"/>
              </a:rPr>
              <a:t>一、	</a:t>
            </a:r>
            <a:r>
              <a:rPr lang="en-US" altLang="zh-CN" sz="2800">
                <a:solidFill>
                  <a:schemeClr val="folHlink"/>
                </a:solidFill>
                <a:latin typeface="Times New Roman" panose="02020603050405020304" pitchFamily="18" charset="0"/>
                <a:ea typeface="华文中宋" panose="02010600040101010101" pitchFamily="2" charset="-122"/>
              </a:rPr>
              <a:t>8086 CPU</a:t>
            </a:r>
            <a:r>
              <a:rPr lang="zh-CN" altLang="en-US" sz="2800">
                <a:solidFill>
                  <a:schemeClr val="folHlink"/>
                </a:solidFill>
                <a:latin typeface="Times New Roman" panose="02020603050405020304" pitchFamily="18" charset="0"/>
                <a:ea typeface="华文中宋" panose="02010600040101010101" pitchFamily="2" charset="-122"/>
              </a:rPr>
              <a:t>的引脚</a:t>
            </a:r>
            <a:endParaRPr lang="zh-CN" altLang="en-US" sz="2800">
              <a:solidFill>
                <a:schemeClr val="folHlink"/>
              </a:solidFill>
              <a:latin typeface="Times New Roman" panose="02020603050405020304" pitchFamily="18" charset="0"/>
              <a:ea typeface="华文中宋" panose="02010600040101010101" pitchFamily="2" charset="-122"/>
              <a:hlinkClick r:id="" action="ppaction://noaction"/>
            </a:endParaRPr>
          </a:p>
        </p:txBody>
      </p:sp>
      <p:sp>
        <p:nvSpPr>
          <p:cNvPr id="514056" name="Text Box 8">
            <a:extLst>
              <a:ext uri="{FF2B5EF4-FFF2-40B4-BE49-F238E27FC236}">
                <a16:creationId xmlns:a16="http://schemas.microsoft.com/office/drawing/2014/main" id="{21613B89-2E61-A94C-8301-51259FAF1CED}"/>
              </a:ext>
            </a:extLst>
          </p:cNvPr>
          <p:cNvSpPr txBox="1">
            <a:spLocks noChangeArrowheads="1"/>
          </p:cNvSpPr>
          <p:nvPr/>
        </p:nvSpPr>
        <p:spPr bwMode="auto">
          <a:xfrm>
            <a:off x="971550" y="115888"/>
            <a:ext cx="75612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solidFill>
                  <a:srgbClr val="FF33CC"/>
                </a:solidFill>
                <a:latin typeface="隶书" pitchFamily="49" charset="-122"/>
                <a:ea typeface="隶书" pitchFamily="49" charset="-122"/>
              </a:rPr>
              <a:t>5.2	 8086 CPU</a:t>
            </a:r>
            <a:r>
              <a:rPr lang="zh-CN" altLang="en-US" sz="3600">
                <a:solidFill>
                  <a:srgbClr val="FF33CC"/>
                </a:solidFill>
                <a:latin typeface="隶书" pitchFamily="49" charset="-122"/>
                <a:ea typeface="隶书" pitchFamily="49" charset="-122"/>
              </a:rPr>
              <a:t>的引脚及其总线结构</a:t>
            </a:r>
          </a:p>
        </p:txBody>
      </p:sp>
      <p:sp>
        <p:nvSpPr>
          <p:cNvPr id="50182" name="幻灯片编号占位符 2">
            <a:extLst>
              <a:ext uri="{FF2B5EF4-FFF2-40B4-BE49-F238E27FC236}">
                <a16:creationId xmlns:a16="http://schemas.microsoft.com/office/drawing/2014/main" id="{611C4BA5-2F8B-3642-ADAD-DE0E9AD8D3F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1A484A2-2D5F-9147-8D3E-741F6A93864C}" type="slidenum">
              <a:rPr kumimoji="0" lang="en-US" altLang="zh-CN" sz="1400" smtClean="0"/>
              <a:pPr>
                <a:spcBef>
                  <a:spcPct val="0"/>
                </a:spcBef>
                <a:buClrTx/>
                <a:buSzTx/>
                <a:buFontTx/>
                <a:buNone/>
              </a:pPr>
              <a:t>20</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14056"/>
                                        </p:tgtEl>
                                        <p:attrNameLst>
                                          <p:attrName>style.visibility</p:attrName>
                                        </p:attrNameLst>
                                      </p:cBhvr>
                                      <p:to>
                                        <p:strVal val="visible"/>
                                      </p:to>
                                    </p:set>
                                    <p:animEffect transition="in" filter="wipe(left)">
                                      <p:cBhvr>
                                        <p:cTn id="7" dur="1000"/>
                                        <p:tgtEl>
                                          <p:spTgt spid="514056"/>
                                        </p:tgtEl>
                                      </p:cBhvr>
                                    </p:animEffect>
                                  </p:childTnLst>
                                </p:cTn>
                              </p:par>
                              <p:par>
                                <p:cTn id="8" presetID="22" presetClass="entr" presetSubtype="8" fill="hold" grpId="0" nodeType="withEffect">
                                  <p:stCondLst>
                                    <p:cond delay="1000"/>
                                  </p:stCondLst>
                                  <p:childTnLst>
                                    <p:set>
                                      <p:cBhvr>
                                        <p:cTn id="9" dur="1" fill="hold">
                                          <p:stCondLst>
                                            <p:cond delay="0"/>
                                          </p:stCondLst>
                                        </p:cTn>
                                        <p:tgtEl>
                                          <p:spTgt spid="514054"/>
                                        </p:tgtEl>
                                        <p:attrNameLst>
                                          <p:attrName>style.visibility</p:attrName>
                                        </p:attrNameLst>
                                      </p:cBhvr>
                                      <p:to>
                                        <p:strVal val="visible"/>
                                      </p:to>
                                    </p:set>
                                    <p:animEffect transition="in" filter="wipe(left)">
                                      <p:cBhvr>
                                        <p:cTn id="10" dur="500"/>
                                        <p:tgtEl>
                                          <p:spTgt spid="514054"/>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514051"/>
                                        </p:tgtEl>
                                        <p:attrNameLst>
                                          <p:attrName>style.visibility</p:attrName>
                                        </p:attrNameLst>
                                      </p:cBhvr>
                                      <p:to>
                                        <p:strVal val="visible"/>
                                      </p:to>
                                    </p:set>
                                    <p:animEffect transition="in" filter="blinds(horizontal)">
                                      <p:cBhvr>
                                        <p:cTn id="15" dur="500"/>
                                        <p:tgtEl>
                                          <p:spTgt spid="514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4051" grpId="0"/>
      <p:bldP spid="514054" grpId="0"/>
      <p:bldP spid="514056" grpId="0"/>
    </p:bld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7" name="日期占位符 3">
            <a:extLst>
              <a:ext uri="{FF2B5EF4-FFF2-40B4-BE49-F238E27FC236}">
                <a16:creationId xmlns:a16="http://schemas.microsoft.com/office/drawing/2014/main" id="{5977380C-8E36-9046-A2B2-39D66C3688F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ABEF4D3-F57A-F547-88C0-6CE5E9066807}" type="datetime12">
              <a:rPr kumimoji="0" lang="zh-CN" altLang="en-US" sz="1400" smtClean="0"/>
              <a:pPr>
                <a:spcBef>
                  <a:spcPct val="0"/>
                </a:spcBef>
                <a:buClrTx/>
                <a:buSzTx/>
                <a:buFontTx/>
                <a:buNone/>
              </a:pPr>
              <a:t>下午8时26分</a:t>
            </a:fld>
            <a:endParaRPr kumimoji="0" lang="en-US" altLang="zh-CN" sz="1400"/>
          </a:p>
        </p:txBody>
      </p:sp>
      <p:sp>
        <p:nvSpPr>
          <p:cNvPr id="418819" name="幻灯片编号占位符 2">
            <a:extLst>
              <a:ext uri="{FF2B5EF4-FFF2-40B4-BE49-F238E27FC236}">
                <a16:creationId xmlns:a16="http://schemas.microsoft.com/office/drawing/2014/main" id="{3F7C362F-2E7F-344A-A004-D2BEF0658E9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F2D7582-E253-7D43-BA44-A0DB706B251B}" type="slidenum">
              <a:rPr kumimoji="0" lang="en-US" altLang="zh-CN" sz="1400" smtClean="0"/>
              <a:pPr>
                <a:spcBef>
                  <a:spcPct val="0"/>
                </a:spcBef>
                <a:buClrTx/>
                <a:buSzTx/>
                <a:buFontTx/>
                <a:buNone/>
              </a:pPr>
              <a:t>200</a:t>
            </a:fld>
            <a:r>
              <a:rPr kumimoji="0" lang="en-US" altLang="zh-CN" sz="1400"/>
              <a:t>/201</a:t>
            </a:r>
          </a:p>
        </p:txBody>
      </p:sp>
      <p:grpSp>
        <p:nvGrpSpPr>
          <p:cNvPr id="6" name="Group 16">
            <a:extLst>
              <a:ext uri="{FF2B5EF4-FFF2-40B4-BE49-F238E27FC236}">
                <a16:creationId xmlns:a16="http://schemas.microsoft.com/office/drawing/2014/main" id="{0EFE26D0-5B08-DB47-85F2-A97D1A3B04E8}"/>
              </a:ext>
            </a:extLst>
          </p:cNvPr>
          <p:cNvGrpSpPr>
            <a:grpSpLocks/>
          </p:cNvGrpSpPr>
          <p:nvPr/>
        </p:nvGrpSpPr>
        <p:grpSpPr bwMode="auto">
          <a:xfrm>
            <a:off x="2590800" y="2133600"/>
            <a:ext cx="3810000" cy="2335213"/>
            <a:chOff x="1632" y="1344"/>
            <a:chExt cx="2400" cy="1471"/>
          </a:xfrm>
        </p:grpSpPr>
        <p:sp>
          <p:nvSpPr>
            <p:cNvPr id="418821" name="Text Box 8">
              <a:extLst>
                <a:ext uri="{FF2B5EF4-FFF2-40B4-BE49-F238E27FC236}">
                  <a16:creationId xmlns:a16="http://schemas.microsoft.com/office/drawing/2014/main" id="{518E1AEC-2E2D-EE4A-A07D-632CC028DA35}"/>
                </a:ext>
              </a:extLst>
            </p:cNvPr>
            <p:cNvSpPr txBox="1">
              <a:spLocks noChangeArrowheads="1"/>
            </p:cNvSpPr>
            <p:nvPr/>
          </p:nvSpPr>
          <p:spPr bwMode="auto">
            <a:xfrm>
              <a:off x="1791" y="2296"/>
              <a:ext cx="1769" cy="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a:spcBef>
                  <a:spcPct val="50000"/>
                </a:spcBef>
                <a:buClrTx/>
                <a:buSzTx/>
                <a:buFontTx/>
                <a:buNone/>
              </a:pPr>
              <a:r>
                <a:rPr kumimoji="0" lang="en-US" altLang="zh-CN" sz="4800">
                  <a:solidFill>
                    <a:srgbClr val="FF6699"/>
                  </a:solidFill>
                  <a:latin typeface="Monotype Corsiva" panose="03010101010201010101" pitchFamily="66" charset="0"/>
                </a:rPr>
                <a:t>END</a:t>
              </a:r>
            </a:p>
          </p:txBody>
        </p:sp>
        <p:pic>
          <p:nvPicPr>
            <p:cNvPr id="418822" name="Picture 4" descr="dglxasset[1]">
              <a:extLst>
                <a:ext uri="{FF2B5EF4-FFF2-40B4-BE49-F238E27FC236}">
                  <a16:creationId xmlns:a16="http://schemas.microsoft.com/office/drawing/2014/main" id="{DBB5EEFE-8687-2043-97A6-6F495D27D7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2" y="1344"/>
              <a:ext cx="2400" cy="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8" name="Rectangle 3">
            <a:extLst>
              <a:ext uri="{FF2B5EF4-FFF2-40B4-BE49-F238E27FC236}">
                <a16:creationId xmlns:a16="http://schemas.microsoft.com/office/drawing/2014/main" id="{93D3683F-EF65-1542-B1B0-21E7A6E3BC0E}"/>
              </a:ext>
            </a:extLst>
          </p:cNvPr>
          <p:cNvSpPr>
            <a:spLocks noChangeArrowheads="1"/>
          </p:cNvSpPr>
          <p:nvPr/>
        </p:nvSpPr>
        <p:spPr bwMode="auto">
          <a:xfrm>
            <a:off x="467544" y="-867"/>
            <a:ext cx="8529637" cy="770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r>
              <a:rPr lang="zh-CN" altLang="en-US" sz="4400" dirty="0">
                <a:latin typeface="隶书" pitchFamily="49" charset="-122"/>
                <a:ea typeface="隶书" pitchFamily="49" charset="-122"/>
              </a:rPr>
              <a:t>第五章 </a:t>
            </a:r>
            <a:r>
              <a:rPr lang="en-US" altLang="zh-CN" sz="4400" dirty="0">
                <a:latin typeface="隶书" pitchFamily="49" charset="-122"/>
                <a:ea typeface="隶书" pitchFamily="49" charset="-122"/>
              </a:rPr>
              <a:t>8086</a:t>
            </a:r>
            <a:r>
              <a:rPr lang="zh-CN" altLang="en-US" sz="4400" dirty="0">
                <a:latin typeface="隶书" pitchFamily="49" charset="-122"/>
                <a:ea typeface="隶书" pitchFamily="49" charset="-122"/>
              </a:rPr>
              <a:t>微机系统原理和结构 </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74736456" presetClass="entr" presetSubtype="0" fill="hold" nodeType="afterEffect">
                                  <p:stCondLst>
                                    <p:cond delay="0"/>
                                  </p:stCondLst>
                                  <p:childTnLst>
                                    <p:set>
                                      <p:cBhvr>
                                        <p:cTn id="6" dur="1" fill="hold">
                                          <p:stCondLst>
                                            <p:cond delay="49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865" name="日期占位符 3">
            <a:extLst>
              <a:ext uri="{FF2B5EF4-FFF2-40B4-BE49-F238E27FC236}">
                <a16:creationId xmlns:a16="http://schemas.microsoft.com/office/drawing/2014/main" id="{E997EBE7-1CA0-6E46-8FAC-E66743E2382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50E6EFE-AFD0-7941-90BB-1B689AE7E638}" type="datetime12">
              <a:rPr kumimoji="0" lang="zh-CN" altLang="en-US" sz="1400" smtClean="0"/>
              <a:pPr>
                <a:spcBef>
                  <a:spcPct val="0"/>
                </a:spcBef>
                <a:buClrTx/>
                <a:buSzTx/>
                <a:buFontTx/>
                <a:buNone/>
              </a:pPr>
              <a:t>下午8时26分</a:t>
            </a:fld>
            <a:endParaRPr kumimoji="0" lang="en-US" altLang="zh-CN" sz="1400"/>
          </a:p>
        </p:txBody>
      </p:sp>
      <p:sp>
        <p:nvSpPr>
          <p:cNvPr id="420866" name="Rectangle 3">
            <a:extLst>
              <a:ext uri="{FF2B5EF4-FFF2-40B4-BE49-F238E27FC236}">
                <a16:creationId xmlns:a16="http://schemas.microsoft.com/office/drawing/2014/main" id="{440342FE-B70B-5B45-9EBB-D7F51B6AA68B}"/>
              </a:ext>
            </a:extLst>
          </p:cNvPr>
          <p:cNvSpPr>
            <a:spLocks noChangeArrowheads="1"/>
          </p:cNvSpPr>
          <p:nvPr/>
        </p:nvSpPr>
        <p:spPr bwMode="auto">
          <a:xfrm>
            <a:off x="467544" y="-867"/>
            <a:ext cx="8529637" cy="770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075" tIns="46038" rIns="92075" bIns="46038"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r>
              <a:rPr lang="zh-CN" altLang="en-US" sz="4400" dirty="0">
                <a:latin typeface="隶书" pitchFamily="49" charset="-122"/>
                <a:ea typeface="隶书" pitchFamily="49" charset="-122"/>
              </a:rPr>
              <a:t>第五章 </a:t>
            </a:r>
            <a:r>
              <a:rPr lang="en-US" altLang="zh-CN" sz="4400" dirty="0">
                <a:latin typeface="隶书" pitchFamily="49" charset="-122"/>
                <a:ea typeface="隶书" pitchFamily="49" charset="-122"/>
              </a:rPr>
              <a:t>8086</a:t>
            </a:r>
            <a:r>
              <a:rPr lang="zh-CN" altLang="en-US" sz="4400" dirty="0">
                <a:latin typeface="隶书" pitchFamily="49" charset="-122"/>
                <a:ea typeface="隶书" pitchFamily="49" charset="-122"/>
              </a:rPr>
              <a:t>微机系统原理和结构 </a:t>
            </a:r>
          </a:p>
        </p:txBody>
      </p:sp>
      <p:sp>
        <p:nvSpPr>
          <p:cNvPr id="420867" name="幻灯片编号占位符 2">
            <a:extLst>
              <a:ext uri="{FF2B5EF4-FFF2-40B4-BE49-F238E27FC236}">
                <a16:creationId xmlns:a16="http://schemas.microsoft.com/office/drawing/2014/main" id="{49521713-EC2C-8A4B-AE11-B6DD52198BF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846A925-DF1F-9640-93A9-25D393FDBC3E}" type="slidenum">
              <a:rPr kumimoji="0" lang="en-US" altLang="zh-CN" sz="1400" smtClean="0"/>
              <a:pPr>
                <a:spcBef>
                  <a:spcPct val="0"/>
                </a:spcBef>
                <a:buClrTx/>
                <a:buSzTx/>
                <a:buFontTx/>
                <a:buNone/>
              </a:pPr>
              <a:t>201</a:t>
            </a:fld>
            <a:r>
              <a:rPr kumimoji="0" lang="en-US" altLang="zh-CN" sz="1400"/>
              <a:t>/201</a:t>
            </a:r>
          </a:p>
        </p:txBody>
      </p:sp>
      <p:sp>
        <p:nvSpPr>
          <p:cNvPr id="420868" name="Rectangle 3">
            <a:extLst>
              <a:ext uri="{FF2B5EF4-FFF2-40B4-BE49-F238E27FC236}">
                <a16:creationId xmlns:a16="http://schemas.microsoft.com/office/drawing/2014/main" id="{E027909C-6F9E-7143-BAF7-59D5370AE201}"/>
              </a:ext>
            </a:extLst>
          </p:cNvPr>
          <p:cNvSpPr txBox="1">
            <a:spLocks noChangeArrowheads="1"/>
          </p:cNvSpPr>
          <p:nvPr/>
        </p:nvSpPr>
        <p:spPr bwMode="auto">
          <a:xfrm>
            <a:off x="323850" y="1412875"/>
            <a:ext cx="7721600" cy="3303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FontTx/>
              <a:buNone/>
            </a:pPr>
            <a:endParaRPr kumimoji="0" lang="en-US" altLang="zh-CN" sz="2400" dirty="0">
              <a:latin typeface="Arial" panose="020B0604020202020204" pitchFamily="34" charset="0"/>
              <a:ea typeface="黑体" panose="02010609060101010101" pitchFamily="49" charset="-122"/>
            </a:endParaRPr>
          </a:p>
          <a:p>
            <a:pPr eaLnBrk="1" hangingPunct="1">
              <a:buFontTx/>
              <a:buNone/>
            </a:pPr>
            <a:r>
              <a:rPr kumimoji="0" lang="zh-CN" altLang="en-US" sz="2400" dirty="0">
                <a:latin typeface="Arial" panose="020B0604020202020204" pitchFamily="34" charset="0"/>
                <a:ea typeface="黑体" panose="02010609060101010101" pitchFamily="49" charset="-122"/>
              </a:rPr>
              <a:t>  第五章作业 </a:t>
            </a:r>
          </a:p>
          <a:p>
            <a:pPr eaLnBrk="1" hangingPunct="1">
              <a:buFontTx/>
              <a:buNone/>
            </a:pPr>
            <a:r>
              <a:rPr kumimoji="0" lang="zh-CN" altLang="en-US" sz="2400" dirty="0">
                <a:latin typeface="Arial" panose="020B0604020202020204" pitchFamily="34" charset="0"/>
                <a:ea typeface="黑体" panose="02010609060101010101" pitchFamily="49" charset="-122"/>
              </a:rPr>
              <a:t>     </a:t>
            </a:r>
            <a:endParaRPr kumimoji="0" lang="en-US" altLang="zh-CN" sz="2400" dirty="0">
              <a:latin typeface="Arial" panose="020B0604020202020204" pitchFamily="34" charset="0"/>
              <a:ea typeface="黑体" panose="02010609060101010101" pitchFamily="49" charset="-122"/>
            </a:endParaRPr>
          </a:p>
          <a:p>
            <a:pPr eaLnBrk="1" hangingPunct="1">
              <a:buFontTx/>
              <a:buNone/>
            </a:pPr>
            <a:r>
              <a:rPr kumimoji="0" lang="zh-CN" altLang="en-US" sz="2400" dirty="0">
                <a:latin typeface="Arial" panose="020B0604020202020204" pitchFamily="34" charset="0"/>
                <a:ea typeface="黑体" panose="02010609060101010101" pitchFamily="49" charset="-122"/>
              </a:rPr>
              <a:t>      </a:t>
            </a:r>
            <a:r>
              <a:rPr kumimoji="0" lang="zh-Hans" altLang="en-US" sz="2400" dirty="0">
                <a:latin typeface="Arial" panose="020B0604020202020204" pitchFamily="34" charset="0"/>
                <a:ea typeface="黑体" panose="02010609060101010101" pitchFamily="49" charset="-122"/>
              </a:rPr>
              <a:t> </a:t>
            </a:r>
            <a:r>
              <a:rPr kumimoji="0" lang="en-US" altLang="zh-CN" sz="2400" dirty="0">
                <a:latin typeface="Arial" panose="020B0604020202020204" pitchFamily="34" charset="0"/>
                <a:ea typeface="黑体" panose="02010609060101010101" pitchFamily="49" charset="-122"/>
              </a:rPr>
              <a:t>24,</a:t>
            </a:r>
            <a:r>
              <a:rPr kumimoji="0" lang="zh-CN" altLang="en-US" sz="2400" dirty="0">
                <a:latin typeface="Arial" panose="020B0604020202020204" pitchFamily="34" charset="0"/>
                <a:ea typeface="黑体" panose="02010609060101010101" pitchFamily="49" charset="-122"/>
              </a:rPr>
              <a:t> </a:t>
            </a:r>
            <a:r>
              <a:rPr kumimoji="0" lang="en-US" altLang="zh-CN" sz="2400" dirty="0">
                <a:latin typeface="Arial" panose="020B0604020202020204" pitchFamily="34" charset="0"/>
                <a:ea typeface="黑体" panose="02010609060101010101" pitchFamily="49" charset="-122"/>
              </a:rPr>
              <a:t>27,</a:t>
            </a:r>
            <a:r>
              <a:rPr kumimoji="0" lang="zh-CN" altLang="en-US" sz="2400" dirty="0">
                <a:latin typeface="Arial" panose="020B0604020202020204" pitchFamily="34" charset="0"/>
                <a:ea typeface="黑体" panose="02010609060101010101" pitchFamily="49" charset="-122"/>
              </a:rPr>
              <a:t> </a:t>
            </a:r>
            <a:r>
              <a:rPr kumimoji="0" lang="en-US" altLang="zh-CN" sz="2400" dirty="0">
                <a:latin typeface="Arial" panose="020B0604020202020204" pitchFamily="34" charset="0"/>
                <a:ea typeface="黑体" panose="02010609060101010101" pitchFamily="49" charset="-122"/>
              </a:rPr>
              <a:t>28,</a:t>
            </a:r>
            <a:r>
              <a:rPr kumimoji="0" lang="zh-CN" altLang="en-US" sz="2400" dirty="0">
                <a:latin typeface="Arial" panose="020B0604020202020204" pitchFamily="34" charset="0"/>
                <a:ea typeface="黑体" panose="02010609060101010101" pitchFamily="49" charset="-122"/>
              </a:rPr>
              <a:t> </a:t>
            </a:r>
            <a:r>
              <a:rPr kumimoji="0" lang="en-US" altLang="zh-CN" sz="2400" dirty="0">
                <a:latin typeface="Arial" panose="020B0604020202020204" pitchFamily="34" charset="0"/>
                <a:ea typeface="黑体" panose="02010609060101010101" pitchFamily="49" charset="-122"/>
              </a:rPr>
              <a:t>29,31</a:t>
            </a:r>
          </a:p>
          <a:p>
            <a:pPr eaLnBrk="1" hangingPunct="1">
              <a:buFont typeface="Wingdings" pitchFamily="2" charset="2"/>
              <a:buNone/>
            </a:pPr>
            <a:r>
              <a:rPr kumimoji="0" lang="zh-CN" altLang="zh-CN" sz="2400" dirty="0">
                <a:latin typeface="Arial" panose="020B0604020202020204" pitchFamily="34" charset="0"/>
                <a:ea typeface="黑体" panose="02010609060101010101" pitchFamily="49" charset="-122"/>
              </a:rPr>
              <a:t> </a:t>
            </a:r>
            <a:r>
              <a:rPr kumimoji="0" lang="zh-CN" altLang="en-US" sz="2400" dirty="0">
                <a:latin typeface="Arial" panose="020B0604020202020204" pitchFamily="34" charset="0"/>
                <a:ea typeface="黑体" panose="02010609060101010101" pitchFamily="49" charset="-122"/>
              </a:rPr>
              <a:t>     </a:t>
            </a:r>
            <a:r>
              <a:rPr kumimoji="0" lang="en-US" altLang="zh-CN" sz="2400" dirty="0">
                <a:latin typeface="Arial" panose="020B0604020202020204" pitchFamily="34" charset="0"/>
                <a:ea typeface="黑体" panose="02010609060101010101" pitchFamily="49" charset="-122"/>
              </a:rPr>
              <a:t>32,</a:t>
            </a:r>
            <a:r>
              <a:rPr kumimoji="0" lang="zh-CN" altLang="en-US" sz="2400" dirty="0">
                <a:latin typeface="Arial" panose="020B0604020202020204" pitchFamily="34" charset="0"/>
                <a:ea typeface="黑体" panose="02010609060101010101" pitchFamily="49" charset="-122"/>
              </a:rPr>
              <a:t> </a:t>
            </a:r>
            <a:r>
              <a:rPr kumimoji="0" lang="zh-CN" altLang="zh-CN" sz="2400" dirty="0">
                <a:latin typeface="Arial" panose="020B0604020202020204" pitchFamily="34" charset="0"/>
                <a:ea typeface="黑体" panose="02010609060101010101" pitchFamily="49" charset="-122"/>
              </a:rPr>
              <a:t>3</a:t>
            </a:r>
            <a:r>
              <a:rPr kumimoji="0" lang="en-US" altLang="zh-CN" sz="2400" dirty="0">
                <a:latin typeface="Arial" panose="020B0604020202020204" pitchFamily="34" charset="0"/>
                <a:ea typeface="黑体" panose="02010609060101010101" pitchFamily="49" charset="-122"/>
              </a:rPr>
              <a:t>4,</a:t>
            </a:r>
            <a:r>
              <a:rPr kumimoji="0" lang="zh-CN" altLang="en-US" sz="2400" dirty="0">
                <a:latin typeface="Arial" panose="020B0604020202020204" pitchFamily="34" charset="0"/>
                <a:ea typeface="黑体" panose="02010609060101010101" pitchFamily="49" charset="-122"/>
              </a:rPr>
              <a:t> </a:t>
            </a:r>
            <a:r>
              <a:rPr kumimoji="0" lang="zh-CN" altLang="zh-CN" sz="2400" dirty="0">
                <a:latin typeface="Arial" panose="020B0604020202020204" pitchFamily="34" charset="0"/>
                <a:ea typeface="黑体" panose="02010609060101010101" pitchFamily="49" charset="-122"/>
              </a:rPr>
              <a:t>3</a:t>
            </a:r>
            <a:r>
              <a:rPr kumimoji="0" lang="en-US" altLang="zh-CN" sz="2400" dirty="0">
                <a:latin typeface="Arial" panose="020B0604020202020204" pitchFamily="34" charset="0"/>
                <a:ea typeface="黑体" panose="02010609060101010101" pitchFamily="49" charset="-122"/>
              </a:rPr>
              <a:t>7,</a:t>
            </a:r>
            <a:r>
              <a:rPr kumimoji="0" lang="zh-CN" altLang="en-US" sz="2400" dirty="0">
                <a:latin typeface="Arial" panose="020B0604020202020204" pitchFamily="34" charset="0"/>
                <a:ea typeface="黑体" panose="02010609060101010101" pitchFamily="49" charset="-122"/>
              </a:rPr>
              <a:t> </a:t>
            </a:r>
            <a:r>
              <a:rPr kumimoji="0" lang="en-US" altLang="zh-CN" sz="2400" dirty="0">
                <a:latin typeface="Arial" panose="020B0604020202020204" pitchFamily="34" charset="0"/>
                <a:ea typeface="黑体" panose="02010609060101010101" pitchFamily="49" charset="-122"/>
              </a:rPr>
              <a:t>38,</a:t>
            </a:r>
            <a:r>
              <a:rPr kumimoji="0" lang="zh-CN" altLang="en-US" sz="2400" dirty="0">
                <a:latin typeface="Arial" panose="020B0604020202020204" pitchFamily="34" charset="0"/>
                <a:ea typeface="黑体" panose="02010609060101010101" pitchFamily="49" charset="-122"/>
              </a:rPr>
              <a:t> </a:t>
            </a:r>
            <a:r>
              <a:rPr kumimoji="0" lang="en-US" altLang="zh-CN" sz="2400" dirty="0">
                <a:latin typeface="Arial" panose="020B0604020202020204" pitchFamily="34" charset="0"/>
                <a:ea typeface="黑体" panose="02010609060101010101" pitchFamily="49" charset="-122"/>
              </a:rPr>
              <a:t>39</a:t>
            </a:r>
          </a:p>
          <a:p>
            <a:pPr eaLnBrk="1" hangingPunct="1">
              <a:buFontTx/>
              <a:buNone/>
            </a:pPr>
            <a:endParaRPr kumimoji="0" lang="en-US" altLang="zh-CN" sz="2400" dirty="0">
              <a:latin typeface="Arial" panose="020B0604020202020204" pitchFamily="34" charset="0"/>
              <a:ea typeface="黑体" panose="02010609060101010101" pitchFamily="49" charset="-122"/>
            </a:endParaRPr>
          </a:p>
          <a:p>
            <a:pPr eaLnBrk="1" hangingPunct="1">
              <a:buFontTx/>
              <a:buNone/>
            </a:pPr>
            <a:r>
              <a:rPr kumimoji="0" lang="zh-CN" altLang="zh-CN" sz="2400" dirty="0">
                <a:solidFill>
                  <a:srgbClr val="FF0000"/>
                </a:solidFill>
                <a:latin typeface="Arial" panose="020B0604020202020204" pitchFamily="34" charset="0"/>
                <a:ea typeface="黑体" panose="02010609060101010101" pitchFamily="49" charset="-122"/>
              </a:rPr>
              <a:t> </a:t>
            </a:r>
            <a:r>
              <a:rPr kumimoji="0" lang="zh-CN" altLang="en-US" sz="2400" dirty="0">
                <a:solidFill>
                  <a:srgbClr val="FF0000"/>
                </a:solidFill>
                <a:latin typeface="Arial" panose="020B0604020202020204" pitchFamily="34" charset="0"/>
                <a:ea typeface="黑体" panose="02010609060101010101" pitchFamily="49" charset="-122"/>
              </a:rPr>
              <a:t>    第</a:t>
            </a:r>
            <a:r>
              <a:rPr kumimoji="0" lang="zh-Hans" altLang="en-US" sz="2400" dirty="0">
                <a:solidFill>
                  <a:srgbClr val="FF0000"/>
                </a:solidFill>
                <a:latin typeface="Arial" panose="020B0604020202020204" pitchFamily="34" charset="0"/>
                <a:ea typeface="黑体" panose="02010609060101010101" pitchFamily="49" charset="-122"/>
              </a:rPr>
              <a:t>七</a:t>
            </a:r>
            <a:r>
              <a:rPr kumimoji="0" lang="zh-CN" altLang="en-US" sz="2400" dirty="0">
                <a:solidFill>
                  <a:srgbClr val="FF0000"/>
                </a:solidFill>
                <a:latin typeface="Arial" panose="020B0604020202020204" pitchFamily="34" charset="0"/>
                <a:ea typeface="黑体" panose="02010609060101010101" pitchFamily="49" charset="-122"/>
              </a:rPr>
              <a:t>周  周三 递交作业</a:t>
            </a:r>
            <a:endParaRPr kumimoji="0" lang="en-US" altLang="zh-CN" sz="2400" dirty="0">
              <a:solidFill>
                <a:srgbClr val="FF0000"/>
              </a:solidFill>
              <a:latin typeface="Arial" panose="020B0604020202020204" pitchFamily="34" charset="0"/>
              <a:ea typeface="黑体" panose="02010609060101010101" pitchFamily="49" charset="-122"/>
            </a:endParaRPr>
          </a:p>
          <a:p>
            <a:pPr eaLnBrk="1" hangingPunct="1">
              <a:buFontTx/>
              <a:buNone/>
            </a:pPr>
            <a:endParaRPr kumimoji="0" lang="en-US" altLang="zh-CN" sz="2400" dirty="0">
              <a:latin typeface="Arial" panose="020B0604020202020204" pitchFamily="34" charset="0"/>
              <a:ea typeface="黑体" panose="02010609060101010101" pitchFamily="49" charset="-122"/>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日期占位符 1">
            <a:extLst>
              <a:ext uri="{FF2B5EF4-FFF2-40B4-BE49-F238E27FC236}">
                <a16:creationId xmlns:a16="http://schemas.microsoft.com/office/drawing/2014/main" id="{7207551D-BC28-7C47-B065-39BFE91113D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3FE6B67-9B71-174E-802B-6EE2A582DF0C}" type="datetime12">
              <a:rPr kumimoji="0" lang="zh-CN" altLang="en-US" sz="1400" smtClean="0"/>
              <a:pPr>
                <a:spcBef>
                  <a:spcPct val="0"/>
                </a:spcBef>
                <a:buClrTx/>
                <a:buSzTx/>
                <a:buFontTx/>
                <a:buNone/>
              </a:pPr>
              <a:t>下午8时26分</a:t>
            </a:fld>
            <a:endParaRPr kumimoji="0" lang="en-US" altLang="zh-CN" sz="1400"/>
          </a:p>
        </p:txBody>
      </p:sp>
      <p:graphicFrame>
        <p:nvGraphicFramePr>
          <p:cNvPr id="52226" name="Object 2">
            <a:extLst>
              <a:ext uri="{FF2B5EF4-FFF2-40B4-BE49-F238E27FC236}">
                <a16:creationId xmlns:a16="http://schemas.microsoft.com/office/drawing/2014/main" id="{DDAA2542-4C20-9341-9DBB-F993FFCC7462}"/>
              </a:ext>
            </a:extLst>
          </p:cNvPr>
          <p:cNvGraphicFramePr>
            <a:graphicFrameLocks noChangeAspect="1"/>
          </p:cNvGraphicFramePr>
          <p:nvPr/>
        </p:nvGraphicFramePr>
        <p:xfrm>
          <a:off x="4572000" y="1341438"/>
          <a:ext cx="4481513" cy="5041900"/>
        </p:xfrm>
        <a:graphic>
          <a:graphicData uri="http://schemas.openxmlformats.org/presentationml/2006/ole">
            <mc:AlternateContent xmlns:mc="http://schemas.openxmlformats.org/markup-compatibility/2006">
              <mc:Choice xmlns:v="urn:schemas-microsoft-com:vml" Requires="v">
                <p:oleObj spid="_x0000_s52256" name="Visio" r:id="rId4" imgW="1504950" imgH="1651000" progId="Visio.Drawing.11">
                  <p:embed/>
                </p:oleObj>
              </mc:Choice>
              <mc:Fallback>
                <p:oleObj name="Visio" r:id="rId4" imgW="1504950" imgH="165100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1341438"/>
                        <a:ext cx="4481513"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52227" name="Text Box 3">
            <a:extLst>
              <a:ext uri="{FF2B5EF4-FFF2-40B4-BE49-F238E27FC236}">
                <a16:creationId xmlns:a16="http://schemas.microsoft.com/office/drawing/2014/main" id="{D2BBD8B5-641D-464D-AC0E-DF86671B400D}"/>
              </a:ext>
            </a:extLst>
          </p:cNvPr>
          <p:cNvSpPr txBox="1">
            <a:spLocks noChangeArrowheads="1"/>
          </p:cNvSpPr>
          <p:nvPr/>
        </p:nvSpPr>
        <p:spPr bwMode="auto">
          <a:xfrm>
            <a:off x="323850" y="711200"/>
            <a:ext cx="4176713" cy="5957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0"/>
              </a:spcBef>
              <a:buClrTx/>
              <a:buSzTx/>
              <a:buFontTx/>
              <a:buNone/>
            </a:pPr>
            <a:r>
              <a:rPr lang="en-US" altLang="zh-CN" sz="2400">
                <a:solidFill>
                  <a:schemeClr val="hlink"/>
                </a:solidFill>
                <a:latin typeface="华文中宋" panose="02010600040101010101" pitchFamily="2" charset="-122"/>
                <a:ea typeface="华文中宋" panose="02010600040101010101" pitchFamily="2" charset="-122"/>
              </a:rPr>
              <a:t>8086</a:t>
            </a:r>
            <a:r>
              <a:rPr lang="zh-CN" altLang="en-US" sz="2400">
                <a:solidFill>
                  <a:schemeClr val="hlink"/>
                </a:solidFill>
                <a:latin typeface="华文中宋" panose="02010600040101010101" pitchFamily="2" charset="-122"/>
                <a:ea typeface="华文中宋" panose="02010600040101010101" pitchFamily="2" charset="-122"/>
              </a:rPr>
              <a:t>的两种工作模式</a:t>
            </a:r>
          </a:p>
          <a:p>
            <a:pPr eaLnBrk="1" hangingPunct="1">
              <a:lnSpc>
                <a:spcPct val="50000"/>
              </a:lnSpc>
              <a:spcBef>
                <a:spcPct val="0"/>
              </a:spcBef>
              <a:buClrTx/>
              <a:buSzTx/>
              <a:buFontTx/>
              <a:buNone/>
            </a:pPr>
            <a:endParaRPr lang="zh-CN" altLang="en-US" sz="1400">
              <a:solidFill>
                <a:schemeClr val="hlink"/>
              </a:solidFill>
              <a:latin typeface="华文中宋" panose="02010600040101010101" pitchFamily="2" charset="-122"/>
              <a:ea typeface="华文中宋" panose="02010600040101010101" pitchFamily="2" charset="-122"/>
            </a:endParaRPr>
          </a:p>
          <a:p>
            <a:pPr eaLnBrk="1" hangingPunct="1">
              <a:lnSpc>
                <a:spcPct val="110000"/>
              </a:lnSpc>
              <a:spcBef>
                <a:spcPct val="0"/>
              </a:spcBef>
              <a:buClrTx/>
            </a:pPr>
            <a:r>
              <a:rPr lang="zh-CN" altLang="en-US" sz="2200">
                <a:solidFill>
                  <a:srgbClr val="FF33CC"/>
                </a:solidFill>
                <a:latin typeface="华文中宋" panose="02010600040101010101" pitchFamily="2" charset="-122"/>
                <a:ea typeface="华文中宋" panose="02010600040101010101" pitchFamily="2" charset="-122"/>
              </a:rPr>
              <a:t>最小模式：</a:t>
            </a:r>
            <a:r>
              <a:rPr lang="zh-CN" altLang="en-US" sz="2200">
                <a:latin typeface="华文中宋" panose="02010600040101010101" pitchFamily="2" charset="-122"/>
                <a:ea typeface="华文中宋" panose="02010600040101010101" pitchFamily="2" charset="-122"/>
              </a:rPr>
              <a:t>单微处理器模式，</a:t>
            </a:r>
            <a:r>
              <a:rPr lang="en-US" altLang="zh-CN" sz="2200">
                <a:latin typeface="华文中宋" panose="02010600040101010101" pitchFamily="2" charset="-122"/>
                <a:ea typeface="华文中宋" panose="02010600040101010101" pitchFamily="2" charset="-122"/>
              </a:rPr>
              <a:t>CPU</a:t>
            </a:r>
            <a:r>
              <a:rPr lang="zh-CN" altLang="en-US" sz="2200">
                <a:latin typeface="华文中宋" panose="02010600040101010101" pitchFamily="2" charset="-122"/>
                <a:ea typeface="华文中宋" panose="02010600040101010101" pitchFamily="2" charset="-122"/>
              </a:rPr>
              <a:t>仅支持由少量设备组成的单微处理器系统，小系统所需要的全部控制信号都由</a:t>
            </a:r>
            <a:r>
              <a:rPr lang="en-US" altLang="zh-CN" sz="2200">
                <a:latin typeface="华文中宋" panose="02010600040101010101" pitchFamily="2" charset="-122"/>
                <a:ea typeface="华文中宋" panose="02010600040101010101" pitchFamily="2" charset="-122"/>
              </a:rPr>
              <a:t>CPU</a:t>
            </a:r>
            <a:r>
              <a:rPr lang="zh-CN" altLang="en-US" sz="2200">
                <a:latin typeface="华文中宋" panose="02010600040101010101" pitchFamily="2" charset="-122"/>
                <a:ea typeface="华文中宋" panose="02010600040101010101" pitchFamily="2" charset="-122"/>
              </a:rPr>
              <a:t>直接提供。</a:t>
            </a:r>
          </a:p>
          <a:p>
            <a:pPr eaLnBrk="1" hangingPunct="1">
              <a:lnSpc>
                <a:spcPct val="110000"/>
              </a:lnSpc>
              <a:spcBef>
                <a:spcPct val="0"/>
              </a:spcBef>
              <a:buClrTx/>
            </a:pPr>
            <a:r>
              <a:rPr lang="zh-CN" altLang="en-US" sz="2200">
                <a:solidFill>
                  <a:srgbClr val="FF33CC"/>
                </a:solidFill>
                <a:latin typeface="华文中宋" panose="02010600040101010101" pitchFamily="2" charset="-122"/>
                <a:ea typeface="华文中宋" panose="02010600040101010101" pitchFamily="2" charset="-122"/>
              </a:rPr>
              <a:t>最大模式：</a:t>
            </a:r>
            <a:r>
              <a:rPr lang="zh-CN" altLang="en-US" sz="2200">
                <a:latin typeface="华文中宋" panose="02010600040101010101" pitchFamily="2" charset="-122"/>
                <a:ea typeface="华文中宋" panose="02010600040101010101" pitchFamily="2" charset="-122"/>
              </a:rPr>
              <a:t>多微处理机模式，系统中除了有</a:t>
            </a:r>
            <a:r>
              <a:rPr lang="en-US" altLang="zh-CN" sz="2200">
                <a:latin typeface="华文中宋" panose="02010600040101010101" pitchFamily="2" charset="-122"/>
                <a:ea typeface="华文中宋" panose="02010600040101010101" pitchFamily="2" charset="-122"/>
              </a:rPr>
              <a:t>8086 CPU</a:t>
            </a:r>
            <a:r>
              <a:rPr lang="zh-CN" altLang="en-US" sz="2200">
                <a:latin typeface="华文中宋" panose="02010600040101010101" pitchFamily="2" charset="-122"/>
                <a:ea typeface="华文中宋" panose="02010600040101010101" pitchFamily="2" charset="-122"/>
              </a:rPr>
              <a:t>之外，还可以接另外的处理器构成多微处理器系统。</a:t>
            </a:r>
          </a:p>
          <a:p>
            <a:pPr eaLnBrk="1" hangingPunct="1">
              <a:lnSpc>
                <a:spcPct val="60000"/>
              </a:lnSpc>
              <a:spcBef>
                <a:spcPct val="0"/>
              </a:spcBef>
              <a:buClrTx/>
              <a:buSzTx/>
              <a:buFontTx/>
              <a:buNone/>
            </a:pPr>
            <a:endParaRPr lang="zh-CN" altLang="en-US" sz="2200">
              <a:latin typeface="华文中宋" panose="02010600040101010101" pitchFamily="2" charset="-122"/>
              <a:ea typeface="华文中宋" panose="02010600040101010101" pitchFamily="2" charset="-122"/>
            </a:endParaRPr>
          </a:p>
          <a:p>
            <a:pPr eaLnBrk="1" hangingPunct="1">
              <a:lnSpc>
                <a:spcPct val="110000"/>
              </a:lnSpc>
              <a:spcBef>
                <a:spcPct val="0"/>
              </a:spcBef>
              <a:buClrTx/>
              <a:buSzTx/>
              <a:buFontTx/>
              <a:buNone/>
            </a:pPr>
            <a:r>
              <a:rPr lang="zh-CN" altLang="en-US" sz="2200">
                <a:latin typeface="华文中宋" panose="02010600040101010101" pitchFamily="2" charset="-122"/>
                <a:ea typeface="华文中宋" panose="02010600040101010101" pitchFamily="2" charset="-122"/>
              </a:rPr>
              <a:t>当</a:t>
            </a:r>
            <a:r>
              <a:rPr lang="en-US" altLang="zh-CN" sz="2200">
                <a:latin typeface="华文中宋" panose="02010600040101010101" pitchFamily="2" charset="-122"/>
                <a:ea typeface="华文中宋" panose="02010600040101010101" pitchFamily="2" charset="-122"/>
              </a:rPr>
              <a:t>MN/~MX =1</a:t>
            </a:r>
            <a:r>
              <a:rPr lang="zh-CN" altLang="en-US" sz="2200">
                <a:latin typeface="华文中宋" panose="02010600040101010101" pitchFamily="2" charset="-122"/>
                <a:ea typeface="华文中宋" panose="02010600040101010101" pitchFamily="2" charset="-122"/>
              </a:rPr>
              <a:t>时，</a:t>
            </a:r>
            <a:r>
              <a:rPr lang="en-US" altLang="zh-CN" sz="2200">
                <a:latin typeface="华文中宋" panose="02010600040101010101" pitchFamily="2" charset="-122"/>
                <a:ea typeface="华文中宋" panose="02010600040101010101" pitchFamily="2" charset="-122"/>
              </a:rPr>
              <a:t>8086</a:t>
            </a:r>
            <a:r>
              <a:rPr lang="zh-CN" altLang="en-US" sz="2200">
                <a:latin typeface="华文中宋" panose="02010600040101010101" pitchFamily="2" charset="-122"/>
                <a:ea typeface="华文中宋" panose="02010600040101010101" pitchFamily="2" charset="-122"/>
              </a:rPr>
              <a:t>工作在最小模式；当</a:t>
            </a:r>
            <a:r>
              <a:rPr lang="en-US" altLang="zh-CN" sz="2200">
                <a:latin typeface="华文中宋" panose="02010600040101010101" pitchFamily="2" charset="-122"/>
                <a:ea typeface="华文中宋" panose="02010600040101010101" pitchFamily="2" charset="-122"/>
              </a:rPr>
              <a:t>MN/~MX =0</a:t>
            </a:r>
            <a:r>
              <a:rPr lang="zh-CN" altLang="en-US" sz="2200">
                <a:latin typeface="华文中宋" panose="02010600040101010101" pitchFamily="2" charset="-122"/>
                <a:ea typeface="华文中宋" panose="02010600040101010101" pitchFamily="2" charset="-122"/>
              </a:rPr>
              <a:t>时，</a:t>
            </a:r>
            <a:r>
              <a:rPr lang="en-US" altLang="zh-CN" sz="2200">
                <a:latin typeface="华文中宋" panose="02010600040101010101" pitchFamily="2" charset="-122"/>
                <a:ea typeface="华文中宋" panose="02010600040101010101" pitchFamily="2" charset="-122"/>
              </a:rPr>
              <a:t>8086</a:t>
            </a:r>
            <a:r>
              <a:rPr lang="zh-CN" altLang="en-US" sz="2200">
                <a:latin typeface="华文中宋" panose="02010600040101010101" pitchFamily="2" charset="-122"/>
                <a:ea typeface="华文中宋" panose="02010600040101010101" pitchFamily="2" charset="-122"/>
              </a:rPr>
              <a:t>工作在最大模式。两种工作模式下的部分引脚具有不同的功能。</a:t>
            </a:r>
          </a:p>
        </p:txBody>
      </p:sp>
      <p:sp>
        <p:nvSpPr>
          <p:cNvPr id="52228" name="Text Box 4">
            <a:extLst>
              <a:ext uri="{FF2B5EF4-FFF2-40B4-BE49-F238E27FC236}">
                <a16:creationId xmlns:a16="http://schemas.microsoft.com/office/drawing/2014/main" id="{FE784DF4-280A-2948-B44B-E84D83BDBA57}"/>
              </a:ext>
            </a:extLst>
          </p:cNvPr>
          <p:cNvSpPr txBox="1">
            <a:spLocks noChangeArrowheads="1"/>
          </p:cNvSpPr>
          <p:nvPr/>
        </p:nvSpPr>
        <p:spPr bwMode="auto">
          <a:xfrm>
            <a:off x="971550" y="115888"/>
            <a:ext cx="75612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52229" name="幻灯片编号占位符 2">
            <a:extLst>
              <a:ext uri="{FF2B5EF4-FFF2-40B4-BE49-F238E27FC236}">
                <a16:creationId xmlns:a16="http://schemas.microsoft.com/office/drawing/2014/main" id="{25453F47-FCC3-394C-BCEB-E1320DA639E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C1EFE05-019C-1F4F-9C3F-CDCC262F183F}" type="slidenum">
              <a:rPr kumimoji="0" lang="en-US" altLang="zh-CN" sz="1400" smtClean="0"/>
              <a:pPr>
                <a:spcBef>
                  <a:spcPct val="0"/>
                </a:spcBef>
                <a:buClrTx/>
                <a:buSzTx/>
                <a:buFontTx/>
                <a:buNone/>
              </a:pPr>
              <a:t>21</a:t>
            </a:fld>
            <a:r>
              <a:rPr kumimoji="0" lang="en-US" altLang="zh-CN" sz="1400"/>
              <a:t>/201</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日期占位符 1">
            <a:extLst>
              <a:ext uri="{FF2B5EF4-FFF2-40B4-BE49-F238E27FC236}">
                <a16:creationId xmlns:a16="http://schemas.microsoft.com/office/drawing/2014/main" id="{A276FA86-FED3-A244-8814-12842FF71B7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EED3D7D-0203-314C-9B9D-079F63D2F446}" type="datetime12">
              <a:rPr kumimoji="0" lang="zh-CN" altLang="en-US" sz="1400" smtClean="0"/>
              <a:pPr>
                <a:spcBef>
                  <a:spcPct val="0"/>
                </a:spcBef>
                <a:buClrTx/>
                <a:buSzTx/>
                <a:buFontTx/>
                <a:buNone/>
              </a:pPr>
              <a:t>下午8时26分</a:t>
            </a:fld>
            <a:endParaRPr kumimoji="0" lang="en-US" altLang="zh-CN" sz="1400"/>
          </a:p>
        </p:txBody>
      </p:sp>
      <p:graphicFrame>
        <p:nvGraphicFramePr>
          <p:cNvPr id="54274" name="Object 2">
            <a:extLst>
              <a:ext uri="{FF2B5EF4-FFF2-40B4-BE49-F238E27FC236}">
                <a16:creationId xmlns:a16="http://schemas.microsoft.com/office/drawing/2014/main" id="{1D0DB5C6-E24C-C34B-BCFB-831EBD2E5603}"/>
              </a:ext>
            </a:extLst>
          </p:cNvPr>
          <p:cNvGraphicFramePr>
            <a:graphicFrameLocks noChangeAspect="1"/>
          </p:cNvGraphicFramePr>
          <p:nvPr/>
        </p:nvGraphicFramePr>
        <p:xfrm>
          <a:off x="4572000" y="1341438"/>
          <a:ext cx="4481513" cy="5041900"/>
        </p:xfrm>
        <a:graphic>
          <a:graphicData uri="http://schemas.openxmlformats.org/presentationml/2006/ole">
            <mc:AlternateContent xmlns:mc="http://schemas.openxmlformats.org/markup-compatibility/2006">
              <mc:Choice xmlns:v="urn:schemas-microsoft-com:vml" Requires="v">
                <p:oleObj spid="_x0000_s54335" name="Visio" r:id="rId4" imgW="1504950" imgH="1651000" progId="Visio.Drawing.11">
                  <p:embed/>
                </p:oleObj>
              </mc:Choice>
              <mc:Fallback>
                <p:oleObj name="Visio" r:id="rId4" imgW="1504950" imgH="165100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1341438"/>
                        <a:ext cx="4481513"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54275" name="AutoShape 3">
            <a:extLst>
              <a:ext uri="{FF2B5EF4-FFF2-40B4-BE49-F238E27FC236}">
                <a16:creationId xmlns:a16="http://schemas.microsoft.com/office/drawing/2014/main" id="{95A5CD12-5914-E54A-8030-0C3AADB6AFEF}"/>
              </a:ext>
            </a:extLst>
          </p:cNvPr>
          <p:cNvSpPr>
            <a:spLocks/>
          </p:cNvSpPr>
          <p:nvPr/>
        </p:nvSpPr>
        <p:spPr bwMode="auto">
          <a:xfrm>
            <a:off x="4502150" y="1989138"/>
            <a:ext cx="69850" cy="3168650"/>
          </a:xfrm>
          <a:prstGeom prst="leftBrace">
            <a:avLst>
              <a:gd name="adj1" fmla="val 378030"/>
              <a:gd name="adj2" fmla="val 50000"/>
            </a:avLst>
          </a:prstGeom>
          <a:noFill/>
          <a:ln w="28575">
            <a:solidFill>
              <a:schemeClr val="hlink"/>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endParaRPr lang="zh-CN" altLang="en-US" sz="2800">
              <a:latin typeface="Times New Roman" panose="02020603050405020304" pitchFamily="18" charset="0"/>
            </a:endParaRPr>
          </a:p>
        </p:txBody>
      </p:sp>
      <p:sp>
        <p:nvSpPr>
          <p:cNvPr id="54276" name="AutoShape 4">
            <a:extLst>
              <a:ext uri="{FF2B5EF4-FFF2-40B4-BE49-F238E27FC236}">
                <a16:creationId xmlns:a16="http://schemas.microsoft.com/office/drawing/2014/main" id="{DB8E5D45-8779-604A-A7FE-8B43C0F6A1AC}"/>
              </a:ext>
            </a:extLst>
          </p:cNvPr>
          <p:cNvSpPr>
            <a:spLocks/>
          </p:cNvSpPr>
          <p:nvPr/>
        </p:nvSpPr>
        <p:spPr bwMode="auto">
          <a:xfrm>
            <a:off x="8388350" y="1844675"/>
            <a:ext cx="71438" cy="1008063"/>
          </a:xfrm>
          <a:prstGeom prst="rightBrace">
            <a:avLst>
              <a:gd name="adj1" fmla="val 117592"/>
              <a:gd name="adj2" fmla="val 50000"/>
            </a:avLst>
          </a:prstGeom>
          <a:noFill/>
          <a:ln w="28575">
            <a:solidFill>
              <a:schemeClr val="hlink"/>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54277" name="Text Box 5">
            <a:extLst>
              <a:ext uri="{FF2B5EF4-FFF2-40B4-BE49-F238E27FC236}">
                <a16:creationId xmlns:a16="http://schemas.microsoft.com/office/drawing/2014/main" id="{603AC43A-C2A7-3E48-9284-699DD216B636}"/>
              </a:ext>
            </a:extLst>
          </p:cNvPr>
          <p:cNvSpPr txBox="1">
            <a:spLocks noChangeArrowheads="1"/>
          </p:cNvSpPr>
          <p:nvPr/>
        </p:nvSpPr>
        <p:spPr bwMode="auto">
          <a:xfrm>
            <a:off x="323850" y="836613"/>
            <a:ext cx="63373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800">
                <a:latin typeface="华文中宋" panose="02010600040101010101" pitchFamily="2" charset="-122"/>
                <a:ea typeface="华文中宋" panose="02010600040101010101" pitchFamily="2" charset="-122"/>
              </a:rPr>
              <a:t>8086</a:t>
            </a:r>
            <a:r>
              <a:rPr lang="zh-CN" altLang="en-US" sz="2800">
                <a:latin typeface="华文中宋" panose="02010600040101010101" pitchFamily="2" charset="-122"/>
                <a:ea typeface="华文中宋" panose="02010600040101010101" pitchFamily="2" charset="-122"/>
              </a:rPr>
              <a:t>在两种工作模式下的公用引脚： </a:t>
            </a:r>
          </a:p>
        </p:txBody>
      </p:sp>
      <p:sp>
        <p:nvSpPr>
          <p:cNvPr id="54278" name="Text Box 6">
            <a:extLst>
              <a:ext uri="{FF2B5EF4-FFF2-40B4-BE49-F238E27FC236}">
                <a16:creationId xmlns:a16="http://schemas.microsoft.com/office/drawing/2014/main" id="{7EB3F5D5-579E-9442-8557-0725DCBD8A7E}"/>
              </a:ext>
            </a:extLst>
          </p:cNvPr>
          <p:cNvSpPr txBox="1">
            <a:spLocks noChangeArrowheads="1"/>
          </p:cNvSpPr>
          <p:nvPr/>
        </p:nvSpPr>
        <p:spPr bwMode="auto">
          <a:xfrm>
            <a:off x="250825" y="1557338"/>
            <a:ext cx="4105275" cy="5005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10000"/>
              </a:spcBef>
              <a:spcAft>
                <a:spcPct val="10000"/>
              </a:spcAft>
              <a:buClrTx/>
              <a:buSzTx/>
              <a:buFontTx/>
              <a:buAutoNum type="arabicParenR"/>
            </a:pPr>
            <a:r>
              <a:rPr lang="zh-CN" altLang="en-US" sz="2000">
                <a:solidFill>
                  <a:schemeClr val="hlink"/>
                </a:solidFill>
                <a:latin typeface="华文中宋" panose="02010600040101010101" pitchFamily="2" charset="-122"/>
                <a:ea typeface="华文中宋" panose="02010600040101010101" pitchFamily="2" charset="-122"/>
              </a:rPr>
              <a:t>地址／数据总线：</a:t>
            </a:r>
            <a:r>
              <a:rPr lang="en-US" altLang="zh-CN" sz="2000">
                <a:latin typeface="华文中宋" panose="02010600040101010101" pitchFamily="2" charset="-122"/>
                <a:ea typeface="华文中宋" panose="02010600040101010101" pitchFamily="2" charset="-122"/>
              </a:rPr>
              <a:t>8086</a:t>
            </a:r>
            <a:r>
              <a:rPr lang="zh-CN" altLang="en-US" sz="2000">
                <a:latin typeface="华文中宋" panose="02010600040101010101" pitchFamily="2" charset="-122"/>
                <a:ea typeface="华文中宋" panose="02010600040101010101" pitchFamily="2" charset="-122"/>
              </a:rPr>
              <a:t>有</a:t>
            </a:r>
            <a:r>
              <a:rPr lang="en-US" altLang="zh-CN" sz="2000">
                <a:latin typeface="华文中宋" panose="02010600040101010101" pitchFamily="2" charset="-122"/>
                <a:ea typeface="华文中宋" panose="02010600040101010101" pitchFamily="2" charset="-122"/>
              </a:rPr>
              <a:t>20</a:t>
            </a:r>
            <a:r>
              <a:rPr lang="zh-CN" altLang="en-US" sz="2000">
                <a:latin typeface="华文中宋" panose="02010600040101010101" pitchFamily="2" charset="-122"/>
                <a:ea typeface="华文中宋" panose="02010600040101010101" pitchFamily="2" charset="-122"/>
              </a:rPr>
              <a:t>位地址线，</a:t>
            </a:r>
            <a:r>
              <a:rPr lang="en-US" altLang="zh-CN" sz="2000">
                <a:latin typeface="华文中宋" panose="02010600040101010101" pitchFamily="2" charset="-122"/>
                <a:ea typeface="华文中宋" panose="02010600040101010101" pitchFamily="2" charset="-122"/>
              </a:rPr>
              <a:t>16</a:t>
            </a:r>
            <a:r>
              <a:rPr lang="zh-CN" altLang="en-US" sz="2000">
                <a:latin typeface="华文中宋" panose="02010600040101010101" pitchFamily="2" charset="-122"/>
                <a:ea typeface="华文中宋" panose="02010600040101010101" pitchFamily="2" charset="-122"/>
              </a:rPr>
              <a:t>位数据线，采用分时复用方式，共同占用</a:t>
            </a:r>
            <a:r>
              <a:rPr lang="en-US" altLang="zh-CN" sz="2000">
                <a:latin typeface="华文中宋" panose="02010600040101010101" pitchFamily="2" charset="-122"/>
                <a:ea typeface="华文中宋" panose="02010600040101010101" pitchFamily="2" charset="-122"/>
              </a:rPr>
              <a:t>20</a:t>
            </a:r>
            <a:r>
              <a:rPr lang="zh-CN" altLang="en-US" sz="2000">
                <a:latin typeface="华文中宋" panose="02010600040101010101" pitchFamily="2" charset="-122"/>
                <a:ea typeface="华文中宋" panose="02010600040101010101" pitchFamily="2" charset="-122"/>
              </a:rPr>
              <a:t>根引脚。</a:t>
            </a:r>
          </a:p>
          <a:p>
            <a:pPr eaLnBrk="1" hangingPunct="1">
              <a:spcBef>
                <a:spcPct val="10000"/>
              </a:spcBef>
              <a:spcAft>
                <a:spcPct val="10000"/>
              </a:spcAft>
              <a:buClrTx/>
              <a:buSzTx/>
              <a:buFontTx/>
              <a:buNone/>
            </a:pPr>
            <a:endParaRPr lang="zh-CN" altLang="en-US" sz="1200">
              <a:latin typeface="华文中宋" panose="02010600040101010101" pitchFamily="2" charset="-122"/>
              <a:ea typeface="华文中宋" panose="02010600040101010101" pitchFamily="2" charset="-122"/>
            </a:endParaRPr>
          </a:p>
          <a:p>
            <a:pPr algn="just" eaLnBrk="1" hangingPunct="1">
              <a:spcBef>
                <a:spcPct val="10000"/>
              </a:spcBef>
              <a:spcAft>
                <a:spcPct val="10000"/>
              </a:spcAft>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AD</a:t>
            </a:r>
            <a:r>
              <a:rPr lang="en-US" altLang="zh-CN" sz="2000" baseline="-30000">
                <a:solidFill>
                  <a:schemeClr val="hlink"/>
                </a:solidFill>
                <a:latin typeface="华文中宋" panose="02010600040101010101" pitchFamily="2" charset="-122"/>
                <a:ea typeface="华文中宋" panose="02010600040101010101" pitchFamily="2" charset="-122"/>
              </a:rPr>
              <a:t>0</a:t>
            </a:r>
            <a:r>
              <a:rPr lang="en-US" altLang="zh-CN" sz="2000">
                <a:solidFill>
                  <a:schemeClr val="hlink"/>
                </a:solidFill>
                <a:latin typeface="华文中宋" panose="02010600040101010101" pitchFamily="2" charset="-122"/>
                <a:ea typeface="华文中宋" panose="02010600040101010101" pitchFamily="2" charset="-122"/>
              </a:rPr>
              <a:t>~AD</a:t>
            </a:r>
            <a:r>
              <a:rPr lang="en-US" altLang="zh-CN" sz="2000" baseline="-30000">
                <a:solidFill>
                  <a:schemeClr val="hlink"/>
                </a:solidFill>
                <a:latin typeface="华文中宋" panose="02010600040101010101" pitchFamily="2" charset="-122"/>
                <a:ea typeface="华文中宋" panose="02010600040101010101" pitchFamily="2" charset="-122"/>
              </a:rPr>
              <a:t>l5</a:t>
            </a:r>
            <a:r>
              <a:rPr lang="en-US" altLang="zh-CN" sz="2000">
                <a:solidFill>
                  <a:srgbClr val="000000"/>
                </a:solidFill>
                <a:latin typeface="华文中宋" panose="02010600040101010101" pitchFamily="2" charset="-122"/>
                <a:ea typeface="华文中宋" panose="02010600040101010101" pitchFamily="2" charset="-122"/>
              </a:rPr>
              <a:t>  </a:t>
            </a:r>
            <a:r>
              <a:rPr lang="zh-CN" altLang="en-US" sz="2000">
                <a:solidFill>
                  <a:srgbClr val="000000"/>
                </a:solidFill>
                <a:latin typeface="华文中宋" panose="02010600040101010101" pitchFamily="2" charset="-122"/>
                <a:ea typeface="华文中宋" panose="02010600040101010101" pitchFamily="2" charset="-122"/>
              </a:rPr>
              <a:t>地址、数据分时复用的双向信号线，三态。当</a:t>
            </a:r>
            <a:r>
              <a:rPr lang="en-US" altLang="zh-CN" sz="2000">
                <a:solidFill>
                  <a:srgbClr val="000000"/>
                </a:solidFill>
                <a:latin typeface="华文中宋" panose="02010600040101010101" pitchFamily="2" charset="-122"/>
                <a:ea typeface="华文中宋" panose="02010600040101010101" pitchFamily="2" charset="-122"/>
              </a:rPr>
              <a:t>ALE=1</a:t>
            </a:r>
            <a:r>
              <a:rPr lang="zh-CN" altLang="en-US" sz="2000">
                <a:solidFill>
                  <a:srgbClr val="000000"/>
                </a:solidFill>
                <a:latin typeface="华文中宋" panose="02010600040101010101" pitchFamily="2" charset="-122"/>
                <a:ea typeface="华文中宋" panose="02010600040101010101" pitchFamily="2" charset="-122"/>
              </a:rPr>
              <a:t>时，这些引脚上传输的是地址信号；当</a:t>
            </a:r>
            <a:r>
              <a:rPr lang="en-US" altLang="zh-CN" sz="2000">
                <a:solidFill>
                  <a:srgbClr val="000000"/>
                </a:solidFill>
                <a:latin typeface="华文中宋" panose="02010600040101010101" pitchFamily="2" charset="-122"/>
                <a:ea typeface="华文中宋" panose="02010600040101010101" pitchFamily="2" charset="-122"/>
              </a:rPr>
              <a:t>~DEN=0</a:t>
            </a:r>
            <a:r>
              <a:rPr lang="zh-CN" altLang="en-US" sz="2000">
                <a:solidFill>
                  <a:srgbClr val="000000"/>
                </a:solidFill>
                <a:latin typeface="华文中宋" panose="02010600040101010101" pitchFamily="2" charset="-122"/>
                <a:ea typeface="华文中宋" panose="02010600040101010101" pitchFamily="2" charset="-122"/>
              </a:rPr>
              <a:t>时，这些引脚上传输的是数据信号。</a:t>
            </a:r>
          </a:p>
          <a:p>
            <a:pPr algn="just" eaLnBrk="1" hangingPunct="1">
              <a:spcBef>
                <a:spcPct val="10000"/>
              </a:spcBef>
              <a:spcAft>
                <a:spcPct val="10000"/>
              </a:spcAft>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A</a:t>
            </a:r>
            <a:r>
              <a:rPr lang="en-US" altLang="zh-CN" sz="2000" baseline="-30000">
                <a:solidFill>
                  <a:schemeClr val="hlink"/>
                </a:solidFill>
                <a:latin typeface="华文中宋" panose="02010600040101010101" pitchFamily="2" charset="-122"/>
                <a:ea typeface="华文中宋" panose="02010600040101010101" pitchFamily="2" charset="-122"/>
              </a:rPr>
              <a:t>16</a:t>
            </a:r>
            <a:r>
              <a:rPr lang="en-US" altLang="zh-CN" sz="2000">
                <a:solidFill>
                  <a:schemeClr val="hlink"/>
                </a:solidFill>
                <a:latin typeface="华文中宋" panose="02010600040101010101" pitchFamily="2" charset="-122"/>
                <a:ea typeface="华文中宋" panose="02010600040101010101" pitchFamily="2" charset="-122"/>
              </a:rPr>
              <a:t>~A</a:t>
            </a:r>
            <a:r>
              <a:rPr lang="en-US" altLang="zh-CN" sz="2000" baseline="-30000">
                <a:solidFill>
                  <a:schemeClr val="hlink"/>
                </a:solidFill>
                <a:latin typeface="华文中宋" panose="02010600040101010101" pitchFamily="2" charset="-122"/>
                <a:ea typeface="华文中宋" panose="02010600040101010101" pitchFamily="2" charset="-122"/>
              </a:rPr>
              <a:t>l9</a:t>
            </a:r>
            <a:r>
              <a:rPr lang="en-US" altLang="zh-CN" sz="2000">
                <a:solidFill>
                  <a:schemeClr val="hlink"/>
                </a:solidFill>
                <a:latin typeface="华文中宋" panose="02010600040101010101" pitchFamily="2" charset="-122"/>
                <a:ea typeface="华文中宋" panose="02010600040101010101" pitchFamily="2" charset="-122"/>
              </a:rPr>
              <a:t>/S</a:t>
            </a:r>
            <a:r>
              <a:rPr lang="en-US" altLang="zh-CN" sz="2000" baseline="-30000">
                <a:solidFill>
                  <a:schemeClr val="hlink"/>
                </a:solidFill>
                <a:latin typeface="华文中宋" panose="02010600040101010101" pitchFamily="2" charset="-122"/>
                <a:ea typeface="华文中宋" panose="02010600040101010101" pitchFamily="2" charset="-122"/>
              </a:rPr>
              <a:t>3</a:t>
            </a:r>
            <a:r>
              <a:rPr lang="en-US" altLang="zh-CN" sz="2000">
                <a:solidFill>
                  <a:schemeClr val="hlink"/>
                </a:solidFill>
                <a:latin typeface="华文中宋" panose="02010600040101010101" pitchFamily="2" charset="-122"/>
                <a:ea typeface="华文中宋" panose="02010600040101010101" pitchFamily="2" charset="-122"/>
              </a:rPr>
              <a:t>~S</a:t>
            </a:r>
            <a:r>
              <a:rPr lang="en-US" altLang="zh-CN" sz="2000" baseline="-30000">
                <a:solidFill>
                  <a:schemeClr val="hlink"/>
                </a:solidFill>
                <a:latin typeface="华文中宋" panose="02010600040101010101" pitchFamily="2" charset="-122"/>
                <a:ea typeface="华文中宋" panose="02010600040101010101" pitchFamily="2" charset="-122"/>
              </a:rPr>
              <a:t>6</a:t>
            </a:r>
            <a:r>
              <a:rPr lang="en-US" altLang="zh-CN" sz="2000">
                <a:solidFill>
                  <a:srgbClr val="000000"/>
                </a:solidFill>
                <a:latin typeface="华文中宋" panose="02010600040101010101" pitchFamily="2" charset="-122"/>
                <a:ea typeface="华文中宋" panose="02010600040101010101" pitchFamily="2" charset="-122"/>
              </a:rPr>
              <a:t>  </a:t>
            </a:r>
            <a:r>
              <a:rPr lang="zh-CN" altLang="en-US" sz="2000">
                <a:solidFill>
                  <a:srgbClr val="000000"/>
                </a:solidFill>
                <a:latin typeface="华文中宋" panose="02010600040101010101" pitchFamily="2" charset="-122"/>
                <a:ea typeface="华文中宋" panose="02010600040101010101" pitchFamily="2" charset="-122"/>
              </a:rPr>
              <a:t>分时复用的地址</a:t>
            </a:r>
            <a:r>
              <a:rPr lang="en-US" altLang="zh-CN" sz="2000">
                <a:solidFill>
                  <a:srgbClr val="000000"/>
                </a:solidFill>
                <a:latin typeface="华文中宋" panose="02010600040101010101" pitchFamily="2" charset="-122"/>
                <a:ea typeface="华文中宋" panose="02010600040101010101" pitchFamily="2" charset="-122"/>
              </a:rPr>
              <a:t>/</a:t>
            </a:r>
            <a:r>
              <a:rPr lang="zh-CN" altLang="en-US" sz="2000">
                <a:solidFill>
                  <a:srgbClr val="000000"/>
                </a:solidFill>
                <a:latin typeface="华文中宋" panose="02010600040101010101" pitchFamily="2" charset="-122"/>
                <a:ea typeface="华文中宋" panose="02010600040101010101" pitchFamily="2" charset="-122"/>
              </a:rPr>
              <a:t>状态信号线，三态输出。在</a:t>
            </a:r>
            <a:r>
              <a:rPr lang="en-US" altLang="zh-CN" sz="2000">
                <a:solidFill>
                  <a:srgbClr val="000000"/>
                </a:solidFill>
                <a:latin typeface="华文中宋" panose="02010600040101010101" pitchFamily="2" charset="-122"/>
                <a:ea typeface="华文中宋" panose="02010600040101010101" pitchFamily="2" charset="-122"/>
              </a:rPr>
              <a:t>8086</a:t>
            </a:r>
            <a:r>
              <a:rPr lang="zh-CN" altLang="en-US" sz="2000">
                <a:solidFill>
                  <a:srgbClr val="000000"/>
                </a:solidFill>
                <a:latin typeface="华文中宋" panose="02010600040101010101" pitchFamily="2" charset="-122"/>
                <a:ea typeface="华文中宋" panose="02010600040101010101" pitchFamily="2" charset="-122"/>
              </a:rPr>
              <a:t>访问存储器时，读</a:t>
            </a:r>
            <a:r>
              <a:rPr lang="en-US" altLang="zh-CN" sz="2000">
                <a:solidFill>
                  <a:srgbClr val="000000"/>
                </a:solidFill>
                <a:latin typeface="华文中宋" panose="02010600040101010101" pitchFamily="2" charset="-122"/>
                <a:ea typeface="华文中宋" panose="02010600040101010101" pitchFamily="2" charset="-122"/>
              </a:rPr>
              <a:t>/</a:t>
            </a:r>
            <a:r>
              <a:rPr lang="zh-CN" altLang="en-US" sz="2000">
                <a:solidFill>
                  <a:srgbClr val="000000"/>
                </a:solidFill>
                <a:latin typeface="华文中宋" panose="02010600040101010101" pitchFamily="2" charset="-122"/>
                <a:ea typeface="华文中宋" panose="02010600040101010101" pitchFamily="2" charset="-122"/>
              </a:rPr>
              <a:t>写总线周期的第一个机器周期</a:t>
            </a:r>
            <a:r>
              <a:rPr lang="en-US" altLang="zh-CN" sz="2000" i="1">
                <a:solidFill>
                  <a:srgbClr val="000000"/>
                </a:solidFill>
                <a:latin typeface="华文中宋" panose="02010600040101010101" pitchFamily="2" charset="-122"/>
                <a:ea typeface="华文中宋" panose="02010600040101010101" pitchFamily="2" charset="-122"/>
              </a:rPr>
              <a:t>T</a:t>
            </a:r>
            <a:r>
              <a:rPr lang="en-US" altLang="zh-CN" sz="2000" baseline="-30000">
                <a:solidFill>
                  <a:srgbClr val="000000"/>
                </a:solidFill>
                <a:latin typeface="华文中宋" panose="02010600040101010101" pitchFamily="2" charset="-122"/>
                <a:ea typeface="华文中宋" panose="02010600040101010101" pitchFamily="2" charset="-122"/>
              </a:rPr>
              <a:t>1</a:t>
            </a:r>
            <a:r>
              <a:rPr lang="zh-CN" altLang="en-US" sz="2000">
                <a:solidFill>
                  <a:srgbClr val="000000"/>
                </a:solidFill>
                <a:latin typeface="华文中宋" panose="02010600040101010101" pitchFamily="2" charset="-122"/>
                <a:ea typeface="华文中宋" panose="02010600040101010101" pitchFamily="2" charset="-122"/>
              </a:rPr>
              <a:t>，从这</a:t>
            </a:r>
            <a:r>
              <a:rPr lang="en-US" altLang="zh-CN" sz="2000">
                <a:solidFill>
                  <a:srgbClr val="000000"/>
                </a:solidFill>
                <a:latin typeface="华文中宋" panose="02010600040101010101" pitchFamily="2" charset="-122"/>
                <a:ea typeface="华文中宋" panose="02010600040101010101" pitchFamily="2" charset="-122"/>
              </a:rPr>
              <a:t>4</a:t>
            </a:r>
            <a:r>
              <a:rPr lang="zh-CN" altLang="en-US" sz="2000">
                <a:solidFill>
                  <a:srgbClr val="000000"/>
                </a:solidFill>
                <a:latin typeface="华文中宋" panose="02010600040101010101" pitchFamily="2" charset="-122"/>
                <a:ea typeface="华文中宋" panose="02010600040101010101" pitchFamily="2" charset="-122"/>
              </a:rPr>
              <a:t>个引脚上送出最高</a:t>
            </a:r>
            <a:r>
              <a:rPr lang="en-US" altLang="zh-CN" sz="2000">
                <a:solidFill>
                  <a:srgbClr val="000000"/>
                </a:solidFill>
                <a:latin typeface="华文中宋" panose="02010600040101010101" pitchFamily="2" charset="-122"/>
                <a:ea typeface="华文中宋" panose="02010600040101010101" pitchFamily="2" charset="-122"/>
              </a:rPr>
              <a:t>4</a:t>
            </a:r>
            <a:r>
              <a:rPr lang="zh-CN" altLang="en-US" sz="2000">
                <a:solidFill>
                  <a:srgbClr val="000000"/>
                </a:solidFill>
                <a:latin typeface="华文中宋" panose="02010600040101010101" pitchFamily="2" charset="-122"/>
                <a:ea typeface="华文中宋" panose="02010600040101010101" pitchFamily="2" charset="-122"/>
              </a:rPr>
              <a:t>位地址</a:t>
            </a:r>
            <a:r>
              <a:rPr lang="en-US" altLang="zh-CN" sz="2000">
                <a:solidFill>
                  <a:srgbClr val="000000"/>
                </a:solidFill>
                <a:latin typeface="华文中宋" panose="02010600040101010101" pitchFamily="2" charset="-122"/>
                <a:ea typeface="华文中宋" panose="02010600040101010101" pitchFamily="2" charset="-122"/>
              </a:rPr>
              <a:t>A</a:t>
            </a:r>
            <a:r>
              <a:rPr lang="en-US" altLang="zh-CN" sz="2000" baseline="-30000">
                <a:solidFill>
                  <a:srgbClr val="000000"/>
                </a:solidFill>
                <a:latin typeface="华文中宋" panose="02010600040101010101" pitchFamily="2" charset="-122"/>
                <a:ea typeface="华文中宋" panose="02010600040101010101" pitchFamily="2" charset="-122"/>
              </a:rPr>
              <a:t>16</a:t>
            </a:r>
            <a:r>
              <a:rPr lang="en-US" altLang="zh-CN" sz="2000">
                <a:solidFill>
                  <a:srgbClr val="000000"/>
                </a:solidFill>
                <a:latin typeface="华文中宋" panose="02010600040101010101" pitchFamily="2" charset="-122"/>
                <a:ea typeface="华文中宋" panose="02010600040101010101" pitchFamily="2" charset="-122"/>
              </a:rPr>
              <a:t>~A</a:t>
            </a:r>
            <a:r>
              <a:rPr lang="en-US" altLang="zh-CN" sz="2000" baseline="-30000">
                <a:solidFill>
                  <a:srgbClr val="000000"/>
                </a:solidFill>
                <a:latin typeface="华文中宋" panose="02010600040101010101" pitchFamily="2" charset="-122"/>
                <a:ea typeface="华文中宋" panose="02010600040101010101" pitchFamily="2" charset="-122"/>
              </a:rPr>
              <a:t>l9</a:t>
            </a:r>
            <a:r>
              <a:rPr lang="zh-CN" altLang="en-US" sz="2000">
                <a:solidFill>
                  <a:srgbClr val="000000"/>
                </a:solidFill>
                <a:latin typeface="华文中宋" panose="02010600040101010101" pitchFamily="2" charset="-122"/>
                <a:ea typeface="华文中宋" panose="02010600040101010101" pitchFamily="2" charset="-122"/>
              </a:rPr>
              <a:t>。而在总线周期的其它机器周期，这</a:t>
            </a:r>
            <a:r>
              <a:rPr lang="en-US" altLang="zh-CN" sz="2000">
                <a:solidFill>
                  <a:srgbClr val="000000"/>
                </a:solidFill>
                <a:latin typeface="华文中宋" panose="02010600040101010101" pitchFamily="2" charset="-122"/>
                <a:ea typeface="华文中宋" panose="02010600040101010101" pitchFamily="2" charset="-122"/>
              </a:rPr>
              <a:t>4</a:t>
            </a:r>
            <a:r>
              <a:rPr lang="zh-CN" altLang="en-US" sz="2000">
                <a:solidFill>
                  <a:srgbClr val="000000"/>
                </a:solidFill>
                <a:latin typeface="华文中宋" panose="02010600040101010101" pitchFamily="2" charset="-122"/>
                <a:ea typeface="华文中宋" panose="02010600040101010101" pitchFamily="2" charset="-122"/>
              </a:rPr>
              <a:t>个引脚送出状态信号</a:t>
            </a:r>
            <a:r>
              <a:rPr lang="en-US" altLang="zh-CN" sz="2000">
                <a:solidFill>
                  <a:srgbClr val="000000"/>
                </a:solidFill>
                <a:latin typeface="华文中宋" panose="02010600040101010101" pitchFamily="2" charset="-122"/>
                <a:ea typeface="华文中宋" panose="02010600040101010101" pitchFamily="2" charset="-122"/>
              </a:rPr>
              <a:t>S</a:t>
            </a:r>
            <a:r>
              <a:rPr lang="en-US" altLang="zh-CN" sz="2000" baseline="-30000">
                <a:solidFill>
                  <a:srgbClr val="000000"/>
                </a:solidFill>
                <a:latin typeface="华文中宋" panose="02010600040101010101" pitchFamily="2" charset="-122"/>
                <a:ea typeface="华文中宋" panose="02010600040101010101" pitchFamily="2" charset="-122"/>
              </a:rPr>
              <a:t>3</a:t>
            </a:r>
            <a:r>
              <a:rPr lang="en-US" altLang="zh-CN" sz="2000">
                <a:solidFill>
                  <a:srgbClr val="000000"/>
                </a:solidFill>
                <a:latin typeface="华文中宋" panose="02010600040101010101" pitchFamily="2" charset="-122"/>
                <a:ea typeface="华文中宋" panose="02010600040101010101" pitchFamily="2" charset="-122"/>
              </a:rPr>
              <a:t>~S</a:t>
            </a:r>
            <a:r>
              <a:rPr lang="en-US" altLang="zh-CN" sz="2000" baseline="-30000">
                <a:solidFill>
                  <a:srgbClr val="000000"/>
                </a:solidFill>
                <a:latin typeface="华文中宋" panose="02010600040101010101" pitchFamily="2" charset="-122"/>
                <a:ea typeface="华文中宋" panose="02010600040101010101" pitchFamily="2" charset="-122"/>
              </a:rPr>
              <a:t>6</a:t>
            </a:r>
            <a:r>
              <a:rPr lang="zh-CN" altLang="en-US" sz="2000">
                <a:solidFill>
                  <a:srgbClr val="000000"/>
                </a:solidFill>
                <a:latin typeface="华文中宋" panose="02010600040101010101" pitchFamily="2" charset="-122"/>
                <a:ea typeface="华文中宋" panose="02010600040101010101" pitchFamily="2" charset="-122"/>
              </a:rPr>
              <a:t>。</a:t>
            </a:r>
            <a:endParaRPr lang="zh-CN" altLang="en-US" sz="2000">
              <a:latin typeface="华文中宋" panose="02010600040101010101" pitchFamily="2" charset="-122"/>
              <a:ea typeface="华文中宋" panose="02010600040101010101" pitchFamily="2" charset="-122"/>
            </a:endParaRPr>
          </a:p>
        </p:txBody>
      </p:sp>
      <p:graphicFrame>
        <p:nvGraphicFramePr>
          <p:cNvPr id="518151" name="Group 7">
            <a:extLst>
              <a:ext uri="{FF2B5EF4-FFF2-40B4-BE49-F238E27FC236}">
                <a16:creationId xmlns:a16="http://schemas.microsoft.com/office/drawing/2014/main" id="{A882B9AA-CADF-C34C-AC7F-972A1ED14D11}"/>
              </a:ext>
            </a:extLst>
          </p:cNvPr>
          <p:cNvGraphicFramePr>
            <a:graphicFrameLocks noGrp="1"/>
          </p:cNvGraphicFramePr>
          <p:nvPr/>
        </p:nvGraphicFramePr>
        <p:xfrm>
          <a:off x="3924300" y="1773238"/>
          <a:ext cx="4967288" cy="2827337"/>
        </p:xfrm>
        <a:graphic>
          <a:graphicData uri="http://schemas.openxmlformats.org/drawingml/2006/table">
            <a:tbl>
              <a:tblPr/>
              <a:tblGrid>
                <a:gridCol w="863600">
                  <a:extLst>
                    <a:ext uri="{9D8B030D-6E8A-4147-A177-3AD203B41FA5}">
                      <a16:colId xmlns:a16="http://schemas.microsoft.com/office/drawing/2014/main" val="799648200"/>
                    </a:ext>
                  </a:extLst>
                </a:gridCol>
                <a:gridCol w="1008063">
                  <a:extLst>
                    <a:ext uri="{9D8B030D-6E8A-4147-A177-3AD203B41FA5}">
                      <a16:colId xmlns:a16="http://schemas.microsoft.com/office/drawing/2014/main" val="1436227677"/>
                    </a:ext>
                  </a:extLst>
                </a:gridCol>
                <a:gridCol w="3095625">
                  <a:extLst>
                    <a:ext uri="{9D8B030D-6E8A-4147-A177-3AD203B41FA5}">
                      <a16:colId xmlns:a16="http://schemas.microsoft.com/office/drawing/2014/main" val="1555405676"/>
                    </a:ext>
                  </a:extLst>
                </a:gridCol>
              </a:tblGrid>
              <a:tr h="503238">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S</a:t>
                      </a:r>
                      <a:r>
                        <a:rPr kumimoji="1" lang="en-US" altLang="zh-CN" sz="2000" b="1" i="0" u="none" strike="noStrike" cap="none" normalizeH="0" baseline="-3000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4</a:t>
                      </a:r>
                      <a:endPar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endParaRPr>
                    </a:p>
                  </a:txBody>
                  <a:tcPr marT="45725" marB="45725"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S</a:t>
                      </a:r>
                      <a:r>
                        <a:rPr kumimoji="1" lang="en-US" altLang="zh-CN" sz="2000" b="1" i="0" u="none" strike="noStrike" cap="none" normalizeH="0" baseline="-3000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3</a:t>
                      </a:r>
                      <a:endPar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endParaRPr>
                    </a:p>
                  </a:txBody>
                  <a:tcPr marT="45725" marB="457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当前正在使用的段寄存器</a:t>
                      </a:r>
                    </a:p>
                  </a:txBody>
                  <a:tcPr marT="45725" marB="45725"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113760571"/>
                  </a:ext>
                </a:extLst>
              </a:tr>
              <a:tr h="396875">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0</a:t>
                      </a:r>
                    </a:p>
                  </a:txBody>
                  <a:tcPr marT="45725" marB="45725"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0</a:t>
                      </a:r>
                    </a:p>
                  </a:txBody>
                  <a:tcPr marT="45725" marB="457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ES</a:t>
                      </a:r>
                    </a:p>
                  </a:txBody>
                  <a:tcPr marT="45725" marB="45725"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567832495"/>
                  </a:ext>
                </a:extLst>
              </a:tr>
              <a:tr h="396875">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0</a:t>
                      </a:r>
                    </a:p>
                  </a:txBody>
                  <a:tcPr marT="45725" marB="45725"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1</a:t>
                      </a:r>
                    </a:p>
                  </a:txBody>
                  <a:tcPr marT="45725" marB="457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SS</a:t>
                      </a:r>
                    </a:p>
                  </a:txBody>
                  <a:tcPr marT="45725" marB="45725"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624808521"/>
                  </a:ext>
                </a:extLst>
              </a:tr>
              <a:tr h="4318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1</a:t>
                      </a:r>
                    </a:p>
                  </a:txBody>
                  <a:tcPr marT="45725" marB="45725"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0</a:t>
                      </a:r>
                    </a:p>
                  </a:txBody>
                  <a:tcPr marT="45725" marB="457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CS</a:t>
                      </a:r>
                      <a:r>
                        <a:rPr kumimoji="1" lang="zh-CN" altLang="en-US"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或未使用任何段寄存器</a:t>
                      </a:r>
                    </a:p>
                  </a:txBody>
                  <a:tcPr marT="45725" marB="45725"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678390365"/>
                  </a:ext>
                </a:extLst>
              </a:tr>
              <a:tr h="396875">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1</a:t>
                      </a:r>
                    </a:p>
                  </a:txBody>
                  <a:tcPr marT="45725" marB="45725"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1</a:t>
                      </a:r>
                    </a:p>
                  </a:txBody>
                  <a:tcPr marT="45725" marB="4572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DS</a:t>
                      </a:r>
                    </a:p>
                  </a:txBody>
                  <a:tcPr marT="45725" marB="45725"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660011689"/>
                  </a:ext>
                </a:extLst>
              </a:tr>
              <a:tr h="701675">
                <a:tc gridSpan="3">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S5</a:t>
                      </a:r>
                      <a:r>
                        <a:rPr kumimoji="1" lang="zh-CN" altLang="en-US"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：取中断允许标志的状态</a:t>
                      </a:r>
                    </a:p>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S6</a:t>
                      </a:r>
                      <a:r>
                        <a:rPr kumimoji="1" lang="zh-CN" altLang="en-US"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a:t>
                      </a: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0</a:t>
                      </a:r>
                      <a:r>
                        <a:rPr kumimoji="1" lang="zh-CN" altLang="en-US"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，表明</a:t>
                      </a: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8086</a:t>
                      </a:r>
                      <a:r>
                        <a:rPr kumimoji="1" lang="zh-CN" altLang="en-US"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在总线上；否则为</a:t>
                      </a:r>
                      <a:r>
                        <a:rPr kumimoji="1" lang="en-US" altLang="zh-CN" sz="2000" b="1" i="0" u="none" strike="noStrike" cap="none" normalizeH="0" baseline="0">
                          <a:ln>
                            <a:noFill/>
                          </a:ln>
                          <a:solidFill>
                            <a:schemeClr val="tx1"/>
                          </a:solidFill>
                          <a:effectLst/>
                          <a:latin typeface="华文中宋" panose="02010600040101010101" pitchFamily="2" charset="-122"/>
                          <a:ea typeface="华文中宋" panose="02010600040101010101" pitchFamily="2" charset="-122"/>
                          <a:cs typeface="Times New Roman" panose="02020603050405020304" pitchFamily="18" charset="0"/>
                        </a:rPr>
                        <a:t>1</a:t>
                      </a:r>
                    </a:p>
                  </a:txBody>
                  <a:tcPr marT="45725" marB="45725"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733153100"/>
                  </a:ext>
                </a:extLst>
              </a:tr>
            </a:tbl>
          </a:graphicData>
        </a:graphic>
      </p:graphicFrame>
      <p:sp>
        <p:nvSpPr>
          <p:cNvPr id="54307" name="Text Box 35">
            <a:extLst>
              <a:ext uri="{FF2B5EF4-FFF2-40B4-BE49-F238E27FC236}">
                <a16:creationId xmlns:a16="http://schemas.microsoft.com/office/drawing/2014/main" id="{285E378A-894F-EE43-84C3-44547D0E3FD4}"/>
              </a:ext>
            </a:extLst>
          </p:cNvPr>
          <p:cNvSpPr txBox="1">
            <a:spLocks noChangeArrowheads="1"/>
          </p:cNvSpPr>
          <p:nvPr/>
        </p:nvSpPr>
        <p:spPr bwMode="auto">
          <a:xfrm>
            <a:off x="971550"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54308" name="幻灯片编号占位符 2">
            <a:extLst>
              <a:ext uri="{FF2B5EF4-FFF2-40B4-BE49-F238E27FC236}">
                <a16:creationId xmlns:a16="http://schemas.microsoft.com/office/drawing/2014/main" id="{5BF78783-7613-074F-9CD2-531FE51203E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21BA61B-5121-9447-A02D-863DC389E29D}" type="slidenum">
              <a:rPr kumimoji="0" lang="en-US" altLang="zh-CN" sz="1400" smtClean="0"/>
              <a:pPr>
                <a:spcBef>
                  <a:spcPct val="0"/>
                </a:spcBef>
                <a:buClrTx/>
                <a:buSzTx/>
                <a:buFontTx/>
                <a:buNone/>
              </a:pPr>
              <a:t>22</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18151"/>
                                        </p:tgtEl>
                                        <p:attrNameLst>
                                          <p:attrName>style.visibility</p:attrName>
                                        </p:attrNameLst>
                                      </p:cBhvr>
                                      <p:to>
                                        <p:strVal val="visible"/>
                                      </p:to>
                                    </p:set>
                                    <p:animEffect transition="in" filter="blinds(horizontal)">
                                      <p:cBhvr>
                                        <p:cTn id="7" dur="500"/>
                                        <p:tgtEl>
                                          <p:spTgt spid="518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日期占位符 1">
            <a:extLst>
              <a:ext uri="{FF2B5EF4-FFF2-40B4-BE49-F238E27FC236}">
                <a16:creationId xmlns:a16="http://schemas.microsoft.com/office/drawing/2014/main" id="{74A1B1AF-FA3E-BA44-9E63-211C9152BC6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29E1A1E-C735-724C-A319-E1ACC027AB7A}" type="datetime12">
              <a:rPr kumimoji="0" lang="zh-CN" altLang="en-US" sz="1400" smtClean="0"/>
              <a:pPr>
                <a:spcBef>
                  <a:spcPct val="0"/>
                </a:spcBef>
                <a:buClrTx/>
                <a:buSzTx/>
                <a:buFontTx/>
                <a:buNone/>
              </a:pPr>
              <a:t>下午8时26分</a:t>
            </a:fld>
            <a:endParaRPr kumimoji="0" lang="en-US" altLang="zh-CN" sz="1400"/>
          </a:p>
        </p:txBody>
      </p:sp>
      <p:sp>
        <p:nvSpPr>
          <p:cNvPr id="56322" name="Text Box 2">
            <a:extLst>
              <a:ext uri="{FF2B5EF4-FFF2-40B4-BE49-F238E27FC236}">
                <a16:creationId xmlns:a16="http://schemas.microsoft.com/office/drawing/2014/main" id="{FF47123A-71A8-084D-B7FB-551881929893}"/>
              </a:ext>
            </a:extLst>
          </p:cNvPr>
          <p:cNvSpPr txBox="1">
            <a:spLocks noChangeArrowheads="1"/>
          </p:cNvSpPr>
          <p:nvPr/>
        </p:nvSpPr>
        <p:spPr bwMode="auto">
          <a:xfrm>
            <a:off x="179388" y="908050"/>
            <a:ext cx="4321175" cy="588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2) </a:t>
            </a:r>
            <a:r>
              <a:rPr lang="zh-CN" altLang="en-US" sz="2000">
                <a:solidFill>
                  <a:schemeClr val="hlink"/>
                </a:solidFill>
                <a:latin typeface="华文中宋" panose="02010600040101010101" pitchFamily="2" charset="-122"/>
                <a:ea typeface="华文中宋" panose="02010600040101010101" pitchFamily="2" charset="-122"/>
              </a:rPr>
              <a:t>控制总线：</a:t>
            </a:r>
            <a:r>
              <a:rPr lang="zh-CN" altLang="en-US" sz="2000">
                <a:latin typeface="华文中宋" panose="02010600040101010101" pitchFamily="2" charset="-122"/>
                <a:ea typeface="华文中宋" panose="02010600040101010101" pitchFamily="2" charset="-122"/>
              </a:rPr>
              <a:t>共有</a:t>
            </a:r>
            <a:r>
              <a:rPr lang="en-US" altLang="zh-CN" sz="2000">
                <a:latin typeface="华文中宋" panose="02010600040101010101" pitchFamily="2" charset="-122"/>
                <a:ea typeface="华文中宋" panose="02010600040101010101" pitchFamily="2" charset="-122"/>
              </a:rPr>
              <a:t>16</a:t>
            </a:r>
            <a:r>
              <a:rPr lang="zh-CN" altLang="en-US" sz="2000">
                <a:latin typeface="华文中宋" panose="02010600040101010101" pitchFamily="2" charset="-122"/>
                <a:ea typeface="华文中宋" panose="02010600040101010101" pitchFamily="2" charset="-122"/>
              </a:rPr>
              <a:t>根，其中两种工作模式共用的有</a:t>
            </a:r>
            <a:r>
              <a:rPr lang="en-US" altLang="zh-CN" sz="2000">
                <a:latin typeface="华文中宋" panose="02010600040101010101" pitchFamily="2" charset="-122"/>
                <a:ea typeface="华文中宋" panose="02010600040101010101" pitchFamily="2" charset="-122"/>
              </a:rPr>
              <a:t>8</a:t>
            </a:r>
            <a:r>
              <a:rPr lang="zh-CN" altLang="en-US" sz="2000">
                <a:latin typeface="华文中宋" panose="02010600040101010101" pitchFamily="2" charset="-122"/>
                <a:ea typeface="华文中宋" panose="02010600040101010101" pitchFamily="2" charset="-122"/>
              </a:rPr>
              <a:t>根引脚。</a:t>
            </a:r>
          </a:p>
          <a:p>
            <a:pPr eaLnBrk="1" hangingPunct="1">
              <a:spcBef>
                <a:spcPct val="0"/>
              </a:spcBef>
              <a:buClrTx/>
              <a:buSzTx/>
              <a:buFontTx/>
              <a:buNone/>
            </a:pPr>
            <a:endParaRPr lang="zh-CN" altLang="en-US" sz="20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MN/~MX</a:t>
            </a:r>
            <a:r>
              <a:rPr lang="zh-CN" altLang="en-US" sz="2000">
                <a:latin typeface="华文中宋" panose="02010600040101010101" pitchFamily="2" charset="-122"/>
                <a:ea typeface="华文中宋" panose="02010600040101010101" pitchFamily="2" charset="-122"/>
              </a:rPr>
              <a:t>：</a:t>
            </a:r>
            <a:r>
              <a:rPr lang="zh-CN" altLang="en-US" sz="2000">
                <a:solidFill>
                  <a:srgbClr val="FF33CC"/>
                </a:solidFill>
                <a:latin typeface="华文中宋" panose="02010600040101010101" pitchFamily="2" charset="-122"/>
                <a:ea typeface="华文中宋" panose="02010600040101010101" pitchFamily="2" charset="-122"/>
              </a:rPr>
              <a:t>工作方式控制输入。</a:t>
            </a:r>
            <a:r>
              <a:rPr lang="zh-CN" altLang="en-US" sz="2000">
                <a:latin typeface="华文中宋" panose="02010600040101010101" pitchFamily="2" charset="-122"/>
                <a:ea typeface="华文中宋" panose="02010600040101010101" pitchFamily="2" charset="-122"/>
              </a:rPr>
              <a:t>为高电平时，</a:t>
            </a:r>
            <a:r>
              <a:rPr lang="en-US" altLang="zh-CN" sz="2000">
                <a:latin typeface="华文中宋" panose="02010600040101010101" pitchFamily="2" charset="-122"/>
                <a:ea typeface="华文中宋" panose="02010600040101010101" pitchFamily="2" charset="-122"/>
              </a:rPr>
              <a:t>CPU</a:t>
            </a:r>
            <a:r>
              <a:rPr lang="zh-CN" altLang="en-US" sz="2000">
                <a:latin typeface="华文中宋" panose="02010600040101010101" pitchFamily="2" charset="-122"/>
                <a:ea typeface="华文中宋" panose="02010600040101010101" pitchFamily="2" charset="-122"/>
              </a:rPr>
              <a:t>工作在最小模式；为低电平时，</a:t>
            </a:r>
            <a:r>
              <a:rPr lang="en-US" altLang="zh-CN" sz="2000">
                <a:latin typeface="华文中宋" panose="02010600040101010101" pitchFamily="2" charset="-122"/>
                <a:ea typeface="华文中宋" panose="02010600040101010101" pitchFamily="2" charset="-122"/>
              </a:rPr>
              <a:t>CPU</a:t>
            </a:r>
            <a:r>
              <a:rPr lang="zh-CN" altLang="en-US" sz="2000">
                <a:latin typeface="华文中宋" panose="02010600040101010101" pitchFamily="2" charset="-122"/>
                <a:ea typeface="华文中宋" panose="02010600040101010101" pitchFamily="2" charset="-122"/>
              </a:rPr>
              <a:t>处于最大模式。</a:t>
            </a:r>
          </a:p>
          <a:p>
            <a:pPr eaLnBrk="1" hangingPunct="1">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~RD</a:t>
            </a:r>
            <a:r>
              <a:rPr lang="zh-CN" altLang="en-US" sz="2000">
                <a:latin typeface="华文中宋" panose="02010600040101010101" pitchFamily="2" charset="-122"/>
                <a:ea typeface="华文中宋" panose="02010600040101010101" pitchFamily="2" charset="-122"/>
              </a:rPr>
              <a:t>：</a:t>
            </a:r>
            <a:r>
              <a:rPr lang="zh-CN" altLang="en-US" sz="2000">
                <a:solidFill>
                  <a:srgbClr val="FF33CC"/>
                </a:solidFill>
                <a:latin typeface="华文中宋" panose="02010600040101010101" pitchFamily="2" charset="-122"/>
                <a:ea typeface="华文中宋" panose="02010600040101010101" pitchFamily="2" charset="-122"/>
              </a:rPr>
              <a:t>读选通信号，三态，低电平有效。</a:t>
            </a:r>
            <a:r>
              <a:rPr lang="zh-CN" altLang="en-US" sz="2000">
                <a:latin typeface="华文中宋" panose="02010600040101010101" pitchFamily="2" charset="-122"/>
                <a:ea typeface="华文中宋" panose="02010600040101010101" pitchFamily="2" charset="-122"/>
              </a:rPr>
              <a:t>有效时，表示</a:t>
            </a:r>
            <a:r>
              <a:rPr lang="en-US" altLang="zh-CN" sz="2000">
                <a:latin typeface="华文中宋" panose="02010600040101010101" pitchFamily="2" charset="-122"/>
                <a:ea typeface="华文中宋" panose="02010600040101010101" pitchFamily="2" charset="-122"/>
              </a:rPr>
              <a:t>CPU</a:t>
            </a:r>
            <a:r>
              <a:rPr lang="zh-CN" altLang="en-US" sz="2000">
                <a:latin typeface="华文中宋" panose="02010600040101010101" pitchFamily="2" charset="-122"/>
                <a:ea typeface="华文中宋" panose="02010600040101010101" pitchFamily="2" charset="-122"/>
              </a:rPr>
              <a:t>正在对存储器或</a:t>
            </a:r>
            <a:r>
              <a:rPr lang="en-US" altLang="zh-CN" sz="2000">
                <a:latin typeface="华文中宋" panose="02010600040101010101" pitchFamily="2" charset="-122"/>
                <a:ea typeface="华文中宋" panose="02010600040101010101" pitchFamily="2" charset="-122"/>
              </a:rPr>
              <a:t>I/O</a:t>
            </a:r>
            <a:r>
              <a:rPr lang="zh-CN" altLang="en-US" sz="2000">
                <a:latin typeface="华文中宋" panose="02010600040101010101" pitchFamily="2" charset="-122"/>
                <a:ea typeface="华文中宋" panose="02010600040101010101" pitchFamily="2" charset="-122"/>
              </a:rPr>
              <a:t>接口进行读操作。</a:t>
            </a:r>
          </a:p>
          <a:p>
            <a:pPr eaLnBrk="1" hangingPunct="1">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READY</a:t>
            </a:r>
            <a:r>
              <a:rPr lang="zh-CN" altLang="en-US" sz="2000">
                <a:latin typeface="华文中宋" panose="02010600040101010101" pitchFamily="2" charset="-122"/>
                <a:ea typeface="华文中宋" panose="02010600040101010101" pitchFamily="2" charset="-122"/>
              </a:rPr>
              <a:t>：</a:t>
            </a:r>
            <a:r>
              <a:rPr lang="zh-CN" altLang="en-US" sz="2000">
                <a:solidFill>
                  <a:srgbClr val="FF33CC"/>
                </a:solidFill>
                <a:latin typeface="华文中宋" panose="02010600040101010101" pitchFamily="2" charset="-122"/>
                <a:ea typeface="华文中宋" panose="02010600040101010101" pitchFamily="2" charset="-122"/>
              </a:rPr>
              <a:t>“准备好”信号输入引脚，高电平有效。</a:t>
            </a:r>
            <a:r>
              <a:rPr lang="zh-CN" altLang="en-US" sz="2000">
                <a:latin typeface="华文中宋" panose="02010600040101010101" pitchFamily="2" charset="-122"/>
                <a:ea typeface="华文中宋" panose="02010600040101010101" pitchFamily="2" charset="-122"/>
              </a:rPr>
              <a:t>有效时，表示存储器或</a:t>
            </a:r>
            <a:r>
              <a:rPr lang="en-US" altLang="zh-CN" sz="2000">
                <a:latin typeface="华文中宋" panose="02010600040101010101" pitchFamily="2" charset="-122"/>
                <a:ea typeface="华文中宋" panose="02010600040101010101" pitchFamily="2" charset="-122"/>
              </a:rPr>
              <a:t>I/O</a:t>
            </a:r>
            <a:r>
              <a:rPr lang="zh-CN" altLang="en-US" sz="2000">
                <a:latin typeface="华文中宋" panose="02010600040101010101" pitchFamily="2" charset="-122"/>
                <a:ea typeface="华文中宋" panose="02010600040101010101" pitchFamily="2" charset="-122"/>
              </a:rPr>
              <a:t>设备已准备好，</a:t>
            </a:r>
            <a:r>
              <a:rPr lang="en-US" altLang="zh-CN" sz="2000">
                <a:latin typeface="华文中宋" panose="02010600040101010101" pitchFamily="2" charset="-122"/>
                <a:ea typeface="华文中宋" panose="02010600040101010101" pitchFamily="2" charset="-122"/>
              </a:rPr>
              <a:t>CPU</a:t>
            </a:r>
            <a:r>
              <a:rPr lang="zh-CN" altLang="en-US" sz="2000">
                <a:latin typeface="华文中宋" panose="02010600040101010101" pitchFamily="2" charset="-122"/>
                <a:ea typeface="华文中宋" panose="02010600040101010101" pitchFamily="2" charset="-122"/>
              </a:rPr>
              <a:t>可以进行数据传送。</a:t>
            </a:r>
          </a:p>
          <a:p>
            <a:pPr eaLnBrk="1" hangingPunct="1">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INTR</a:t>
            </a:r>
            <a:r>
              <a:rPr lang="zh-CN" altLang="en-US" sz="2000">
                <a:latin typeface="华文中宋" panose="02010600040101010101" pitchFamily="2" charset="-122"/>
                <a:ea typeface="华文中宋" panose="02010600040101010101" pitchFamily="2" charset="-122"/>
              </a:rPr>
              <a:t>：</a:t>
            </a:r>
            <a:r>
              <a:rPr lang="zh-CN" altLang="en-US" sz="2000">
                <a:solidFill>
                  <a:srgbClr val="FF33CC"/>
                </a:solidFill>
                <a:latin typeface="华文中宋" panose="02010600040101010101" pitchFamily="2" charset="-122"/>
                <a:ea typeface="华文中宋" panose="02010600040101010101" pitchFamily="2" charset="-122"/>
              </a:rPr>
              <a:t>可屏蔽中断请求输入信号，高电平有效。</a:t>
            </a:r>
            <a:r>
              <a:rPr lang="en-US" altLang="zh-CN" sz="2000">
                <a:latin typeface="华文中宋" panose="02010600040101010101" pitchFamily="2" charset="-122"/>
                <a:ea typeface="华文中宋" panose="02010600040101010101" pitchFamily="2" charset="-122"/>
              </a:rPr>
              <a:t>CPU</a:t>
            </a:r>
            <a:r>
              <a:rPr lang="zh-CN" altLang="en-US" sz="2000">
                <a:latin typeface="华文中宋" panose="02010600040101010101" pitchFamily="2" charset="-122"/>
                <a:ea typeface="华文中宋" panose="02010600040101010101" pitchFamily="2" charset="-122"/>
              </a:rPr>
              <a:t>在每条指令的最后一个周期采样该信号，以决定是否进入中断响应周期。可用软件屏蔽。</a:t>
            </a:r>
          </a:p>
        </p:txBody>
      </p:sp>
      <p:graphicFrame>
        <p:nvGraphicFramePr>
          <p:cNvPr id="56323" name="Object 3">
            <a:extLst>
              <a:ext uri="{FF2B5EF4-FFF2-40B4-BE49-F238E27FC236}">
                <a16:creationId xmlns:a16="http://schemas.microsoft.com/office/drawing/2014/main" id="{6D529C6B-2606-6C43-BB19-6D01F86B23E5}"/>
              </a:ext>
            </a:extLst>
          </p:cNvPr>
          <p:cNvGraphicFramePr>
            <a:graphicFrameLocks noChangeAspect="1"/>
          </p:cNvGraphicFramePr>
          <p:nvPr/>
        </p:nvGraphicFramePr>
        <p:xfrm>
          <a:off x="4572000" y="1341438"/>
          <a:ext cx="4481513" cy="5041900"/>
        </p:xfrm>
        <a:graphic>
          <a:graphicData uri="http://schemas.openxmlformats.org/presentationml/2006/ole">
            <mc:AlternateContent xmlns:mc="http://schemas.openxmlformats.org/markup-compatibility/2006">
              <mc:Choice xmlns:v="urn:schemas-microsoft-com:vml" Requires="v">
                <p:oleObj spid="_x0000_s56352" name="Visio" r:id="rId4" imgW="1504950" imgH="1651000" progId="Visio.Drawing.11">
                  <p:embed/>
                </p:oleObj>
              </mc:Choice>
              <mc:Fallback>
                <p:oleObj name="Visio" r:id="rId4" imgW="1504950" imgH="16510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1341438"/>
                        <a:ext cx="4481513"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56324" name="Text Box 4">
            <a:extLst>
              <a:ext uri="{FF2B5EF4-FFF2-40B4-BE49-F238E27FC236}">
                <a16:creationId xmlns:a16="http://schemas.microsoft.com/office/drawing/2014/main" id="{746DBDBD-6E9B-0941-9117-7E07C5D6575C}"/>
              </a:ext>
            </a:extLst>
          </p:cNvPr>
          <p:cNvSpPr txBox="1">
            <a:spLocks noChangeArrowheads="1"/>
          </p:cNvSpPr>
          <p:nvPr/>
        </p:nvSpPr>
        <p:spPr bwMode="auto">
          <a:xfrm>
            <a:off x="971550"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56325" name="幻灯片编号占位符 2">
            <a:extLst>
              <a:ext uri="{FF2B5EF4-FFF2-40B4-BE49-F238E27FC236}">
                <a16:creationId xmlns:a16="http://schemas.microsoft.com/office/drawing/2014/main" id="{15721853-8383-CF41-A36F-7D491500F02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EEAF10D-DE22-4645-A8A6-47DA499C5790}" type="slidenum">
              <a:rPr kumimoji="0" lang="en-US" altLang="zh-CN" sz="1400" smtClean="0"/>
              <a:pPr>
                <a:spcBef>
                  <a:spcPct val="0"/>
                </a:spcBef>
                <a:buClrTx/>
                <a:buSzTx/>
                <a:buFontTx/>
                <a:buNone/>
              </a:pPr>
              <a:t>23</a:t>
            </a:fld>
            <a:r>
              <a:rPr kumimoji="0" lang="en-US" altLang="zh-CN" sz="1400"/>
              <a:t>/201</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日期占位符 1">
            <a:extLst>
              <a:ext uri="{FF2B5EF4-FFF2-40B4-BE49-F238E27FC236}">
                <a16:creationId xmlns:a16="http://schemas.microsoft.com/office/drawing/2014/main" id="{2214AA71-1936-6A4E-BE59-F3F0AB1753D1}"/>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AF4E4DF-EA82-2A4E-98CD-CBBA11E71184}" type="datetime12">
              <a:rPr kumimoji="0" lang="zh-CN" altLang="en-US" sz="1400" smtClean="0"/>
              <a:pPr>
                <a:spcBef>
                  <a:spcPct val="0"/>
                </a:spcBef>
                <a:buClrTx/>
                <a:buSzTx/>
                <a:buFontTx/>
                <a:buNone/>
              </a:pPr>
              <a:t>下午8时26分</a:t>
            </a:fld>
            <a:endParaRPr kumimoji="0" lang="en-US" altLang="zh-CN" sz="1400"/>
          </a:p>
        </p:txBody>
      </p:sp>
      <p:sp>
        <p:nvSpPr>
          <p:cNvPr id="58370" name="Text Box 2">
            <a:extLst>
              <a:ext uri="{FF2B5EF4-FFF2-40B4-BE49-F238E27FC236}">
                <a16:creationId xmlns:a16="http://schemas.microsoft.com/office/drawing/2014/main" id="{5FFF14DD-CBC7-304D-B3DB-3A934D3A55F8}"/>
              </a:ext>
            </a:extLst>
          </p:cNvPr>
          <p:cNvSpPr txBox="1">
            <a:spLocks noChangeArrowheads="1"/>
          </p:cNvSpPr>
          <p:nvPr/>
        </p:nvSpPr>
        <p:spPr bwMode="auto">
          <a:xfrm>
            <a:off x="179388" y="1020763"/>
            <a:ext cx="4248150" cy="557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just" eaLnBrk="1" hangingPunct="1">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~TEST</a:t>
            </a:r>
            <a:r>
              <a:rPr lang="zh-CN" altLang="en-US" sz="2000">
                <a:latin typeface="华文中宋" panose="02010600040101010101" pitchFamily="2" charset="-122"/>
                <a:ea typeface="华文中宋" panose="02010600040101010101" pitchFamily="2" charset="-122"/>
              </a:rPr>
              <a:t>：</a:t>
            </a:r>
            <a:r>
              <a:rPr lang="zh-CN" altLang="en-US" sz="2000">
                <a:solidFill>
                  <a:srgbClr val="FF33CC"/>
                </a:solidFill>
                <a:latin typeface="华文中宋" panose="02010600040101010101" pitchFamily="2" charset="-122"/>
                <a:ea typeface="华文中宋" panose="02010600040101010101" pitchFamily="2" charset="-122"/>
              </a:rPr>
              <a:t>测试信号输入引脚，低电平有效。</a:t>
            </a:r>
            <a:r>
              <a:rPr lang="zh-CN" altLang="en-US" sz="2000">
                <a:solidFill>
                  <a:srgbClr val="000000"/>
                </a:solidFill>
                <a:latin typeface="华文中宋" panose="02010600040101010101" pitchFamily="2" charset="-122"/>
                <a:ea typeface="华文中宋" panose="02010600040101010101" pitchFamily="2" charset="-122"/>
              </a:rPr>
              <a:t>当</a:t>
            </a:r>
            <a:r>
              <a:rPr lang="en-US" altLang="zh-CN" sz="2000">
                <a:solidFill>
                  <a:srgbClr val="000000"/>
                </a:solidFill>
                <a:latin typeface="华文中宋" panose="02010600040101010101" pitchFamily="2" charset="-122"/>
                <a:ea typeface="华文中宋" panose="02010600040101010101" pitchFamily="2" charset="-122"/>
              </a:rPr>
              <a:t>CPU</a:t>
            </a:r>
            <a:r>
              <a:rPr lang="zh-CN" altLang="en-US" sz="2000">
                <a:solidFill>
                  <a:srgbClr val="000000"/>
                </a:solidFill>
                <a:latin typeface="华文中宋" panose="02010600040101010101" pitchFamily="2" charset="-122"/>
                <a:ea typeface="华文中宋" panose="02010600040101010101" pitchFamily="2" charset="-122"/>
              </a:rPr>
              <a:t>执行</a:t>
            </a:r>
            <a:r>
              <a:rPr lang="en-US" altLang="zh-CN" sz="2000">
                <a:solidFill>
                  <a:srgbClr val="000000"/>
                </a:solidFill>
                <a:latin typeface="华文中宋" panose="02010600040101010101" pitchFamily="2" charset="-122"/>
                <a:ea typeface="华文中宋" panose="02010600040101010101" pitchFamily="2" charset="-122"/>
              </a:rPr>
              <a:t>WAIT</a:t>
            </a:r>
            <a:r>
              <a:rPr lang="zh-CN" altLang="en-US" sz="2000">
                <a:solidFill>
                  <a:srgbClr val="000000"/>
                </a:solidFill>
                <a:latin typeface="华文中宋" panose="02010600040101010101" pitchFamily="2" charset="-122"/>
                <a:ea typeface="华文中宋" panose="02010600040101010101" pitchFamily="2" charset="-122"/>
              </a:rPr>
              <a:t>指令时，每隔</a:t>
            </a:r>
            <a:r>
              <a:rPr lang="en-US" altLang="zh-CN" sz="2000">
                <a:solidFill>
                  <a:srgbClr val="000000"/>
                </a:solidFill>
                <a:latin typeface="华文中宋" panose="02010600040101010101" pitchFamily="2" charset="-122"/>
                <a:ea typeface="华文中宋" panose="02010600040101010101" pitchFamily="2" charset="-122"/>
              </a:rPr>
              <a:t>5</a:t>
            </a:r>
            <a:r>
              <a:rPr lang="zh-CN" altLang="en-US" sz="2000">
                <a:solidFill>
                  <a:srgbClr val="000000"/>
                </a:solidFill>
                <a:latin typeface="华文中宋" panose="02010600040101010101" pitchFamily="2" charset="-122"/>
                <a:ea typeface="华文中宋" panose="02010600040101010101" pitchFamily="2" charset="-122"/>
              </a:rPr>
              <a:t>个时钟周期对此引脚进行一次测试。若为高电平，</a:t>
            </a:r>
            <a:r>
              <a:rPr lang="en-US" altLang="zh-CN" sz="2000">
                <a:solidFill>
                  <a:srgbClr val="000000"/>
                </a:solidFill>
                <a:latin typeface="华文中宋" panose="02010600040101010101" pitchFamily="2" charset="-122"/>
                <a:ea typeface="华文中宋" panose="02010600040101010101" pitchFamily="2" charset="-122"/>
              </a:rPr>
              <a:t>CPU</a:t>
            </a:r>
            <a:r>
              <a:rPr lang="zh-CN" altLang="en-US" sz="2000">
                <a:solidFill>
                  <a:srgbClr val="000000"/>
                </a:solidFill>
                <a:latin typeface="华文中宋" panose="02010600040101010101" pitchFamily="2" charset="-122"/>
                <a:ea typeface="华文中宋" panose="02010600040101010101" pitchFamily="2" charset="-122"/>
              </a:rPr>
              <a:t>则继续处于空转状态进行等待，直到引脚变为低电平后，</a:t>
            </a:r>
            <a:r>
              <a:rPr lang="en-US" altLang="zh-CN" sz="2000">
                <a:solidFill>
                  <a:srgbClr val="000000"/>
                </a:solidFill>
                <a:latin typeface="华文中宋" panose="02010600040101010101" pitchFamily="2" charset="-122"/>
                <a:ea typeface="华文中宋" panose="02010600040101010101" pitchFamily="2" charset="-122"/>
              </a:rPr>
              <a:t>CPU</a:t>
            </a:r>
            <a:r>
              <a:rPr lang="zh-CN" altLang="en-US" sz="2000">
                <a:solidFill>
                  <a:srgbClr val="000000"/>
                </a:solidFill>
                <a:latin typeface="华文中宋" panose="02010600040101010101" pitchFamily="2" charset="-122"/>
                <a:ea typeface="华文中宋" panose="02010600040101010101" pitchFamily="2" charset="-122"/>
              </a:rPr>
              <a:t>才结束等待状态，继续执行下一条指令。</a:t>
            </a:r>
          </a:p>
          <a:p>
            <a:pPr algn="just" eaLnBrk="1" hangingPunct="1">
              <a:spcBef>
                <a:spcPct val="0"/>
              </a:spcBef>
              <a:buClrTx/>
              <a:buSzTx/>
              <a:buFontTx/>
              <a:buNone/>
            </a:pPr>
            <a:r>
              <a:rPr lang="zh-CN" altLang="en-US" sz="2000">
                <a:solidFill>
                  <a:srgbClr val="000000"/>
                </a:solidFill>
                <a:latin typeface="华文中宋" panose="02010600040101010101" pitchFamily="2" charset="-122"/>
                <a:ea typeface="华文中宋" panose="02010600040101010101" pitchFamily="2" charset="-122"/>
              </a:rPr>
              <a:t> </a:t>
            </a:r>
            <a:r>
              <a:rPr lang="en-US" altLang="zh-CN" sz="2000">
                <a:solidFill>
                  <a:schemeClr val="hlink"/>
                </a:solidFill>
                <a:latin typeface="华文中宋" panose="02010600040101010101" pitchFamily="2" charset="-122"/>
                <a:ea typeface="华文中宋" panose="02010600040101010101" pitchFamily="2" charset="-122"/>
              </a:rPr>
              <a:t>NMI</a:t>
            </a:r>
            <a:r>
              <a:rPr lang="zh-CN" altLang="en-US" sz="2000">
                <a:solidFill>
                  <a:srgbClr val="000000"/>
                </a:solidFill>
                <a:latin typeface="华文中宋" panose="02010600040101010101" pitchFamily="2" charset="-122"/>
                <a:ea typeface="华文中宋" panose="02010600040101010101" pitchFamily="2" charset="-122"/>
              </a:rPr>
              <a:t>：</a:t>
            </a:r>
            <a:r>
              <a:rPr lang="zh-CN" altLang="en-US" sz="2000">
                <a:solidFill>
                  <a:srgbClr val="FF33CC"/>
                </a:solidFill>
                <a:latin typeface="华文中宋" panose="02010600040101010101" pitchFamily="2" charset="-122"/>
                <a:ea typeface="华文中宋" panose="02010600040101010101" pitchFamily="2" charset="-122"/>
              </a:rPr>
              <a:t>非屏蔽中断请求输入信号，上升沿触发。</a:t>
            </a:r>
            <a:r>
              <a:rPr lang="zh-CN" altLang="en-US" sz="2000">
                <a:solidFill>
                  <a:srgbClr val="000000"/>
                </a:solidFill>
                <a:latin typeface="华文中宋" panose="02010600040101010101" pitchFamily="2" charset="-122"/>
                <a:ea typeface="华文中宋" panose="02010600040101010101" pitchFamily="2" charset="-122"/>
              </a:rPr>
              <a:t>这个引脚上的中断请求信号不能用软件屏蔽，</a:t>
            </a:r>
            <a:r>
              <a:rPr lang="en-US" altLang="zh-CN" sz="2000">
                <a:solidFill>
                  <a:srgbClr val="000000"/>
                </a:solidFill>
                <a:latin typeface="华文中宋" panose="02010600040101010101" pitchFamily="2" charset="-122"/>
                <a:ea typeface="华文中宋" panose="02010600040101010101" pitchFamily="2" charset="-122"/>
              </a:rPr>
              <a:t>CPU</a:t>
            </a:r>
            <a:r>
              <a:rPr lang="zh-CN" altLang="en-US" sz="2000">
                <a:solidFill>
                  <a:srgbClr val="000000"/>
                </a:solidFill>
                <a:latin typeface="华文中宋" panose="02010600040101010101" pitchFamily="2" charset="-122"/>
                <a:ea typeface="华文中宋" panose="02010600040101010101" pitchFamily="2" charset="-122"/>
              </a:rPr>
              <a:t>在当前指令执行结束后就进入中断过程。</a:t>
            </a:r>
          </a:p>
          <a:p>
            <a:pPr algn="just" eaLnBrk="1" hangingPunct="1">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RESET</a:t>
            </a:r>
            <a:r>
              <a:rPr lang="zh-CN" altLang="en-US" sz="2000">
                <a:solidFill>
                  <a:srgbClr val="000000"/>
                </a:solidFill>
                <a:latin typeface="华文中宋" panose="02010600040101010101" pitchFamily="2" charset="-122"/>
                <a:ea typeface="华文中宋" panose="02010600040101010101" pitchFamily="2" charset="-122"/>
              </a:rPr>
              <a:t>：</a:t>
            </a:r>
            <a:r>
              <a:rPr lang="zh-CN" altLang="en-US" sz="2000">
                <a:solidFill>
                  <a:srgbClr val="FF33CC"/>
                </a:solidFill>
                <a:latin typeface="华文中宋" panose="02010600040101010101" pitchFamily="2" charset="-122"/>
                <a:ea typeface="华文中宋" panose="02010600040101010101" pitchFamily="2" charset="-122"/>
              </a:rPr>
              <a:t>系统复位输入信号，高电平有效。</a:t>
            </a:r>
            <a:r>
              <a:rPr lang="zh-CN" altLang="en-US" sz="2000">
                <a:solidFill>
                  <a:srgbClr val="000000"/>
                </a:solidFill>
                <a:latin typeface="华文中宋" panose="02010600040101010101" pitchFamily="2" charset="-122"/>
                <a:ea typeface="华文中宋" panose="02010600040101010101" pitchFamily="2" charset="-122"/>
              </a:rPr>
              <a:t>为使</a:t>
            </a:r>
            <a:r>
              <a:rPr lang="en-US" altLang="zh-CN" sz="2000">
                <a:solidFill>
                  <a:srgbClr val="000000"/>
                </a:solidFill>
                <a:latin typeface="华文中宋" panose="02010600040101010101" pitchFamily="2" charset="-122"/>
                <a:ea typeface="华文中宋" panose="02010600040101010101" pitchFamily="2" charset="-122"/>
              </a:rPr>
              <a:t>CPU</a:t>
            </a:r>
            <a:r>
              <a:rPr lang="zh-CN" altLang="en-US" sz="2000">
                <a:solidFill>
                  <a:srgbClr val="000000"/>
                </a:solidFill>
                <a:latin typeface="华文中宋" panose="02010600040101010101" pitchFamily="2" charset="-122"/>
                <a:ea typeface="华文中宋" panose="02010600040101010101" pitchFamily="2" charset="-122"/>
              </a:rPr>
              <a:t>完成内部复位过程，该信号至少要在</a:t>
            </a:r>
            <a:r>
              <a:rPr lang="en-US" altLang="zh-CN" sz="2000">
                <a:solidFill>
                  <a:srgbClr val="000000"/>
                </a:solidFill>
                <a:latin typeface="华文中宋" panose="02010600040101010101" pitchFamily="2" charset="-122"/>
                <a:ea typeface="华文中宋" panose="02010600040101010101" pitchFamily="2" charset="-122"/>
              </a:rPr>
              <a:t>4</a:t>
            </a:r>
            <a:r>
              <a:rPr lang="zh-CN" altLang="en-US" sz="2000">
                <a:solidFill>
                  <a:srgbClr val="000000"/>
                </a:solidFill>
                <a:latin typeface="华文中宋" panose="02010600040101010101" pitchFamily="2" charset="-122"/>
                <a:ea typeface="华文中宋" panose="02010600040101010101" pitchFamily="2" charset="-122"/>
              </a:rPr>
              <a:t>个时钟周期内保持有效。当</a:t>
            </a:r>
            <a:r>
              <a:rPr lang="en-US" altLang="zh-CN" sz="2000">
                <a:solidFill>
                  <a:srgbClr val="000000"/>
                </a:solidFill>
                <a:latin typeface="华文中宋" panose="02010600040101010101" pitchFamily="2" charset="-122"/>
                <a:ea typeface="华文中宋" panose="02010600040101010101" pitchFamily="2" charset="-122"/>
              </a:rPr>
              <a:t>RESET</a:t>
            </a:r>
            <a:r>
              <a:rPr lang="zh-CN" altLang="en-US" sz="2000">
                <a:solidFill>
                  <a:srgbClr val="000000"/>
                </a:solidFill>
                <a:latin typeface="华文中宋" panose="02010600040101010101" pitchFamily="2" charset="-122"/>
                <a:ea typeface="华文中宋" panose="02010600040101010101" pitchFamily="2" charset="-122"/>
              </a:rPr>
              <a:t>返回低电平时，</a:t>
            </a:r>
            <a:r>
              <a:rPr lang="en-US" altLang="zh-CN" sz="2000">
                <a:solidFill>
                  <a:srgbClr val="000000"/>
                </a:solidFill>
                <a:latin typeface="华文中宋" panose="02010600040101010101" pitchFamily="2" charset="-122"/>
                <a:ea typeface="华文中宋" panose="02010600040101010101" pitchFamily="2" charset="-122"/>
              </a:rPr>
              <a:t>CPU</a:t>
            </a:r>
            <a:r>
              <a:rPr lang="zh-CN" altLang="en-US" sz="2000">
                <a:solidFill>
                  <a:srgbClr val="000000"/>
                </a:solidFill>
                <a:latin typeface="华文中宋" panose="02010600040101010101" pitchFamily="2" charset="-122"/>
                <a:ea typeface="华文中宋" panose="02010600040101010101" pitchFamily="2" charset="-122"/>
              </a:rPr>
              <a:t>将重新启动。</a:t>
            </a:r>
          </a:p>
        </p:txBody>
      </p:sp>
      <p:graphicFrame>
        <p:nvGraphicFramePr>
          <p:cNvPr id="58371" name="Object 3">
            <a:extLst>
              <a:ext uri="{FF2B5EF4-FFF2-40B4-BE49-F238E27FC236}">
                <a16:creationId xmlns:a16="http://schemas.microsoft.com/office/drawing/2014/main" id="{C4A3CBAB-170C-5045-B4C9-876D7B819CEC}"/>
              </a:ext>
            </a:extLst>
          </p:cNvPr>
          <p:cNvGraphicFramePr>
            <a:graphicFrameLocks noChangeAspect="1"/>
          </p:cNvGraphicFramePr>
          <p:nvPr/>
        </p:nvGraphicFramePr>
        <p:xfrm>
          <a:off x="4572000" y="1341438"/>
          <a:ext cx="4481513" cy="5041900"/>
        </p:xfrm>
        <a:graphic>
          <a:graphicData uri="http://schemas.openxmlformats.org/presentationml/2006/ole">
            <mc:AlternateContent xmlns:mc="http://schemas.openxmlformats.org/markup-compatibility/2006">
              <mc:Choice xmlns:v="urn:schemas-microsoft-com:vml" Requires="v">
                <p:oleObj spid="_x0000_s58426" name="Visio" r:id="rId4" imgW="1504950" imgH="1651000" progId="Visio.Drawing.11">
                  <p:embed/>
                </p:oleObj>
              </mc:Choice>
              <mc:Fallback>
                <p:oleObj name="Visio" r:id="rId4" imgW="1504950" imgH="16510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1341438"/>
                        <a:ext cx="4481513"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522244" name="Group 4">
            <a:extLst>
              <a:ext uri="{FF2B5EF4-FFF2-40B4-BE49-F238E27FC236}">
                <a16:creationId xmlns:a16="http://schemas.microsoft.com/office/drawing/2014/main" id="{1562C388-669C-504B-AF42-99D727558448}"/>
              </a:ext>
            </a:extLst>
          </p:cNvPr>
          <p:cNvGraphicFramePr>
            <a:graphicFrameLocks noGrp="1"/>
          </p:cNvGraphicFramePr>
          <p:nvPr/>
        </p:nvGraphicFramePr>
        <p:xfrm>
          <a:off x="3708400" y="1052513"/>
          <a:ext cx="4740275" cy="3627437"/>
        </p:xfrm>
        <a:graphic>
          <a:graphicData uri="http://schemas.openxmlformats.org/drawingml/2006/table">
            <a:tbl>
              <a:tblPr/>
              <a:tblGrid>
                <a:gridCol w="2930525">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tblGrid>
              <a:tr h="51820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800" b="1" i="0" u="none" strike="noStrike" cap="none" normalizeH="0" baseline="0">
                          <a:ln>
                            <a:noFill/>
                          </a:ln>
                          <a:solidFill>
                            <a:schemeClr val="tx1"/>
                          </a:solidFill>
                          <a:effectLst/>
                          <a:latin typeface="Times New Roman" charset="0"/>
                          <a:ea typeface="宋体" charset="0"/>
                          <a:cs typeface="Times New Roman" charset="0"/>
                        </a:rPr>
                        <a:t>标志寄存器</a:t>
                      </a: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FR</a:t>
                      </a:r>
                    </a:p>
                  </a:txBody>
                  <a:tcPr marT="45724" marB="45724"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0000H</a:t>
                      </a:r>
                    </a:p>
                  </a:txBody>
                  <a:tcPr marT="45724" marB="45724"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51820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800" b="1" i="0" u="none" strike="noStrike" cap="none" normalizeH="0" baseline="0">
                          <a:ln>
                            <a:noFill/>
                          </a:ln>
                          <a:solidFill>
                            <a:schemeClr val="tx1"/>
                          </a:solidFill>
                          <a:effectLst/>
                          <a:latin typeface="Times New Roman" charset="0"/>
                          <a:ea typeface="宋体" charset="0"/>
                          <a:cs typeface="Times New Roman" charset="0"/>
                        </a:rPr>
                        <a:t>指令寄存器</a:t>
                      </a: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IP</a:t>
                      </a:r>
                    </a:p>
                  </a:txBody>
                  <a:tcPr marT="45724" marB="45724"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0000H</a:t>
                      </a:r>
                    </a:p>
                  </a:txBody>
                  <a:tcPr marT="45724" marB="45724"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51820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800" b="1" i="0" u="none" strike="noStrike" cap="none" normalizeH="0" baseline="0">
                          <a:ln>
                            <a:noFill/>
                          </a:ln>
                          <a:solidFill>
                            <a:schemeClr val="tx1"/>
                          </a:solidFill>
                          <a:effectLst/>
                          <a:latin typeface="Times New Roman" charset="0"/>
                          <a:ea typeface="宋体" charset="0"/>
                          <a:cs typeface="Times New Roman" charset="0"/>
                        </a:rPr>
                        <a:t>代码段寄存器</a:t>
                      </a: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CS</a:t>
                      </a:r>
                    </a:p>
                  </a:txBody>
                  <a:tcPr marT="45724" marB="45724"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FFFFH</a:t>
                      </a:r>
                    </a:p>
                  </a:txBody>
                  <a:tcPr marT="45724" marB="45724"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51820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800" b="1" i="0" u="none" strike="noStrike" cap="none" normalizeH="0" baseline="0">
                          <a:ln>
                            <a:noFill/>
                          </a:ln>
                          <a:solidFill>
                            <a:schemeClr val="tx1"/>
                          </a:solidFill>
                          <a:effectLst/>
                          <a:latin typeface="Times New Roman" charset="0"/>
                          <a:ea typeface="宋体" charset="0"/>
                          <a:cs typeface="Times New Roman" charset="0"/>
                        </a:rPr>
                        <a:t>数据段寄存器</a:t>
                      </a: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DS</a:t>
                      </a:r>
                    </a:p>
                  </a:txBody>
                  <a:tcPr marT="45724" marB="45724"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0000H</a:t>
                      </a:r>
                    </a:p>
                  </a:txBody>
                  <a:tcPr marT="45724" marB="45724"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51820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800" b="1" i="0" u="none" strike="noStrike" cap="none" normalizeH="0" baseline="0">
                          <a:ln>
                            <a:noFill/>
                          </a:ln>
                          <a:solidFill>
                            <a:schemeClr val="tx1"/>
                          </a:solidFill>
                          <a:effectLst/>
                          <a:latin typeface="Times New Roman" charset="0"/>
                          <a:ea typeface="宋体" charset="0"/>
                          <a:cs typeface="Times New Roman" charset="0"/>
                        </a:rPr>
                        <a:t>堆栈段寄存器</a:t>
                      </a: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SS</a:t>
                      </a:r>
                    </a:p>
                  </a:txBody>
                  <a:tcPr marT="45724" marB="45724"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0000H</a:t>
                      </a:r>
                    </a:p>
                  </a:txBody>
                  <a:tcPr marT="45724" marB="45724"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51820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800" b="1" i="0" u="none" strike="noStrike" cap="none" normalizeH="0" baseline="0">
                          <a:ln>
                            <a:noFill/>
                          </a:ln>
                          <a:solidFill>
                            <a:schemeClr val="tx1"/>
                          </a:solidFill>
                          <a:effectLst/>
                          <a:latin typeface="Times New Roman" charset="0"/>
                          <a:ea typeface="宋体" charset="0"/>
                          <a:cs typeface="Times New Roman" charset="0"/>
                        </a:rPr>
                        <a:t>附加段寄存器</a:t>
                      </a: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ES</a:t>
                      </a:r>
                    </a:p>
                  </a:txBody>
                  <a:tcPr marT="45724" marB="45724"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800" b="1" i="0" u="none" strike="noStrike" cap="none" normalizeH="0" baseline="0">
                          <a:ln>
                            <a:noFill/>
                          </a:ln>
                          <a:solidFill>
                            <a:schemeClr val="tx1"/>
                          </a:solidFill>
                          <a:effectLst/>
                          <a:latin typeface="Times New Roman" charset="0"/>
                          <a:ea typeface="宋体" charset="0"/>
                          <a:cs typeface="Times New Roman" charset="0"/>
                        </a:rPr>
                        <a:t>0000H</a:t>
                      </a:r>
                    </a:p>
                  </a:txBody>
                  <a:tcPr marT="45724" marB="45724"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51820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800" b="1" i="0" u="none" strike="noStrike" cap="none" normalizeH="0" baseline="0">
                          <a:ln>
                            <a:noFill/>
                          </a:ln>
                          <a:solidFill>
                            <a:schemeClr val="tx1"/>
                          </a:solidFill>
                          <a:effectLst/>
                          <a:latin typeface="Times New Roman" charset="0"/>
                          <a:ea typeface="宋体" charset="0"/>
                          <a:cs typeface="Times New Roman" charset="0"/>
                        </a:rPr>
                        <a:t>指令队列</a:t>
                      </a:r>
                    </a:p>
                  </a:txBody>
                  <a:tcPr marT="45724" marB="45724"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800" b="1" i="0" u="none" strike="noStrike" cap="none" normalizeH="0" baseline="0">
                          <a:ln>
                            <a:noFill/>
                          </a:ln>
                          <a:solidFill>
                            <a:schemeClr val="tx1"/>
                          </a:solidFill>
                          <a:effectLst/>
                          <a:latin typeface="Times New Roman" charset="0"/>
                          <a:ea typeface="宋体" charset="0"/>
                          <a:cs typeface="Times New Roman" charset="0"/>
                        </a:rPr>
                        <a:t>空</a:t>
                      </a:r>
                    </a:p>
                  </a:txBody>
                  <a:tcPr marT="45724" marB="45724"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bl>
          </a:graphicData>
        </a:graphic>
      </p:graphicFrame>
      <p:sp>
        <p:nvSpPr>
          <p:cNvPr id="58398" name="Text Box 30">
            <a:extLst>
              <a:ext uri="{FF2B5EF4-FFF2-40B4-BE49-F238E27FC236}">
                <a16:creationId xmlns:a16="http://schemas.microsoft.com/office/drawing/2014/main" id="{83BD8040-0C31-6140-9807-D58D80E689FB}"/>
              </a:ext>
            </a:extLst>
          </p:cNvPr>
          <p:cNvSpPr txBox="1">
            <a:spLocks noChangeArrowheads="1"/>
          </p:cNvSpPr>
          <p:nvPr/>
        </p:nvSpPr>
        <p:spPr bwMode="auto">
          <a:xfrm>
            <a:off x="971550" y="115888"/>
            <a:ext cx="77041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58399" name="幻灯片编号占位符 2">
            <a:extLst>
              <a:ext uri="{FF2B5EF4-FFF2-40B4-BE49-F238E27FC236}">
                <a16:creationId xmlns:a16="http://schemas.microsoft.com/office/drawing/2014/main" id="{4BABC9D9-6A9D-E44E-8198-89DEA23E8A2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3DE665E-9A8A-FD4E-80DF-D36031108B4E}" type="slidenum">
              <a:rPr kumimoji="0" lang="en-US" altLang="zh-CN" sz="1400" smtClean="0"/>
              <a:pPr>
                <a:spcBef>
                  <a:spcPct val="0"/>
                </a:spcBef>
                <a:buClrTx/>
                <a:buSzTx/>
                <a:buFontTx/>
                <a:buNone/>
              </a:pPr>
              <a:t>24</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22244"/>
                                        </p:tgtEl>
                                        <p:attrNameLst>
                                          <p:attrName>style.visibility</p:attrName>
                                        </p:attrNameLst>
                                      </p:cBhvr>
                                      <p:to>
                                        <p:strVal val="visible"/>
                                      </p:to>
                                    </p:set>
                                    <p:animEffect transition="in" filter="blinds(horizontal)">
                                      <p:cBhvr>
                                        <p:cTn id="7" dur="500"/>
                                        <p:tgtEl>
                                          <p:spTgt spid="5222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日期占位符 1">
            <a:extLst>
              <a:ext uri="{FF2B5EF4-FFF2-40B4-BE49-F238E27FC236}">
                <a16:creationId xmlns:a16="http://schemas.microsoft.com/office/drawing/2014/main" id="{7E6A740B-F83F-E949-B9A3-96C0C5B9B11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BB68AA4-52D8-414A-8AAE-27721AC6CC69}" type="datetime12">
              <a:rPr kumimoji="0" lang="zh-CN" altLang="en-US" sz="1400" smtClean="0"/>
              <a:pPr>
                <a:spcBef>
                  <a:spcPct val="0"/>
                </a:spcBef>
                <a:buClrTx/>
                <a:buSzTx/>
                <a:buFontTx/>
                <a:buNone/>
              </a:pPr>
              <a:t>下午8时26分</a:t>
            </a:fld>
            <a:endParaRPr kumimoji="0" lang="en-US" altLang="zh-CN" sz="1400"/>
          </a:p>
        </p:txBody>
      </p:sp>
      <p:sp>
        <p:nvSpPr>
          <p:cNvPr id="60418" name="Text Box 2">
            <a:extLst>
              <a:ext uri="{FF2B5EF4-FFF2-40B4-BE49-F238E27FC236}">
                <a16:creationId xmlns:a16="http://schemas.microsoft.com/office/drawing/2014/main" id="{7D91F9BB-EB1C-284B-A99E-550C0690E695}"/>
              </a:ext>
            </a:extLst>
          </p:cNvPr>
          <p:cNvSpPr txBox="1">
            <a:spLocks noChangeArrowheads="1"/>
          </p:cNvSpPr>
          <p:nvPr/>
        </p:nvSpPr>
        <p:spPr bwMode="auto">
          <a:xfrm>
            <a:off x="323850" y="1471613"/>
            <a:ext cx="3960813" cy="4510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just" eaLnBrk="1" hangingPunct="1">
              <a:lnSpc>
                <a:spcPct val="110000"/>
              </a:lnSpc>
              <a:spcBef>
                <a:spcPct val="10000"/>
              </a:spcBef>
              <a:spcAft>
                <a:spcPct val="10000"/>
              </a:spcAft>
              <a:buClrTx/>
              <a:buSzTx/>
              <a:buFontTx/>
              <a:buNone/>
            </a:pPr>
            <a:r>
              <a:rPr lang="en-US" altLang="zh-CN" sz="2400">
                <a:solidFill>
                  <a:schemeClr val="hlink"/>
                </a:solidFill>
                <a:latin typeface="华文中宋" panose="02010600040101010101" pitchFamily="2" charset="-122"/>
                <a:ea typeface="华文中宋" panose="02010600040101010101" pitchFamily="2" charset="-122"/>
              </a:rPr>
              <a:t>~BHE/S</a:t>
            </a:r>
            <a:r>
              <a:rPr lang="en-US" altLang="zh-CN" sz="2400" baseline="-25000">
                <a:solidFill>
                  <a:schemeClr val="hlink"/>
                </a:solidFill>
                <a:latin typeface="华文中宋" panose="02010600040101010101" pitchFamily="2" charset="-122"/>
                <a:ea typeface="华文中宋" panose="02010600040101010101" pitchFamily="2" charset="-122"/>
              </a:rPr>
              <a:t>7</a:t>
            </a:r>
            <a:r>
              <a:rPr lang="zh-CN" altLang="en-US" sz="2400">
                <a:latin typeface="华文中宋" panose="02010600040101010101" pitchFamily="2" charset="-122"/>
                <a:ea typeface="华文中宋" panose="02010600040101010101" pitchFamily="2" charset="-122"/>
              </a:rPr>
              <a:t>：</a:t>
            </a:r>
            <a:r>
              <a:rPr lang="zh-CN" altLang="en-US" sz="2400">
                <a:solidFill>
                  <a:srgbClr val="FF33CC"/>
                </a:solidFill>
                <a:latin typeface="华文中宋" panose="02010600040101010101" pitchFamily="2" charset="-122"/>
                <a:ea typeface="华文中宋" panose="02010600040101010101" pitchFamily="2" charset="-122"/>
              </a:rPr>
              <a:t>分时复用的控制</a:t>
            </a:r>
            <a:r>
              <a:rPr lang="en-US" altLang="zh-CN" sz="2400">
                <a:solidFill>
                  <a:srgbClr val="FF33CC"/>
                </a:solidFill>
                <a:latin typeface="华文中宋" panose="02010600040101010101" pitchFamily="2" charset="-122"/>
                <a:ea typeface="华文中宋" panose="02010600040101010101" pitchFamily="2" charset="-122"/>
              </a:rPr>
              <a:t>/</a:t>
            </a:r>
            <a:r>
              <a:rPr lang="zh-CN" altLang="en-US" sz="2400">
                <a:solidFill>
                  <a:srgbClr val="FF33CC"/>
                </a:solidFill>
                <a:latin typeface="华文中宋" panose="02010600040101010101" pitchFamily="2" charset="-122"/>
                <a:ea typeface="华文中宋" panose="02010600040101010101" pitchFamily="2" charset="-122"/>
              </a:rPr>
              <a:t>状态信号线，三态输出。</a:t>
            </a:r>
            <a:r>
              <a:rPr lang="zh-CN" altLang="en-US" sz="2400">
                <a:solidFill>
                  <a:srgbClr val="000000"/>
                </a:solidFill>
                <a:latin typeface="华文中宋" panose="02010600040101010101" pitchFamily="2" charset="-122"/>
                <a:ea typeface="华文中宋" panose="02010600040101010101" pitchFamily="2" charset="-122"/>
              </a:rPr>
              <a:t>在总线周期的第一个时钟周期输出信号，其它时钟周期输出状态信号</a:t>
            </a:r>
            <a:r>
              <a:rPr lang="en-US" altLang="zh-CN" sz="2400">
                <a:solidFill>
                  <a:srgbClr val="000000"/>
                </a:solidFill>
                <a:latin typeface="华文中宋" panose="02010600040101010101" pitchFamily="2" charset="-122"/>
                <a:ea typeface="华文中宋" panose="02010600040101010101" pitchFamily="2" charset="-122"/>
              </a:rPr>
              <a:t>S</a:t>
            </a:r>
            <a:r>
              <a:rPr lang="en-US" altLang="zh-CN" sz="2400" baseline="-30000">
                <a:solidFill>
                  <a:srgbClr val="000000"/>
                </a:solidFill>
                <a:latin typeface="华文中宋" panose="02010600040101010101" pitchFamily="2" charset="-122"/>
                <a:ea typeface="华文中宋" panose="02010600040101010101" pitchFamily="2" charset="-122"/>
              </a:rPr>
              <a:t>7</a:t>
            </a:r>
            <a:r>
              <a:rPr lang="en-US" altLang="zh-CN" sz="2400">
                <a:solidFill>
                  <a:srgbClr val="000000"/>
                </a:solidFill>
                <a:latin typeface="华文中宋" panose="02010600040101010101" pitchFamily="2" charset="-122"/>
                <a:ea typeface="华文中宋" panose="02010600040101010101" pitchFamily="2" charset="-122"/>
              </a:rPr>
              <a:t>(S</a:t>
            </a:r>
            <a:r>
              <a:rPr lang="en-US" altLang="zh-CN" sz="2400" baseline="-30000">
                <a:solidFill>
                  <a:srgbClr val="000000"/>
                </a:solidFill>
                <a:latin typeface="华文中宋" panose="02010600040101010101" pitchFamily="2" charset="-122"/>
                <a:ea typeface="华文中宋" panose="02010600040101010101" pitchFamily="2" charset="-122"/>
              </a:rPr>
              <a:t>7</a:t>
            </a:r>
            <a:r>
              <a:rPr lang="zh-CN" altLang="en-US" sz="2400">
                <a:solidFill>
                  <a:srgbClr val="000000"/>
                </a:solidFill>
                <a:latin typeface="华文中宋" panose="02010600040101010101" pitchFamily="2" charset="-122"/>
                <a:ea typeface="华文中宋" panose="02010600040101010101" pitchFamily="2" charset="-122"/>
              </a:rPr>
              <a:t>的意义目前没有定义</a:t>
            </a:r>
            <a:r>
              <a:rPr lang="en-US" altLang="zh-CN" sz="2400">
                <a:solidFill>
                  <a:srgbClr val="000000"/>
                </a:solidFill>
                <a:latin typeface="华文中宋" panose="02010600040101010101" pitchFamily="2" charset="-122"/>
                <a:ea typeface="华文中宋" panose="02010600040101010101" pitchFamily="2" charset="-122"/>
              </a:rPr>
              <a:t>)</a:t>
            </a:r>
            <a:r>
              <a:rPr lang="zh-CN" altLang="en-US" sz="2400">
                <a:solidFill>
                  <a:srgbClr val="000000"/>
                </a:solidFill>
                <a:latin typeface="华文中宋" panose="02010600040101010101" pitchFamily="2" charset="-122"/>
                <a:ea typeface="华文中宋" panose="02010600040101010101" pitchFamily="2" charset="-122"/>
              </a:rPr>
              <a:t>。信号</a:t>
            </a:r>
            <a:r>
              <a:rPr lang="en-US" altLang="zh-CN" sz="2400">
                <a:solidFill>
                  <a:schemeClr val="hlink"/>
                </a:solidFill>
                <a:latin typeface="华文中宋" panose="02010600040101010101" pitchFamily="2" charset="-122"/>
                <a:ea typeface="华文中宋" panose="02010600040101010101" pitchFamily="2" charset="-122"/>
              </a:rPr>
              <a:t>~BHE</a:t>
            </a:r>
            <a:r>
              <a:rPr lang="zh-CN" altLang="en-US" sz="2400">
                <a:solidFill>
                  <a:srgbClr val="000000"/>
                </a:solidFill>
                <a:latin typeface="华文中宋" panose="02010600040101010101" pitchFamily="2" charset="-122"/>
                <a:ea typeface="华文中宋" panose="02010600040101010101" pitchFamily="2" charset="-122"/>
              </a:rPr>
              <a:t>的意义是：当</a:t>
            </a:r>
            <a:r>
              <a:rPr lang="en-US" altLang="zh-CN" sz="2400">
                <a:solidFill>
                  <a:schemeClr val="hlink"/>
                </a:solidFill>
                <a:latin typeface="华文中宋" panose="02010600040101010101" pitchFamily="2" charset="-122"/>
                <a:ea typeface="华文中宋" panose="02010600040101010101" pitchFamily="2" charset="-122"/>
              </a:rPr>
              <a:t>~BHE</a:t>
            </a:r>
            <a:r>
              <a:rPr lang="en-US" altLang="zh-CN" sz="2400">
                <a:solidFill>
                  <a:srgbClr val="000000"/>
                </a:solidFill>
                <a:latin typeface="华文中宋" panose="02010600040101010101" pitchFamily="2" charset="-122"/>
                <a:ea typeface="华文中宋" panose="02010600040101010101" pitchFamily="2" charset="-122"/>
              </a:rPr>
              <a:t>=0</a:t>
            </a:r>
            <a:r>
              <a:rPr lang="zh-CN" altLang="en-US" sz="2400">
                <a:solidFill>
                  <a:srgbClr val="000000"/>
                </a:solidFill>
                <a:latin typeface="华文中宋" panose="02010600040101010101" pitchFamily="2" charset="-122"/>
                <a:ea typeface="华文中宋" panose="02010600040101010101" pitchFamily="2" charset="-122"/>
              </a:rPr>
              <a:t>时，表示可使用高</a:t>
            </a:r>
            <a:r>
              <a:rPr lang="en-US" altLang="zh-CN" sz="2400">
                <a:solidFill>
                  <a:srgbClr val="000000"/>
                </a:solidFill>
                <a:latin typeface="华文中宋" panose="02010600040101010101" pitchFamily="2" charset="-122"/>
                <a:ea typeface="华文中宋" panose="02010600040101010101" pitchFamily="2" charset="-122"/>
              </a:rPr>
              <a:t>8</a:t>
            </a:r>
            <a:r>
              <a:rPr lang="zh-CN" altLang="en-US" sz="2400">
                <a:solidFill>
                  <a:srgbClr val="000000"/>
                </a:solidFill>
                <a:latin typeface="华文中宋" panose="02010600040101010101" pitchFamily="2" charset="-122"/>
                <a:ea typeface="华文中宋" panose="02010600040101010101" pitchFamily="2" charset="-122"/>
              </a:rPr>
              <a:t>位数据线</a:t>
            </a:r>
            <a:r>
              <a:rPr lang="en-US" altLang="zh-CN" sz="2400">
                <a:solidFill>
                  <a:srgbClr val="000000"/>
                </a:solidFill>
                <a:latin typeface="华文中宋" panose="02010600040101010101" pitchFamily="2" charset="-122"/>
                <a:ea typeface="华文中宋" panose="02010600040101010101" pitchFamily="2" charset="-122"/>
              </a:rPr>
              <a:t>AD</a:t>
            </a:r>
            <a:r>
              <a:rPr lang="en-US" altLang="zh-CN" sz="2400" baseline="-30000">
                <a:solidFill>
                  <a:srgbClr val="000000"/>
                </a:solidFill>
                <a:latin typeface="华文中宋" panose="02010600040101010101" pitchFamily="2" charset="-122"/>
                <a:ea typeface="华文中宋" panose="02010600040101010101" pitchFamily="2" charset="-122"/>
              </a:rPr>
              <a:t>8</a:t>
            </a:r>
            <a:r>
              <a:rPr lang="en-US" altLang="zh-CN" sz="2400">
                <a:solidFill>
                  <a:srgbClr val="000000"/>
                </a:solidFill>
                <a:latin typeface="华文中宋" panose="02010600040101010101" pitchFamily="2" charset="-122"/>
                <a:ea typeface="华文中宋" panose="02010600040101010101" pitchFamily="2" charset="-122"/>
              </a:rPr>
              <a:t>~AD</a:t>
            </a:r>
            <a:r>
              <a:rPr lang="en-US" altLang="zh-CN" sz="2400" baseline="-30000">
                <a:solidFill>
                  <a:srgbClr val="000000"/>
                </a:solidFill>
                <a:latin typeface="华文中宋" panose="02010600040101010101" pitchFamily="2" charset="-122"/>
                <a:ea typeface="华文中宋" panose="02010600040101010101" pitchFamily="2" charset="-122"/>
              </a:rPr>
              <a:t>l5</a:t>
            </a:r>
            <a:r>
              <a:rPr lang="zh-CN" altLang="en-US" sz="2400">
                <a:solidFill>
                  <a:srgbClr val="000000"/>
                </a:solidFill>
                <a:latin typeface="华文中宋" panose="02010600040101010101" pitchFamily="2" charset="-122"/>
                <a:ea typeface="华文中宋" panose="02010600040101010101" pitchFamily="2" charset="-122"/>
              </a:rPr>
              <a:t>；否则只使用低</a:t>
            </a:r>
            <a:r>
              <a:rPr lang="en-US" altLang="zh-CN" sz="2400">
                <a:solidFill>
                  <a:srgbClr val="000000"/>
                </a:solidFill>
                <a:latin typeface="华文中宋" panose="02010600040101010101" pitchFamily="2" charset="-122"/>
                <a:ea typeface="华文中宋" panose="02010600040101010101" pitchFamily="2" charset="-122"/>
              </a:rPr>
              <a:t>8</a:t>
            </a:r>
            <a:r>
              <a:rPr lang="zh-CN" altLang="en-US" sz="2400">
                <a:solidFill>
                  <a:srgbClr val="000000"/>
                </a:solidFill>
                <a:latin typeface="华文中宋" panose="02010600040101010101" pitchFamily="2" charset="-122"/>
                <a:ea typeface="华文中宋" panose="02010600040101010101" pitchFamily="2" charset="-122"/>
              </a:rPr>
              <a:t>位数据线</a:t>
            </a:r>
            <a:r>
              <a:rPr lang="en-US" altLang="zh-CN" sz="2400">
                <a:solidFill>
                  <a:srgbClr val="000000"/>
                </a:solidFill>
                <a:latin typeface="华文中宋" panose="02010600040101010101" pitchFamily="2" charset="-122"/>
                <a:ea typeface="华文中宋" panose="02010600040101010101" pitchFamily="2" charset="-122"/>
              </a:rPr>
              <a:t>AD</a:t>
            </a:r>
            <a:r>
              <a:rPr lang="en-US" altLang="zh-CN" sz="2400" baseline="-30000">
                <a:solidFill>
                  <a:srgbClr val="000000"/>
                </a:solidFill>
                <a:latin typeface="华文中宋" panose="02010600040101010101" pitchFamily="2" charset="-122"/>
                <a:ea typeface="华文中宋" panose="02010600040101010101" pitchFamily="2" charset="-122"/>
              </a:rPr>
              <a:t>0</a:t>
            </a:r>
            <a:r>
              <a:rPr lang="en-US" altLang="zh-CN" sz="2400">
                <a:solidFill>
                  <a:srgbClr val="000000"/>
                </a:solidFill>
                <a:latin typeface="华文中宋" panose="02010600040101010101" pitchFamily="2" charset="-122"/>
                <a:ea typeface="华文中宋" panose="02010600040101010101" pitchFamily="2" charset="-122"/>
              </a:rPr>
              <a:t>~AD</a:t>
            </a:r>
            <a:r>
              <a:rPr lang="en-US" altLang="zh-CN" sz="2400" baseline="-30000">
                <a:solidFill>
                  <a:srgbClr val="000000"/>
                </a:solidFill>
                <a:latin typeface="华文中宋" panose="02010600040101010101" pitchFamily="2" charset="-122"/>
                <a:ea typeface="华文中宋" panose="02010600040101010101" pitchFamily="2" charset="-122"/>
              </a:rPr>
              <a:t>7</a:t>
            </a:r>
            <a:r>
              <a:rPr lang="zh-CN" altLang="en-US" sz="2400">
                <a:solidFill>
                  <a:srgbClr val="000000"/>
                </a:solidFill>
                <a:latin typeface="华文中宋" panose="02010600040101010101" pitchFamily="2" charset="-122"/>
                <a:ea typeface="华文中宋" panose="02010600040101010101" pitchFamily="2" charset="-122"/>
              </a:rPr>
              <a:t>。</a:t>
            </a:r>
          </a:p>
        </p:txBody>
      </p:sp>
      <p:graphicFrame>
        <p:nvGraphicFramePr>
          <p:cNvPr id="60419" name="Object 3">
            <a:extLst>
              <a:ext uri="{FF2B5EF4-FFF2-40B4-BE49-F238E27FC236}">
                <a16:creationId xmlns:a16="http://schemas.microsoft.com/office/drawing/2014/main" id="{439EDAE9-E51E-6E46-8D63-7D9F88D2EFB8}"/>
              </a:ext>
            </a:extLst>
          </p:cNvPr>
          <p:cNvGraphicFramePr>
            <a:graphicFrameLocks noChangeAspect="1"/>
          </p:cNvGraphicFramePr>
          <p:nvPr/>
        </p:nvGraphicFramePr>
        <p:xfrm>
          <a:off x="4572000" y="1341438"/>
          <a:ext cx="4481513" cy="5041900"/>
        </p:xfrm>
        <a:graphic>
          <a:graphicData uri="http://schemas.openxmlformats.org/presentationml/2006/ole">
            <mc:AlternateContent xmlns:mc="http://schemas.openxmlformats.org/markup-compatibility/2006">
              <mc:Choice xmlns:v="urn:schemas-microsoft-com:vml" Requires="v">
                <p:oleObj spid="_x0000_s60450" name="Visio" r:id="rId4" imgW="1504950" imgH="1651000" progId="Visio.Drawing.11">
                  <p:embed/>
                </p:oleObj>
              </mc:Choice>
              <mc:Fallback>
                <p:oleObj name="Visio" r:id="rId4" imgW="1504950" imgH="16510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1341438"/>
                        <a:ext cx="4481513"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0420" name="Text Box 4">
            <a:extLst>
              <a:ext uri="{FF2B5EF4-FFF2-40B4-BE49-F238E27FC236}">
                <a16:creationId xmlns:a16="http://schemas.microsoft.com/office/drawing/2014/main" id="{0F2B45B7-F8E6-8249-B82E-2551D3D2853B}"/>
              </a:ext>
            </a:extLst>
          </p:cNvPr>
          <p:cNvSpPr txBox="1">
            <a:spLocks noChangeArrowheads="1"/>
          </p:cNvSpPr>
          <p:nvPr/>
        </p:nvSpPr>
        <p:spPr bwMode="auto">
          <a:xfrm>
            <a:off x="971550" y="115888"/>
            <a:ext cx="77041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60421" name="幻灯片编号占位符 2">
            <a:extLst>
              <a:ext uri="{FF2B5EF4-FFF2-40B4-BE49-F238E27FC236}">
                <a16:creationId xmlns:a16="http://schemas.microsoft.com/office/drawing/2014/main" id="{096E8993-C7D5-EB47-9377-F8EA21C096A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0B2EF1B-C59A-C248-8B83-B6EC7029A8C9}" type="slidenum">
              <a:rPr kumimoji="0" lang="en-US" altLang="zh-CN" sz="1400" smtClean="0"/>
              <a:pPr>
                <a:spcBef>
                  <a:spcPct val="0"/>
                </a:spcBef>
                <a:buClrTx/>
                <a:buSzTx/>
                <a:buFontTx/>
                <a:buNone/>
              </a:pPr>
              <a:t>25</a:t>
            </a:fld>
            <a:r>
              <a:rPr kumimoji="0" lang="en-US" altLang="zh-CN" sz="1400"/>
              <a:t>/201</a:t>
            </a:r>
          </a:p>
        </p:txBody>
      </p:sp>
      <p:pic>
        <p:nvPicPr>
          <p:cNvPr id="3" name="图片 2">
            <a:extLst>
              <a:ext uri="{FF2B5EF4-FFF2-40B4-BE49-F238E27FC236}">
                <a16:creationId xmlns:a16="http://schemas.microsoft.com/office/drawing/2014/main" id="{EE65BD16-5BD7-9F4B-8281-2F23BD3FACB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700338" y="2133600"/>
            <a:ext cx="6143625" cy="2382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片 3">
            <a:extLst>
              <a:ext uri="{FF2B5EF4-FFF2-40B4-BE49-F238E27FC236}">
                <a16:creationId xmlns:a16="http://schemas.microsoft.com/office/drawing/2014/main" id="{9781159E-D432-2A46-8FAC-17B48FD57AD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700338" y="2152650"/>
            <a:ext cx="6151562" cy="235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nodeType="clickPar">
                      <p:stCondLst>
                        <p:cond delay="indefinite"/>
                      </p:stCondLst>
                      <p:childTnLst>
                        <p:par>
                          <p:cTn id="11" fill="hold" nodeType="withGroup">
                            <p:stCondLst>
                              <p:cond delay="0"/>
                            </p:stCondLst>
                            <p:childTnLst>
                              <p:par>
                                <p:cTn id="12" presetID="12" presetClass="entr" presetSubtype="4"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1000"/>
                                        <p:tgtEl>
                                          <p:spTgt spid="4"/>
                                        </p:tgtEl>
                                        <p:attrNameLst>
                                          <p:attrName>ppt_y</p:attrName>
                                        </p:attrNameLst>
                                      </p:cBhvr>
                                      <p:tavLst>
                                        <p:tav tm="0">
                                          <p:val>
                                            <p:strVal val="#ppt_y+#ppt_h*1.125000"/>
                                          </p:val>
                                        </p:tav>
                                        <p:tav tm="100000">
                                          <p:val>
                                            <p:strVal val="#ppt_y"/>
                                          </p:val>
                                        </p:tav>
                                      </p:tavLst>
                                    </p:anim>
                                    <p:animEffect transition="in" filter="wipe(up)">
                                      <p:cBhvr>
                                        <p:cTn id="15"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日期占位符 1">
            <a:extLst>
              <a:ext uri="{FF2B5EF4-FFF2-40B4-BE49-F238E27FC236}">
                <a16:creationId xmlns:a16="http://schemas.microsoft.com/office/drawing/2014/main" id="{1C6251FB-ED2D-E04E-BE05-3F46179EF84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DBE7BCD-12AC-0B46-A5B5-E4436927FCBD}" type="datetime12">
              <a:rPr kumimoji="0" lang="zh-CN" altLang="en-US" sz="1400" smtClean="0"/>
              <a:pPr>
                <a:spcBef>
                  <a:spcPct val="0"/>
                </a:spcBef>
                <a:buClrTx/>
                <a:buSzTx/>
                <a:buFontTx/>
                <a:buNone/>
              </a:pPr>
              <a:t>下午8时26分</a:t>
            </a:fld>
            <a:endParaRPr kumimoji="0" lang="en-US" altLang="zh-CN" sz="1400"/>
          </a:p>
        </p:txBody>
      </p:sp>
      <p:sp>
        <p:nvSpPr>
          <p:cNvPr id="62466" name="Text Box 2">
            <a:extLst>
              <a:ext uri="{FF2B5EF4-FFF2-40B4-BE49-F238E27FC236}">
                <a16:creationId xmlns:a16="http://schemas.microsoft.com/office/drawing/2014/main" id="{1C5CCBE1-906E-B048-9617-14E9523F3FE7}"/>
              </a:ext>
            </a:extLst>
          </p:cNvPr>
          <p:cNvSpPr txBox="1">
            <a:spLocks noChangeArrowheads="1"/>
          </p:cNvSpPr>
          <p:nvPr/>
        </p:nvSpPr>
        <p:spPr bwMode="auto">
          <a:xfrm>
            <a:off x="250825" y="981075"/>
            <a:ext cx="4392613" cy="559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261938" indent="-2619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10000"/>
              </a:spcBef>
              <a:spcAft>
                <a:spcPct val="10000"/>
              </a:spcAft>
              <a:buClrTx/>
              <a:buSzTx/>
              <a:buFontTx/>
              <a:buNone/>
            </a:pPr>
            <a:r>
              <a:rPr lang="zh-CN" altLang="en-US" sz="2000" u="sng">
                <a:solidFill>
                  <a:schemeClr val="hlink"/>
                </a:solidFill>
                <a:latin typeface="华文中宋" panose="02010600040101010101" pitchFamily="2" charset="-122"/>
                <a:ea typeface="华文中宋" panose="02010600040101010101" pitchFamily="2" charset="-122"/>
              </a:rPr>
              <a:t>最小模式下引脚</a:t>
            </a:r>
            <a:r>
              <a:rPr lang="en-US" altLang="zh-CN" sz="2000" u="sng">
                <a:solidFill>
                  <a:schemeClr val="hlink"/>
                </a:solidFill>
                <a:latin typeface="华文中宋" panose="02010600040101010101" pitchFamily="2" charset="-122"/>
                <a:ea typeface="华文中宋" panose="02010600040101010101" pitchFamily="2" charset="-122"/>
              </a:rPr>
              <a:t>24~31</a:t>
            </a:r>
            <a:r>
              <a:rPr lang="zh-CN" altLang="en-US" sz="2000" u="sng">
                <a:solidFill>
                  <a:schemeClr val="hlink"/>
                </a:solidFill>
                <a:latin typeface="华文中宋" panose="02010600040101010101" pitchFamily="2" charset="-122"/>
                <a:ea typeface="华文中宋" panose="02010600040101010101" pitchFamily="2" charset="-122"/>
              </a:rPr>
              <a:t>的功能定义：</a:t>
            </a:r>
          </a:p>
          <a:p>
            <a:pPr eaLnBrk="1" hangingPunct="1">
              <a:lnSpc>
                <a:spcPct val="110000"/>
              </a:lnSpc>
              <a:spcBef>
                <a:spcPct val="10000"/>
              </a:spcBef>
              <a:spcAft>
                <a:spcPct val="10000"/>
              </a:spcAft>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~INTA</a:t>
            </a:r>
            <a:r>
              <a:rPr lang="zh-CN" altLang="en-US" sz="2000">
                <a:latin typeface="华文中宋" panose="02010600040101010101" pitchFamily="2" charset="-122"/>
                <a:ea typeface="华文中宋" panose="02010600040101010101" pitchFamily="2" charset="-122"/>
              </a:rPr>
              <a:t>：中断响应输出端。</a:t>
            </a:r>
          </a:p>
          <a:p>
            <a:pPr eaLnBrk="1" hangingPunct="1">
              <a:lnSpc>
                <a:spcPct val="110000"/>
              </a:lnSpc>
              <a:spcBef>
                <a:spcPct val="10000"/>
              </a:spcBef>
              <a:spcAft>
                <a:spcPct val="10000"/>
              </a:spcAft>
              <a:buClrTx/>
              <a:buSzTx/>
              <a:buFontTx/>
              <a:buNone/>
            </a:pPr>
            <a:r>
              <a:rPr lang="zh-CN" altLang="en-US" sz="2000">
                <a:latin typeface="华文中宋" panose="02010600040101010101" pitchFamily="2" charset="-122"/>
                <a:ea typeface="华文中宋" panose="02010600040101010101" pitchFamily="2" charset="-122"/>
              </a:rPr>
              <a:t> </a:t>
            </a:r>
            <a:r>
              <a:rPr lang="en-US" altLang="zh-CN" sz="2000">
                <a:solidFill>
                  <a:schemeClr val="hlink"/>
                </a:solidFill>
                <a:latin typeface="华文中宋" panose="02010600040101010101" pitchFamily="2" charset="-122"/>
                <a:ea typeface="华文中宋" panose="02010600040101010101" pitchFamily="2" charset="-122"/>
              </a:rPr>
              <a:t>ALE</a:t>
            </a:r>
            <a:r>
              <a:rPr lang="zh-CN" altLang="en-US" sz="2000">
                <a:latin typeface="华文中宋" panose="02010600040101010101" pitchFamily="2" charset="-122"/>
                <a:ea typeface="华文中宋" panose="02010600040101010101" pitchFamily="2" charset="-122"/>
              </a:rPr>
              <a:t>：地址锁存允许信号，三态输 	出，高电平有效。</a:t>
            </a:r>
          </a:p>
          <a:p>
            <a:pPr eaLnBrk="1" hangingPunct="1">
              <a:lnSpc>
                <a:spcPct val="110000"/>
              </a:lnSpc>
              <a:spcBef>
                <a:spcPct val="10000"/>
              </a:spcBef>
              <a:spcAft>
                <a:spcPct val="10000"/>
              </a:spcAft>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~DEN</a:t>
            </a:r>
            <a:r>
              <a:rPr lang="en-US" altLang="zh-CN" sz="2000">
                <a:latin typeface="华文中宋" panose="02010600040101010101" pitchFamily="2" charset="-122"/>
                <a:ea typeface="华文中宋" panose="02010600040101010101" pitchFamily="2" charset="-122"/>
              </a:rPr>
              <a:t> </a:t>
            </a:r>
            <a:r>
              <a:rPr lang="zh-CN" altLang="en-US" sz="2000">
                <a:latin typeface="华文中宋" panose="02010600040101010101" pitchFamily="2" charset="-122"/>
                <a:ea typeface="华文中宋" panose="02010600040101010101" pitchFamily="2" charset="-122"/>
              </a:rPr>
              <a:t>：数据允许信号，三态，低电	平有效。</a:t>
            </a:r>
          </a:p>
          <a:p>
            <a:pPr eaLnBrk="1" hangingPunct="1">
              <a:lnSpc>
                <a:spcPct val="110000"/>
              </a:lnSpc>
              <a:spcBef>
                <a:spcPct val="10000"/>
              </a:spcBef>
              <a:spcAft>
                <a:spcPct val="10000"/>
              </a:spcAft>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DT/~R</a:t>
            </a:r>
            <a:r>
              <a:rPr lang="zh-CN" altLang="en-US" sz="2000">
                <a:latin typeface="华文中宋" panose="02010600040101010101" pitchFamily="2" charset="-122"/>
                <a:ea typeface="华文中宋" panose="02010600040101010101" pitchFamily="2" charset="-122"/>
              </a:rPr>
              <a:t>： 数据传送方向控制信号，	三态。</a:t>
            </a:r>
          </a:p>
          <a:p>
            <a:pPr eaLnBrk="1" hangingPunct="1">
              <a:lnSpc>
                <a:spcPct val="110000"/>
              </a:lnSpc>
              <a:spcBef>
                <a:spcPct val="10000"/>
              </a:spcBef>
              <a:spcAft>
                <a:spcPct val="10000"/>
              </a:spcAft>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M/~IO</a:t>
            </a:r>
            <a:r>
              <a:rPr lang="zh-CN" altLang="en-US" sz="2000">
                <a:latin typeface="华文中宋" panose="02010600040101010101" pitchFamily="2" charset="-122"/>
                <a:ea typeface="华文中宋" panose="02010600040101010101" pitchFamily="2" charset="-122"/>
              </a:rPr>
              <a:t>：输入／输出／存储器控制信	号，三态。</a:t>
            </a:r>
          </a:p>
          <a:p>
            <a:pPr eaLnBrk="1" hangingPunct="1">
              <a:lnSpc>
                <a:spcPct val="110000"/>
              </a:lnSpc>
              <a:spcBef>
                <a:spcPct val="10000"/>
              </a:spcBef>
              <a:spcAft>
                <a:spcPct val="10000"/>
              </a:spcAft>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~WR</a:t>
            </a:r>
            <a:r>
              <a:rPr lang="zh-CN" altLang="en-US" sz="2000">
                <a:latin typeface="华文中宋" panose="02010600040101010101" pitchFamily="2" charset="-122"/>
                <a:ea typeface="华文中宋" panose="02010600040101010101" pitchFamily="2" charset="-122"/>
              </a:rPr>
              <a:t>：写信号输出，三态。</a:t>
            </a:r>
          </a:p>
          <a:p>
            <a:pPr eaLnBrk="1" hangingPunct="1">
              <a:lnSpc>
                <a:spcPct val="110000"/>
              </a:lnSpc>
              <a:spcBef>
                <a:spcPct val="10000"/>
              </a:spcBef>
              <a:spcAft>
                <a:spcPct val="10000"/>
              </a:spcAft>
              <a:buClrTx/>
              <a:buSzTx/>
              <a:buFontTx/>
              <a:buNone/>
            </a:pPr>
            <a:r>
              <a:rPr lang="zh-CN" altLang="en-US" sz="2000">
                <a:latin typeface="华文中宋" panose="02010600040101010101" pitchFamily="2" charset="-122"/>
                <a:ea typeface="华文中宋" panose="02010600040101010101" pitchFamily="2" charset="-122"/>
              </a:rPr>
              <a:t> </a:t>
            </a:r>
            <a:r>
              <a:rPr lang="en-US" altLang="zh-CN" sz="2000">
                <a:solidFill>
                  <a:schemeClr val="hlink"/>
                </a:solidFill>
                <a:latin typeface="华文中宋" panose="02010600040101010101" pitchFamily="2" charset="-122"/>
                <a:ea typeface="华文中宋" panose="02010600040101010101" pitchFamily="2" charset="-122"/>
              </a:rPr>
              <a:t>HOLD</a:t>
            </a:r>
            <a:r>
              <a:rPr lang="zh-CN" altLang="en-US" sz="2000">
                <a:latin typeface="华文中宋" panose="02010600040101010101" pitchFamily="2" charset="-122"/>
                <a:ea typeface="华文中宋" panose="02010600040101010101" pitchFamily="2" charset="-122"/>
              </a:rPr>
              <a:t>：总线保持请求</a:t>
            </a:r>
            <a:r>
              <a:rPr lang="en-US" altLang="zh-CN" sz="2000">
                <a:latin typeface="华文中宋" panose="02010600040101010101" pitchFamily="2" charset="-122"/>
                <a:ea typeface="华文中宋" panose="02010600040101010101" pitchFamily="2" charset="-122"/>
              </a:rPr>
              <a:t>(</a:t>
            </a:r>
            <a:r>
              <a:rPr lang="zh-CN" altLang="en-US" sz="2000">
                <a:latin typeface="华文中宋" panose="02010600040101010101" pitchFamily="2" charset="-122"/>
                <a:ea typeface="华文中宋" panose="02010600040101010101" pitchFamily="2" charset="-122"/>
              </a:rPr>
              <a:t>其它部件共 享总线</a:t>
            </a:r>
            <a:r>
              <a:rPr lang="en-US" altLang="zh-CN" sz="2000">
                <a:latin typeface="华文中宋" panose="02010600040101010101" pitchFamily="2" charset="-122"/>
                <a:ea typeface="华文中宋" panose="02010600040101010101" pitchFamily="2" charset="-122"/>
              </a:rPr>
              <a:t>)</a:t>
            </a:r>
            <a:r>
              <a:rPr lang="zh-CN" altLang="en-US" sz="2000">
                <a:latin typeface="华文中宋" panose="02010600040101010101" pitchFamily="2" charset="-122"/>
                <a:ea typeface="华文中宋" panose="02010600040101010101" pitchFamily="2" charset="-122"/>
              </a:rPr>
              <a:t>信号输入，高电平有效。</a:t>
            </a:r>
          </a:p>
          <a:p>
            <a:pPr eaLnBrk="1" hangingPunct="1">
              <a:lnSpc>
                <a:spcPct val="110000"/>
              </a:lnSpc>
              <a:spcBef>
                <a:spcPct val="10000"/>
              </a:spcBef>
              <a:spcAft>
                <a:spcPct val="10000"/>
              </a:spcAft>
              <a:buClrTx/>
              <a:buSzTx/>
              <a:buFontTx/>
              <a:buNone/>
            </a:pPr>
            <a:r>
              <a:rPr lang="zh-CN" altLang="en-US" sz="2000">
                <a:latin typeface="华文中宋" panose="02010600040101010101" pitchFamily="2" charset="-122"/>
                <a:ea typeface="华文中宋" panose="02010600040101010101" pitchFamily="2" charset="-122"/>
              </a:rPr>
              <a:t> </a:t>
            </a:r>
            <a:r>
              <a:rPr lang="en-US" altLang="zh-CN" sz="2000">
                <a:solidFill>
                  <a:schemeClr val="hlink"/>
                </a:solidFill>
                <a:latin typeface="华文中宋" panose="02010600040101010101" pitchFamily="2" charset="-122"/>
                <a:ea typeface="华文中宋" panose="02010600040101010101" pitchFamily="2" charset="-122"/>
              </a:rPr>
              <a:t>HLDA</a:t>
            </a:r>
            <a:r>
              <a:rPr lang="zh-CN" altLang="en-US" sz="2000">
                <a:latin typeface="华文中宋" panose="02010600040101010101" pitchFamily="2" charset="-122"/>
                <a:ea typeface="华文中宋" panose="02010600040101010101" pitchFamily="2" charset="-122"/>
              </a:rPr>
              <a:t>：总线保持响应信号输出，高电平有效。</a:t>
            </a:r>
          </a:p>
        </p:txBody>
      </p:sp>
      <p:graphicFrame>
        <p:nvGraphicFramePr>
          <p:cNvPr id="62467" name="Object 3">
            <a:extLst>
              <a:ext uri="{FF2B5EF4-FFF2-40B4-BE49-F238E27FC236}">
                <a16:creationId xmlns:a16="http://schemas.microsoft.com/office/drawing/2014/main" id="{B66FA91F-CC40-2340-A143-F8540635A79D}"/>
              </a:ext>
            </a:extLst>
          </p:cNvPr>
          <p:cNvGraphicFramePr>
            <a:graphicFrameLocks noChangeAspect="1"/>
          </p:cNvGraphicFramePr>
          <p:nvPr/>
        </p:nvGraphicFramePr>
        <p:xfrm>
          <a:off x="4572000" y="1341438"/>
          <a:ext cx="4481513" cy="5041900"/>
        </p:xfrm>
        <a:graphic>
          <a:graphicData uri="http://schemas.openxmlformats.org/presentationml/2006/ole">
            <mc:AlternateContent xmlns:mc="http://schemas.openxmlformats.org/markup-compatibility/2006">
              <mc:Choice xmlns:v="urn:schemas-microsoft-com:vml" Requires="v">
                <p:oleObj spid="_x0000_s62496" name="Visio" r:id="rId4" imgW="1504950" imgH="1651000" progId="Visio.Drawing.11">
                  <p:embed/>
                </p:oleObj>
              </mc:Choice>
              <mc:Fallback>
                <p:oleObj name="Visio" r:id="rId4" imgW="1504950" imgH="16510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1341438"/>
                        <a:ext cx="4481513"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2468" name="Text Box 4">
            <a:extLst>
              <a:ext uri="{FF2B5EF4-FFF2-40B4-BE49-F238E27FC236}">
                <a16:creationId xmlns:a16="http://schemas.microsoft.com/office/drawing/2014/main" id="{07550045-8462-334F-9780-1C0D95349F78}"/>
              </a:ext>
            </a:extLst>
          </p:cNvPr>
          <p:cNvSpPr txBox="1">
            <a:spLocks noChangeArrowheads="1"/>
          </p:cNvSpPr>
          <p:nvPr/>
        </p:nvSpPr>
        <p:spPr bwMode="auto">
          <a:xfrm>
            <a:off x="971550"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62469" name="幻灯片编号占位符 2">
            <a:extLst>
              <a:ext uri="{FF2B5EF4-FFF2-40B4-BE49-F238E27FC236}">
                <a16:creationId xmlns:a16="http://schemas.microsoft.com/office/drawing/2014/main" id="{B885947B-321D-C54C-BA6E-737236A55EF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3575CED-4643-3F41-B8AE-F19B3F0B3DD6}" type="slidenum">
              <a:rPr kumimoji="0" lang="en-US" altLang="zh-CN" sz="1400" smtClean="0"/>
              <a:pPr>
                <a:spcBef>
                  <a:spcPct val="0"/>
                </a:spcBef>
                <a:buClrTx/>
                <a:buSzTx/>
                <a:buFontTx/>
                <a:buNone/>
              </a:pPr>
              <a:t>26</a:t>
            </a:fld>
            <a:r>
              <a:rPr kumimoji="0" lang="en-US" altLang="zh-CN" sz="1400"/>
              <a:t>/201</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日期占位符 1">
            <a:extLst>
              <a:ext uri="{FF2B5EF4-FFF2-40B4-BE49-F238E27FC236}">
                <a16:creationId xmlns:a16="http://schemas.microsoft.com/office/drawing/2014/main" id="{994C8E34-DDB3-0E4D-8F1C-C381F1D71F1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3421B8C-CFB3-4141-8521-7FACC4AE5090}" type="datetime12">
              <a:rPr kumimoji="0" lang="zh-CN" altLang="en-US" sz="1400" smtClean="0"/>
              <a:pPr>
                <a:spcBef>
                  <a:spcPct val="0"/>
                </a:spcBef>
                <a:buClrTx/>
                <a:buSzTx/>
                <a:buFontTx/>
                <a:buNone/>
              </a:pPr>
              <a:t>下午8时26分</a:t>
            </a:fld>
            <a:endParaRPr kumimoji="0" lang="en-US" altLang="zh-CN" sz="1400"/>
          </a:p>
        </p:txBody>
      </p:sp>
      <p:graphicFrame>
        <p:nvGraphicFramePr>
          <p:cNvPr id="64514" name="Object 2">
            <a:extLst>
              <a:ext uri="{FF2B5EF4-FFF2-40B4-BE49-F238E27FC236}">
                <a16:creationId xmlns:a16="http://schemas.microsoft.com/office/drawing/2014/main" id="{A49CA7BA-2752-B843-864D-0280FD0BEA6B}"/>
              </a:ext>
            </a:extLst>
          </p:cNvPr>
          <p:cNvGraphicFramePr>
            <a:graphicFrameLocks noChangeAspect="1"/>
          </p:cNvGraphicFramePr>
          <p:nvPr/>
        </p:nvGraphicFramePr>
        <p:xfrm>
          <a:off x="4572000" y="1341438"/>
          <a:ext cx="4481513" cy="5041900"/>
        </p:xfrm>
        <a:graphic>
          <a:graphicData uri="http://schemas.openxmlformats.org/presentationml/2006/ole">
            <mc:AlternateContent xmlns:mc="http://schemas.openxmlformats.org/markup-compatibility/2006">
              <mc:Choice xmlns:v="urn:schemas-microsoft-com:vml" Requires="v">
                <p:oleObj spid="_x0000_s64597" name="Visio" r:id="rId4" imgW="1504950" imgH="1651000" progId="Visio.Drawing.11">
                  <p:embed/>
                </p:oleObj>
              </mc:Choice>
              <mc:Fallback>
                <p:oleObj name="Visio" r:id="rId4" imgW="1504950" imgH="165100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2000" y="1341438"/>
                        <a:ext cx="4481513"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4515" name="Text Box 3">
            <a:extLst>
              <a:ext uri="{FF2B5EF4-FFF2-40B4-BE49-F238E27FC236}">
                <a16:creationId xmlns:a16="http://schemas.microsoft.com/office/drawing/2014/main" id="{62C0CF4D-FE35-9041-89E3-9C6B53CC6E42}"/>
              </a:ext>
            </a:extLst>
          </p:cNvPr>
          <p:cNvSpPr txBox="1">
            <a:spLocks noChangeArrowheads="1"/>
          </p:cNvSpPr>
          <p:nvPr/>
        </p:nvSpPr>
        <p:spPr bwMode="auto">
          <a:xfrm>
            <a:off x="179388" y="692150"/>
            <a:ext cx="4537075" cy="556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zh-CN" altLang="en-US" sz="2000" u="sng">
                <a:solidFill>
                  <a:schemeClr val="hlink"/>
                </a:solidFill>
                <a:latin typeface="华文中宋" panose="02010600040101010101" pitchFamily="2" charset="-122"/>
                <a:ea typeface="华文中宋" panose="02010600040101010101" pitchFamily="2" charset="-122"/>
              </a:rPr>
              <a:t>最大模式下引脚</a:t>
            </a:r>
            <a:r>
              <a:rPr lang="en-US" altLang="zh-CN" sz="2000" u="sng">
                <a:solidFill>
                  <a:schemeClr val="hlink"/>
                </a:solidFill>
                <a:latin typeface="华文中宋" panose="02010600040101010101" pitchFamily="2" charset="-122"/>
                <a:ea typeface="华文中宋" panose="02010600040101010101" pitchFamily="2" charset="-122"/>
              </a:rPr>
              <a:t>24~31</a:t>
            </a:r>
            <a:r>
              <a:rPr lang="zh-CN" altLang="en-US" sz="2000" u="sng">
                <a:solidFill>
                  <a:schemeClr val="hlink"/>
                </a:solidFill>
                <a:latin typeface="华文中宋" panose="02010600040101010101" pitchFamily="2" charset="-122"/>
                <a:ea typeface="华文中宋" panose="02010600040101010101" pitchFamily="2" charset="-122"/>
              </a:rPr>
              <a:t>的功能定义为</a:t>
            </a:r>
            <a:r>
              <a:rPr lang="zh-CN" altLang="en-US" sz="2000">
                <a:latin typeface="华文中宋" panose="02010600040101010101" pitchFamily="2" charset="-122"/>
                <a:ea typeface="华文中宋" panose="02010600040101010101" pitchFamily="2" charset="-122"/>
              </a:rPr>
              <a:t>：</a:t>
            </a:r>
          </a:p>
          <a:p>
            <a:pPr eaLnBrk="1" hangingPunct="1">
              <a:lnSpc>
                <a:spcPct val="120000"/>
              </a:lnSpc>
              <a:spcBef>
                <a:spcPct val="0"/>
              </a:spcBef>
              <a:buClrTx/>
              <a:buSzTx/>
              <a:buFontTx/>
              <a:buNone/>
            </a:pPr>
            <a:r>
              <a:rPr lang="zh-CN" altLang="en-US" sz="2000">
                <a:latin typeface="华文中宋" panose="02010600040101010101" pitchFamily="2" charset="-122"/>
                <a:ea typeface="华文中宋" panose="02010600040101010101" pitchFamily="2" charset="-122"/>
              </a:rPr>
              <a:t>  </a:t>
            </a:r>
            <a:r>
              <a:rPr lang="en-US" altLang="zh-CN" sz="2000">
                <a:solidFill>
                  <a:schemeClr val="hlink"/>
                </a:solidFill>
                <a:latin typeface="华文中宋" panose="02010600040101010101" pitchFamily="2" charset="-122"/>
                <a:ea typeface="华文中宋" panose="02010600040101010101" pitchFamily="2" charset="-122"/>
              </a:rPr>
              <a:t>QSl</a:t>
            </a:r>
            <a:r>
              <a:rPr lang="zh-CN" altLang="en-US" sz="2000">
                <a:solidFill>
                  <a:schemeClr val="hlink"/>
                </a:solidFill>
                <a:latin typeface="华文中宋" panose="02010600040101010101" pitchFamily="2" charset="-122"/>
                <a:ea typeface="华文中宋" panose="02010600040101010101" pitchFamily="2" charset="-122"/>
              </a:rPr>
              <a:t>、</a:t>
            </a:r>
            <a:r>
              <a:rPr lang="en-US" altLang="zh-CN" sz="2000">
                <a:solidFill>
                  <a:schemeClr val="hlink"/>
                </a:solidFill>
                <a:latin typeface="华文中宋" panose="02010600040101010101" pitchFamily="2" charset="-122"/>
                <a:ea typeface="华文中宋" panose="02010600040101010101" pitchFamily="2" charset="-122"/>
              </a:rPr>
              <a:t>QS0</a:t>
            </a:r>
            <a:r>
              <a:rPr lang="zh-CN" altLang="en-US" sz="2000">
                <a:solidFill>
                  <a:srgbClr val="000000"/>
                </a:solidFill>
                <a:latin typeface="华文中宋" panose="02010600040101010101" pitchFamily="2" charset="-122"/>
                <a:ea typeface="华文中宋" panose="02010600040101010101" pitchFamily="2" charset="-122"/>
              </a:rPr>
              <a:t>：  指令流队列状态输出。提供指令流队列的状态，以便外部逻辑跟踪</a:t>
            </a:r>
            <a:r>
              <a:rPr lang="en-US" altLang="zh-CN" sz="2000">
                <a:solidFill>
                  <a:srgbClr val="000000"/>
                </a:solidFill>
                <a:latin typeface="华文中宋" panose="02010600040101010101" pitchFamily="2" charset="-122"/>
                <a:ea typeface="华文中宋" panose="02010600040101010101" pitchFamily="2" charset="-122"/>
              </a:rPr>
              <a:t>CPU</a:t>
            </a:r>
            <a:r>
              <a:rPr lang="zh-CN" altLang="en-US" sz="2000">
                <a:solidFill>
                  <a:srgbClr val="000000"/>
                </a:solidFill>
                <a:latin typeface="华文中宋" panose="02010600040101010101" pitchFamily="2" charset="-122"/>
                <a:ea typeface="华文中宋" panose="02010600040101010101" pitchFamily="2" charset="-122"/>
              </a:rPr>
              <a:t>内部的指令流队列。</a:t>
            </a:r>
            <a:r>
              <a:rPr lang="zh-CN" altLang="en-US" sz="2000">
                <a:latin typeface="华文中宋" panose="02010600040101010101" pitchFamily="2" charset="-122"/>
                <a:ea typeface="华文中宋" panose="02010600040101010101" pitchFamily="2" charset="-122"/>
              </a:rPr>
              <a:t> </a:t>
            </a:r>
          </a:p>
          <a:p>
            <a:pPr eaLnBrk="1" hangingPunct="1">
              <a:lnSpc>
                <a:spcPct val="120000"/>
              </a:lnSpc>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~S</a:t>
            </a:r>
            <a:r>
              <a:rPr lang="en-US" altLang="zh-CN" sz="2000" baseline="-25000">
                <a:solidFill>
                  <a:schemeClr val="hlink"/>
                </a:solidFill>
                <a:latin typeface="华文中宋" panose="02010600040101010101" pitchFamily="2" charset="-122"/>
                <a:ea typeface="华文中宋" panose="02010600040101010101" pitchFamily="2" charset="-122"/>
              </a:rPr>
              <a:t>2</a:t>
            </a:r>
            <a:r>
              <a:rPr lang="zh-CN" altLang="en-US" sz="2000">
                <a:solidFill>
                  <a:srgbClr val="000000"/>
                </a:solidFill>
                <a:latin typeface="华文中宋" panose="02010600040101010101" pitchFamily="2" charset="-122"/>
                <a:ea typeface="华文中宋" panose="02010600040101010101" pitchFamily="2" charset="-122"/>
              </a:rPr>
              <a:t>、</a:t>
            </a:r>
            <a:r>
              <a:rPr lang="en-US" altLang="zh-CN" sz="2000">
                <a:solidFill>
                  <a:schemeClr val="hlink"/>
                </a:solidFill>
                <a:latin typeface="华文中宋" panose="02010600040101010101" pitchFamily="2" charset="-122"/>
                <a:ea typeface="华文中宋" panose="02010600040101010101" pitchFamily="2" charset="-122"/>
              </a:rPr>
              <a:t>~S</a:t>
            </a:r>
            <a:r>
              <a:rPr lang="en-US" altLang="zh-CN" sz="2000" baseline="-25000">
                <a:solidFill>
                  <a:schemeClr val="hlink"/>
                </a:solidFill>
                <a:latin typeface="华文中宋" panose="02010600040101010101" pitchFamily="2" charset="-122"/>
                <a:ea typeface="华文中宋" panose="02010600040101010101" pitchFamily="2" charset="-122"/>
              </a:rPr>
              <a:t>1</a:t>
            </a:r>
            <a:r>
              <a:rPr lang="en-US" altLang="zh-CN" sz="2000">
                <a:solidFill>
                  <a:srgbClr val="000000"/>
                </a:solidFill>
                <a:latin typeface="华文中宋" panose="02010600040101010101" pitchFamily="2" charset="-122"/>
                <a:ea typeface="华文中宋" panose="02010600040101010101" pitchFamily="2" charset="-122"/>
              </a:rPr>
              <a:t> </a:t>
            </a:r>
            <a:r>
              <a:rPr lang="zh-CN" altLang="en-US" sz="2000">
                <a:solidFill>
                  <a:srgbClr val="000000"/>
                </a:solidFill>
                <a:latin typeface="华文中宋" panose="02010600040101010101" pitchFamily="2" charset="-122"/>
                <a:ea typeface="华文中宋" panose="02010600040101010101" pitchFamily="2" charset="-122"/>
              </a:rPr>
              <a:t>、</a:t>
            </a:r>
            <a:r>
              <a:rPr lang="en-US" altLang="zh-CN" sz="2000">
                <a:solidFill>
                  <a:schemeClr val="hlink"/>
                </a:solidFill>
                <a:latin typeface="华文中宋" panose="02010600040101010101" pitchFamily="2" charset="-122"/>
                <a:ea typeface="华文中宋" panose="02010600040101010101" pitchFamily="2" charset="-122"/>
              </a:rPr>
              <a:t>~S</a:t>
            </a:r>
            <a:r>
              <a:rPr lang="en-US" altLang="zh-CN" sz="2000" baseline="-25000">
                <a:solidFill>
                  <a:schemeClr val="hlink"/>
                </a:solidFill>
                <a:latin typeface="华文中宋" panose="02010600040101010101" pitchFamily="2" charset="-122"/>
                <a:ea typeface="华文中宋" panose="02010600040101010101" pitchFamily="2" charset="-122"/>
              </a:rPr>
              <a:t>0</a:t>
            </a:r>
            <a:r>
              <a:rPr lang="en-US" altLang="zh-CN" sz="2000">
                <a:solidFill>
                  <a:srgbClr val="000000"/>
                </a:solidFill>
                <a:latin typeface="华文中宋" panose="02010600040101010101" pitchFamily="2" charset="-122"/>
                <a:ea typeface="华文中宋" panose="02010600040101010101" pitchFamily="2" charset="-122"/>
              </a:rPr>
              <a:t> </a:t>
            </a:r>
            <a:r>
              <a:rPr lang="zh-CN" altLang="en-US" sz="2000">
                <a:solidFill>
                  <a:srgbClr val="000000"/>
                </a:solidFill>
                <a:latin typeface="华文中宋" panose="02010600040101010101" pitchFamily="2" charset="-122"/>
                <a:ea typeface="华文中宋" panose="02010600040101010101" pitchFamily="2" charset="-122"/>
              </a:rPr>
              <a:t>：总线周期状态信号输出，低电平有效，三态。这</a:t>
            </a:r>
            <a:r>
              <a:rPr lang="en-US" altLang="zh-CN" sz="2000">
                <a:solidFill>
                  <a:srgbClr val="000000"/>
                </a:solidFill>
                <a:latin typeface="华文中宋" panose="02010600040101010101" pitchFamily="2" charset="-122"/>
                <a:ea typeface="华文中宋" panose="02010600040101010101" pitchFamily="2" charset="-122"/>
              </a:rPr>
              <a:t>3</a:t>
            </a:r>
            <a:r>
              <a:rPr lang="zh-CN" altLang="en-US" sz="2000">
                <a:solidFill>
                  <a:srgbClr val="000000"/>
                </a:solidFill>
                <a:latin typeface="华文中宋" panose="02010600040101010101" pitchFamily="2" charset="-122"/>
                <a:ea typeface="华文中宋" panose="02010600040101010101" pitchFamily="2" charset="-122"/>
              </a:rPr>
              <a:t>个信号连接到总线控制器的输入端，译码后可产生系统总线所需要的各种控制信号。</a:t>
            </a:r>
            <a:r>
              <a:rPr lang="zh-CN" altLang="en-US" sz="2000">
                <a:latin typeface="华文中宋" panose="02010600040101010101" pitchFamily="2" charset="-122"/>
                <a:ea typeface="华文中宋" panose="02010600040101010101" pitchFamily="2" charset="-122"/>
              </a:rPr>
              <a:t> </a:t>
            </a:r>
          </a:p>
          <a:p>
            <a:pPr eaLnBrk="1" hangingPunct="1">
              <a:lnSpc>
                <a:spcPct val="120000"/>
              </a:lnSpc>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~LOCK</a:t>
            </a:r>
            <a:r>
              <a:rPr lang="zh-CN" altLang="en-US" sz="2000">
                <a:solidFill>
                  <a:srgbClr val="000000"/>
                </a:solidFill>
                <a:latin typeface="华文中宋" panose="02010600040101010101" pitchFamily="2" charset="-122"/>
                <a:ea typeface="华文中宋" panose="02010600040101010101" pitchFamily="2" charset="-122"/>
              </a:rPr>
              <a:t>：总线封锁信号输出，低电平有效。</a:t>
            </a:r>
          </a:p>
          <a:p>
            <a:pPr eaLnBrk="1" hangingPunct="1">
              <a:lnSpc>
                <a:spcPct val="120000"/>
              </a:lnSpc>
              <a:spcBef>
                <a:spcPct val="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~RQ/~GT</a:t>
            </a:r>
            <a:r>
              <a:rPr lang="en-US" altLang="zh-CN" sz="2000" baseline="-25000">
                <a:solidFill>
                  <a:schemeClr val="hlink"/>
                </a:solidFill>
                <a:latin typeface="华文中宋" panose="02010600040101010101" pitchFamily="2" charset="-122"/>
                <a:ea typeface="华文中宋" panose="02010600040101010101" pitchFamily="2" charset="-122"/>
              </a:rPr>
              <a:t>1</a:t>
            </a:r>
            <a:r>
              <a:rPr lang="zh-CN" altLang="en-US" sz="2000">
                <a:solidFill>
                  <a:srgbClr val="000000"/>
                </a:solidFill>
                <a:latin typeface="华文中宋" panose="02010600040101010101" pitchFamily="2" charset="-122"/>
                <a:ea typeface="华文中宋" panose="02010600040101010101" pitchFamily="2" charset="-122"/>
              </a:rPr>
              <a:t>、 </a:t>
            </a:r>
            <a:r>
              <a:rPr lang="en-US" altLang="zh-CN" sz="2000">
                <a:solidFill>
                  <a:schemeClr val="hlink"/>
                </a:solidFill>
                <a:latin typeface="华文中宋" panose="02010600040101010101" pitchFamily="2" charset="-122"/>
                <a:ea typeface="华文中宋" panose="02010600040101010101" pitchFamily="2" charset="-122"/>
              </a:rPr>
              <a:t>~RQ/~GT</a:t>
            </a:r>
            <a:r>
              <a:rPr lang="en-US" altLang="zh-CN" sz="2000" baseline="-25000">
                <a:solidFill>
                  <a:schemeClr val="hlink"/>
                </a:solidFill>
                <a:latin typeface="华文中宋" panose="02010600040101010101" pitchFamily="2" charset="-122"/>
                <a:ea typeface="华文中宋" panose="02010600040101010101" pitchFamily="2" charset="-122"/>
              </a:rPr>
              <a:t>0</a:t>
            </a:r>
            <a:r>
              <a:rPr lang="en-US" altLang="zh-CN" sz="2000">
                <a:solidFill>
                  <a:srgbClr val="000000"/>
                </a:solidFill>
                <a:latin typeface="华文中宋" panose="02010600040101010101" pitchFamily="2" charset="-122"/>
                <a:ea typeface="华文中宋" panose="02010600040101010101" pitchFamily="2" charset="-122"/>
              </a:rPr>
              <a:t> </a:t>
            </a:r>
            <a:r>
              <a:rPr lang="zh-CN" altLang="en-US" sz="2000">
                <a:solidFill>
                  <a:srgbClr val="000000"/>
                </a:solidFill>
                <a:latin typeface="华文中宋" panose="02010600040101010101" pitchFamily="2" charset="-122"/>
                <a:ea typeface="华文中宋" panose="02010600040101010101" pitchFamily="2" charset="-122"/>
              </a:rPr>
              <a:t>：总线请求</a:t>
            </a:r>
            <a:r>
              <a:rPr lang="en-US" altLang="zh-CN" sz="2000">
                <a:solidFill>
                  <a:srgbClr val="000000"/>
                </a:solidFill>
                <a:latin typeface="华文中宋" panose="02010600040101010101" pitchFamily="2" charset="-122"/>
                <a:ea typeface="华文中宋" panose="02010600040101010101" pitchFamily="2" charset="-122"/>
              </a:rPr>
              <a:t>/</a:t>
            </a:r>
            <a:r>
              <a:rPr lang="zh-CN" altLang="en-US" sz="2000">
                <a:solidFill>
                  <a:srgbClr val="000000"/>
                </a:solidFill>
                <a:latin typeface="华文中宋" panose="02010600040101010101" pitchFamily="2" charset="-122"/>
                <a:ea typeface="华文中宋" panose="02010600040101010101" pitchFamily="2" charset="-122"/>
              </a:rPr>
              <a:t>总线响应信号引脚。具有双向功能，既是总线请求输入，也是总线响应输出；但 </a:t>
            </a:r>
            <a:r>
              <a:rPr lang="en-US" altLang="zh-CN" sz="2000">
                <a:solidFill>
                  <a:schemeClr val="hlink"/>
                </a:solidFill>
                <a:latin typeface="华文中宋" panose="02010600040101010101" pitchFamily="2" charset="-122"/>
                <a:ea typeface="华文中宋" panose="02010600040101010101" pitchFamily="2" charset="-122"/>
              </a:rPr>
              <a:t>~RQ/~GT</a:t>
            </a:r>
            <a:r>
              <a:rPr lang="en-US" altLang="zh-CN" sz="2000" baseline="-25000">
                <a:solidFill>
                  <a:schemeClr val="hlink"/>
                </a:solidFill>
                <a:latin typeface="华文中宋" panose="02010600040101010101" pitchFamily="2" charset="-122"/>
                <a:ea typeface="华文中宋" panose="02010600040101010101" pitchFamily="2" charset="-122"/>
              </a:rPr>
              <a:t>0</a:t>
            </a:r>
            <a:r>
              <a:rPr lang="zh-CN" altLang="en-US" sz="2000">
                <a:solidFill>
                  <a:srgbClr val="000000"/>
                </a:solidFill>
                <a:latin typeface="华文中宋" panose="02010600040101010101" pitchFamily="2" charset="-122"/>
                <a:ea typeface="华文中宋" panose="02010600040101010101" pitchFamily="2" charset="-122"/>
              </a:rPr>
              <a:t>比</a:t>
            </a:r>
            <a:r>
              <a:rPr lang="en-US" altLang="zh-CN" sz="2000">
                <a:solidFill>
                  <a:schemeClr val="hlink"/>
                </a:solidFill>
                <a:latin typeface="华文中宋" panose="02010600040101010101" pitchFamily="2" charset="-122"/>
                <a:ea typeface="华文中宋" panose="02010600040101010101" pitchFamily="2" charset="-122"/>
              </a:rPr>
              <a:t>~RQ/~GT</a:t>
            </a:r>
            <a:r>
              <a:rPr lang="en-US" altLang="zh-CN" sz="2000" baseline="-25000">
                <a:solidFill>
                  <a:schemeClr val="hlink"/>
                </a:solidFill>
                <a:latin typeface="华文中宋" panose="02010600040101010101" pitchFamily="2" charset="-122"/>
                <a:ea typeface="华文中宋" panose="02010600040101010101" pitchFamily="2" charset="-122"/>
              </a:rPr>
              <a:t>1</a:t>
            </a:r>
            <a:r>
              <a:rPr lang="zh-CN" altLang="en-US" sz="2000">
                <a:solidFill>
                  <a:srgbClr val="000000"/>
                </a:solidFill>
                <a:latin typeface="华文中宋" panose="02010600040101010101" pitchFamily="2" charset="-122"/>
                <a:ea typeface="华文中宋" panose="02010600040101010101" pitchFamily="2" charset="-122"/>
              </a:rPr>
              <a:t>具有更高的优先权。</a:t>
            </a:r>
            <a:r>
              <a:rPr lang="zh-CN" altLang="en-US" sz="2000">
                <a:latin typeface="华文中宋" panose="02010600040101010101" pitchFamily="2" charset="-122"/>
                <a:ea typeface="华文中宋" panose="02010600040101010101" pitchFamily="2" charset="-122"/>
              </a:rPr>
              <a:t>  </a:t>
            </a:r>
          </a:p>
        </p:txBody>
      </p:sp>
      <p:graphicFrame>
        <p:nvGraphicFramePr>
          <p:cNvPr id="528388" name="Group 4">
            <a:extLst>
              <a:ext uri="{FF2B5EF4-FFF2-40B4-BE49-F238E27FC236}">
                <a16:creationId xmlns:a16="http://schemas.microsoft.com/office/drawing/2014/main" id="{730A3246-D64F-3A43-9B27-5B6221BAE97B}"/>
              </a:ext>
            </a:extLst>
          </p:cNvPr>
          <p:cNvGraphicFramePr>
            <a:graphicFrameLocks noGrp="1"/>
          </p:cNvGraphicFramePr>
          <p:nvPr/>
        </p:nvGraphicFramePr>
        <p:xfrm>
          <a:off x="684213" y="3141663"/>
          <a:ext cx="6119812" cy="2425700"/>
        </p:xfrm>
        <a:graphic>
          <a:graphicData uri="http://schemas.openxmlformats.org/drawingml/2006/table">
            <a:tbl>
              <a:tblPr/>
              <a:tblGrid>
                <a:gridCol w="1090612">
                  <a:extLst>
                    <a:ext uri="{9D8B030D-6E8A-4147-A177-3AD203B41FA5}">
                      <a16:colId xmlns:a16="http://schemas.microsoft.com/office/drawing/2014/main" val="967729743"/>
                    </a:ext>
                  </a:extLst>
                </a:gridCol>
                <a:gridCol w="947738">
                  <a:extLst>
                    <a:ext uri="{9D8B030D-6E8A-4147-A177-3AD203B41FA5}">
                      <a16:colId xmlns:a16="http://schemas.microsoft.com/office/drawing/2014/main" val="3852167379"/>
                    </a:ext>
                  </a:extLst>
                </a:gridCol>
                <a:gridCol w="4081462">
                  <a:extLst>
                    <a:ext uri="{9D8B030D-6E8A-4147-A177-3AD203B41FA5}">
                      <a16:colId xmlns:a16="http://schemas.microsoft.com/office/drawing/2014/main" val="2680917619"/>
                    </a:ext>
                  </a:extLst>
                </a:gridCol>
              </a:tblGrid>
              <a:tr h="482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QS</a:t>
                      </a:r>
                      <a:r>
                        <a:rPr kumimoji="1" lang="en-US" altLang="zh-CN" sz="2400" b="1"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l</a:t>
                      </a:r>
                      <a:endPar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QS</a:t>
                      </a:r>
                      <a:r>
                        <a:rPr kumimoji="1" lang="en-US" altLang="zh-CN" sz="2400" b="1"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0</a:t>
                      </a:r>
                      <a:endPar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操    作</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212527"/>
                  </a:ext>
                </a:extLst>
              </a:tr>
              <a:tr h="482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无操作</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885932065"/>
                  </a:ext>
                </a:extLst>
              </a:tr>
              <a:tr h="481013">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队列中操作码的第一个字节</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2833214440"/>
                  </a:ext>
                </a:extLst>
              </a:tr>
              <a:tr h="496888">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0</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队列空</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543536300"/>
                  </a:ext>
                </a:extLst>
              </a:tr>
              <a:tr h="482600">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rPr>
                        <a:t>1</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buClr>
                          <a:schemeClr val="folHlink"/>
                        </a:buClr>
                        <a:buSzPct val="60000"/>
                        <a:buFont typeface="Wingdings"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队列中非第一个操作码字节</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493831012"/>
                  </a:ext>
                </a:extLst>
              </a:tr>
            </a:tbl>
          </a:graphicData>
        </a:graphic>
      </p:graphicFrame>
      <p:graphicFrame>
        <p:nvGraphicFramePr>
          <p:cNvPr id="528414" name="Object 30">
            <a:extLst>
              <a:ext uri="{FF2B5EF4-FFF2-40B4-BE49-F238E27FC236}">
                <a16:creationId xmlns:a16="http://schemas.microsoft.com/office/drawing/2014/main" id="{223CCA45-7AA2-2445-A2EE-5FE03FBD479C}"/>
              </a:ext>
            </a:extLst>
          </p:cNvPr>
          <p:cNvGraphicFramePr>
            <a:graphicFrameLocks noChangeAspect="1"/>
          </p:cNvGraphicFramePr>
          <p:nvPr/>
        </p:nvGraphicFramePr>
        <p:xfrm>
          <a:off x="3995738" y="2636838"/>
          <a:ext cx="4897437" cy="4025900"/>
        </p:xfrm>
        <a:graphic>
          <a:graphicData uri="http://schemas.openxmlformats.org/presentationml/2006/ole">
            <mc:AlternateContent xmlns:mc="http://schemas.openxmlformats.org/markup-compatibility/2006">
              <mc:Choice xmlns:v="urn:schemas-microsoft-com:vml" Requires="v">
                <p:oleObj spid="_x0000_s64598" name="Visio" r:id="rId6" imgW="2946400" imgH="2425700" progId="Visio.Drawing.11">
                  <p:embed/>
                </p:oleObj>
              </mc:Choice>
              <mc:Fallback>
                <p:oleObj name="Visio" r:id="rId6" imgW="2946400" imgH="2425700" progId="Visio.Drawing.11">
                  <p:embed/>
                  <p:pic>
                    <p:nvPicPr>
                      <p:cNvPr id="0" name="Object 30"/>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95738" y="2636838"/>
                        <a:ext cx="4897437" cy="402590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4543" name="Text Box 31">
            <a:extLst>
              <a:ext uri="{FF2B5EF4-FFF2-40B4-BE49-F238E27FC236}">
                <a16:creationId xmlns:a16="http://schemas.microsoft.com/office/drawing/2014/main" id="{99CAB282-C684-C649-8F84-35D62757F061}"/>
              </a:ext>
            </a:extLst>
          </p:cNvPr>
          <p:cNvSpPr txBox="1">
            <a:spLocks noChangeArrowheads="1"/>
          </p:cNvSpPr>
          <p:nvPr/>
        </p:nvSpPr>
        <p:spPr bwMode="auto">
          <a:xfrm>
            <a:off x="971550" y="115888"/>
            <a:ext cx="77771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64544" name="幻灯片编号占位符 2">
            <a:extLst>
              <a:ext uri="{FF2B5EF4-FFF2-40B4-BE49-F238E27FC236}">
                <a16:creationId xmlns:a16="http://schemas.microsoft.com/office/drawing/2014/main" id="{D9570B1F-323D-3E4A-8DCC-3773822EA7A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6DEB17B-A9D8-024C-B045-AFF7B9A66EAD}" type="slidenum">
              <a:rPr kumimoji="0" lang="en-US" altLang="zh-CN" sz="1400" smtClean="0"/>
              <a:pPr>
                <a:spcBef>
                  <a:spcPct val="0"/>
                </a:spcBef>
                <a:buClrTx/>
                <a:buSzTx/>
                <a:buFontTx/>
                <a:buNone/>
              </a:pPr>
              <a:t>27</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28388"/>
                                        </p:tgtEl>
                                        <p:attrNameLst>
                                          <p:attrName>style.visibility</p:attrName>
                                        </p:attrNameLst>
                                      </p:cBhvr>
                                      <p:to>
                                        <p:strVal val="visible"/>
                                      </p:to>
                                    </p:set>
                                    <p:animEffect transition="in" filter="blinds(horizontal)">
                                      <p:cBhvr>
                                        <p:cTn id="7" dur="500"/>
                                        <p:tgtEl>
                                          <p:spTgt spid="52838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xit" presetSubtype="10" fill="hold" nodeType="clickEffect">
                                  <p:stCondLst>
                                    <p:cond delay="0"/>
                                  </p:stCondLst>
                                  <p:childTnLst>
                                    <p:animEffect transition="out" filter="blinds(horizontal)">
                                      <p:cBhvr>
                                        <p:cTn id="11" dur="500"/>
                                        <p:tgtEl>
                                          <p:spTgt spid="528388"/>
                                        </p:tgtEl>
                                      </p:cBhvr>
                                    </p:animEffect>
                                    <p:set>
                                      <p:cBhvr>
                                        <p:cTn id="12" dur="1" fill="hold">
                                          <p:stCondLst>
                                            <p:cond delay="499"/>
                                          </p:stCondLst>
                                        </p:cTn>
                                        <p:tgtEl>
                                          <p:spTgt spid="528388"/>
                                        </p:tgtEl>
                                        <p:attrNameLst>
                                          <p:attrName>style.visibility</p:attrName>
                                        </p:attrNameLst>
                                      </p:cBhvr>
                                      <p:to>
                                        <p:strVal val="hidden"/>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nodeType="clickEffect">
                                  <p:stCondLst>
                                    <p:cond delay="0"/>
                                  </p:stCondLst>
                                  <p:childTnLst>
                                    <p:set>
                                      <p:cBhvr>
                                        <p:cTn id="16" dur="1" fill="hold">
                                          <p:stCondLst>
                                            <p:cond delay="0"/>
                                          </p:stCondLst>
                                        </p:cTn>
                                        <p:tgtEl>
                                          <p:spTgt spid="528414"/>
                                        </p:tgtEl>
                                        <p:attrNameLst>
                                          <p:attrName>style.visibility</p:attrName>
                                        </p:attrNameLst>
                                      </p:cBhvr>
                                      <p:to>
                                        <p:strVal val="visible"/>
                                      </p:to>
                                    </p:set>
                                    <p:animEffect transition="in" filter="blinds(horizontal)">
                                      <p:cBhvr>
                                        <p:cTn id="17" dur="500"/>
                                        <p:tgtEl>
                                          <p:spTgt spid="52841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3" presetClass="exit" presetSubtype="10" fill="hold" nodeType="clickEffect">
                                  <p:stCondLst>
                                    <p:cond delay="0"/>
                                  </p:stCondLst>
                                  <p:childTnLst>
                                    <p:animEffect transition="out" filter="blinds(horizontal)">
                                      <p:cBhvr>
                                        <p:cTn id="21" dur="500"/>
                                        <p:tgtEl>
                                          <p:spTgt spid="528414"/>
                                        </p:tgtEl>
                                      </p:cBhvr>
                                    </p:animEffect>
                                    <p:set>
                                      <p:cBhvr>
                                        <p:cTn id="22" dur="1" fill="hold">
                                          <p:stCondLst>
                                            <p:cond delay="499"/>
                                          </p:stCondLst>
                                        </p:cTn>
                                        <p:tgtEl>
                                          <p:spTgt spid="5284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6561" name="日期占位符 3">
            <a:extLst>
              <a:ext uri="{FF2B5EF4-FFF2-40B4-BE49-F238E27FC236}">
                <a16:creationId xmlns:a16="http://schemas.microsoft.com/office/drawing/2014/main" id="{9070868B-25D9-B446-BEAB-F46561DD99D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5DC2B57-1A91-F749-9291-497928257479}" type="datetime12">
              <a:rPr kumimoji="0" lang="zh-CN" altLang="en-US" sz="1400" smtClean="0"/>
              <a:pPr>
                <a:spcBef>
                  <a:spcPct val="0"/>
                </a:spcBef>
                <a:buClrTx/>
                <a:buSzTx/>
                <a:buFontTx/>
                <a:buNone/>
              </a:pPr>
              <a:t>下午8时26分</a:t>
            </a:fld>
            <a:endParaRPr kumimoji="0" lang="en-US" altLang="zh-CN" sz="1400"/>
          </a:p>
        </p:txBody>
      </p:sp>
      <p:sp>
        <p:nvSpPr>
          <p:cNvPr id="66562" name="Rectangle 2">
            <a:extLst>
              <a:ext uri="{FF2B5EF4-FFF2-40B4-BE49-F238E27FC236}">
                <a16:creationId xmlns:a16="http://schemas.microsoft.com/office/drawing/2014/main" id="{75F940DB-CAC4-784C-BB25-1B5B5718AF88}"/>
              </a:ext>
            </a:extLst>
          </p:cNvPr>
          <p:cNvSpPr>
            <a:spLocks noGrp="1" noChangeArrowheads="1"/>
          </p:cNvSpPr>
          <p:nvPr>
            <p:ph type="title"/>
          </p:nvPr>
        </p:nvSpPr>
        <p:spPr>
          <a:xfrm>
            <a:off x="250825" y="904875"/>
            <a:ext cx="4392613" cy="579438"/>
          </a:xfrm>
          <a:noFill/>
        </p:spPr>
        <p:txBody>
          <a:bodyPr anchor="ctr">
            <a:spAutoFit/>
          </a:bodyPr>
          <a:lstStyle/>
          <a:p>
            <a:pPr eaLnBrk="1" hangingPunct="1"/>
            <a:r>
              <a:rPr kumimoji="0" lang="zh-CN" altLang="en-US" sz="3200" b="1">
                <a:solidFill>
                  <a:schemeClr val="folHlink"/>
                </a:solidFill>
                <a:latin typeface="华文中宋" panose="02010600040101010101" pitchFamily="2" charset="-122"/>
                <a:ea typeface="华文中宋" panose="02010600040101010101" pitchFamily="2" charset="-122"/>
              </a:rPr>
              <a:t>二、  </a:t>
            </a:r>
            <a:r>
              <a:rPr kumimoji="0" lang="en-US" altLang="zh-CN" sz="3200" b="1">
                <a:solidFill>
                  <a:schemeClr val="folHlink"/>
                </a:solidFill>
                <a:latin typeface="华文中宋" panose="02010600040101010101" pitchFamily="2" charset="-122"/>
                <a:ea typeface="华文中宋" panose="02010600040101010101" pitchFamily="2" charset="-122"/>
              </a:rPr>
              <a:t>8086</a:t>
            </a:r>
            <a:r>
              <a:rPr kumimoji="0" lang="zh-CN" altLang="en-US" sz="3200" b="1">
                <a:solidFill>
                  <a:schemeClr val="folHlink"/>
                </a:solidFill>
                <a:latin typeface="华文中宋" panose="02010600040101010101" pitchFamily="2" charset="-122"/>
                <a:ea typeface="华文中宋" panose="02010600040101010101" pitchFamily="2" charset="-122"/>
              </a:rPr>
              <a:t>系统配置</a:t>
            </a:r>
          </a:p>
        </p:txBody>
      </p:sp>
      <p:sp>
        <p:nvSpPr>
          <p:cNvPr id="555011" name="Text Box 3">
            <a:extLst>
              <a:ext uri="{FF2B5EF4-FFF2-40B4-BE49-F238E27FC236}">
                <a16:creationId xmlns:a16="http://schemas.microsoft.com/office/drawing/2014/main" id="{B89B41C4-5356-AD42-AEA9-180DF8286335}"/>
              </a:ext>
            </a:extLst>
          </p:cNvPr>
          <p:cNvSpPr txBox="1">
            <a:spLocks noChangeArrowheads="1"/>
          </p:cNvSpPr>
          <p:nvPr/>
        </p:nvSpPr>
        <p:spPr bwMode="auto">
          <a:xfrm>
            <a:off x="395288" y="1641475"/>
            <a:ext cx="8424862" cy="4681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kumimoji="0" lang="en-US" altLang="zh-CN" sz="2800">
                <a:latin typeface="华文中宋" panose="02010600040101010101" pitchFamily="2" charset="-122"/>
                <a:ea typeface="华文中宋" panose="02010600040101010101" pitchFamily="2" charset="-122"/>
              </a:rPr>
              <a:t>8086</a:t>
            </a:r>
            <a:r>
              <a:rPr kumimoji="0" lang="zh-CN" altLang="en-US" sz="2800">
                <a:latin typeface="华文中宋" panose="02010600040101010101" pitchFamily="2" charset="-122"/>
                <a:ea typeface="华文中宋" panose="02010600040101010101" pitchFamily="2" charset="-122"/>
              </a:rPr>
              <a:t>具有两种工作模式：</a:t>
            </a:r>
          </a:p>
          <a:p>
            <a:pPr eaLnBrk="1" hangingPunct="1">
              <a:spcBef>
                <a:spcPct val="25000"/>
              </a:spcBef>
              <a:spcAft>
                <a:spcPct val="25000"/>
              </a:spcAft>
              <a:buClrTx/>
              <a:buSzTx/>
              <a:buFontTx/>
              <a:buNone/>
            </a:pPr>
            <a:r>
              <a:rPr kumimoji="0" lang="zh-CN" altLang="en-US" sz="2800">
                <a:solidFill>
                  <a:srgbClr val="FF33CC"/>
                </a:solidFill>
                <a:latin typeface="华文中宋" panose="02010600040101010101" pitchFamily="2" charset="-122"/>
                <a:ea typeface="华文中宋" panose="02010600040101010101" pitchFamily="2" charset="-122"/>
              </a:rPr>
              <a:t>最小模式：</a:t>
            </a:r>
            <a:r>
              <a:rPr kumimoji="0" lang="en-US" altLang="zh-CN" sz="2800">
                <a:latin typeface="华文中宋" panose="02010600040101010101" pitchFamily="2" charset="-122"/>
                <a:ea typeface="华文中宋" panose="02010600040101010101" pitchFamily="2" charset="-122"/>
              </a:rPr>
              <a:t>CPU</a:t>
            </a:r>
            <a:r>
              <a:rPr kumimoji="0" lang="zh-CN" altLang="en-US" sz="2800">
                <a:latin typeface="华文中宋" panose="02010600040101010101" pitchFamily="2" charset="-122"/>
                <a:ea typeface="华文中宋" panose="02010600040101010101" pitchFamily="2" charset="-122"/>
              </a:rPr>
              <a:t>仅支持由少量设备组成的单微处理器系统而不支持多处理器结构，小系统所需要的全部控制信号都由</a:t>
            </a:r>
            <a:r>
              <a:rPr kumimoji="0" lang="en-US" altLang="zh-CN" sz="2800">
                <a:latin typeface="华文中宋" panose="02010600040101010101" pitchFamily="2" charset="-122"/>
                <a:ea typeface="华文中宋" panose="02010600040101010101" pitchFamily="2" charset="-122"/>
              </a:rPr>
              <a:t>CPU</a:t>
            </a:r>
            <a:r>
              <a:rPr kumimoji="0" lang="zh-CN" altLang="en-US" sz="2800">
                <a:latin typeface="华文中宋" panose="02010600040101010101" pitchFamily="2" charset="-122"/>
                <a:ea typeface="华文中宋" panose="02010600040101010101" pitchFamily="2" charset="-122"/>
              </a:rPr>
              <a:t>直接提供。</a:t>
            </a:r>
          </a:p>
          <a:p>
            <a:pPr eaLnBrk="1" hangingPunct="1">
              <a:spcBef>
                <a:spcPct val="25000"/>
              </a:spcBef>
              <a:spcAft>
                <a:spcPct val="25000"/>
              </a:spcAft>
              <a:buClrTx/>
              <a:buSzTx/>
              <a:buFontTx/>
              <a:buNone/>
            </a:pPr>
            <a:r>
              <a:rPr kumimoji="0" lang="zh-CN" altLang="en-US" sz="2800">
                <a:solidFill>
                  <a:srgbClr val="FF33CC"/>
                </a:solidFill>
                <a:latin typeface="华文中宋" panose="02010600040101010101" pitchFamily="2" charset="-122"/>
                <a:ea typeface="华文中宋" panose="02010600040101010101" pitchFamily="2" charset="-122"/>
              </a:rPr>
              <a:t>最大模式：</a:t>
            </a:r>
            <a:r>
              <a:rPr kumimoji="0" lang="zh-CN" altLang="en-US" sz="2800">
                <a:latin typeface="华文中宋" panose="02010600040101010101" pitchFamily="2" charset="-122"/>
                <a:ea typeface="华文中宋" panose="02010600040101010101" pitchFamily="2" charset="-122"/>
              </a:rPr>
              <a:t>系统中除了有</a:t>
            </a:r>
            <a:r>
              <a:rPr kumimoji="0" lang="en-US" altLang="zh-CN" sz="2800">
                <a:latin typeface="华文中宋" panose="02010600040101010101" pitchFamily="2" charset="-122"/>
                <a:ea typeface="华文中宋" panose="02010600040101010101" pitchFamily="2" charset="-122"/>
              </a:rPr>
              <a:t>8086 CPU</a:t>
            </a:r>
            <a:r>
              <a:rPr kumimoji="0" lang="zh-CN" altLang="en-US" sz="2800">
                <a:latin typeface="华文中宋" panose="02010600040101010101" pitchFamily="2" charset="-122"/>
                <a:ea typeface="华文中宋" panose="02010600040101010101" pitchFamily="2" charset="-122"/>
              </a:rPr>
              <a:t>之外，还可以接另外的处理器</a:t>
            </a:r>
            <a:r>
              <a:rPr kumimoji="0" lang="en-US" altLang="zh-CN" sz="2800">
                <a:latin typeface="华文中宋" panose="02010600040101010101" pitchFamily="2" charset="-122"/>
                <a:ea typeface="华文中宋" panose="02010600040101010101" pitchFamily="2" charset="-122"/>
              </a:rPr>
              <a:t>(</a:t>
            </a:r>
            <a:r>
              <a:rPr kumimoji="0" lang="zh-CN" altLang="en-US" sz="2800">
                <a:latin typeface="华文中宋" panose="02010600040101010101" pitchFamily="2" charset="-122"/>
                <a:ea typeface="华文中宋" panose="02010600040101010101" pitchFamily="2" charset="-122"/>
              </a:rPr>
              <a:t>如</a:t>
            </a:r>
            <a:r>
              <a:rPr kumimoji="0" lang="en-US" altLang="zh-CN" sz="2800">
                <a:latin typeface="华文中宋" panose="02010600040101010101" pitchFamily="2" charset="-122"/>
                <a:ea typeface="华文中宋" panose="02010600040101010101" pitchFamily="2" charset="-122"/>
              </a:rPr>
              <a:t>8087</a:t>
            </a:r>
            <a:r>
              <a:rPr kumimoji="0" lang="zh-CN" altLang="en-US" sz="2800">
                <a:latin typeface="华文中宋" panose="02010600040101010101" pitchFamily="2" charset="-122"/>
                <a:ea typeface="华文中宋" panose="02010600040101010101" pitchFamily="2" charset="-122"/>
              </a:rPr>
              <a:t>数学协处理器</a:t>
            </a:r>
            <a:r>
              <a:rPr kumimoji="0" lang="en-US" altLang="zh-CN" sz="2800">
                <a:latin typeface="华文中宋" panose="02010600040101010101" pitchFamily="2" charset="-122"/>
                <a:ea typeface="华文中宋" panose="02010600040101010101" pitchFamily="2" charset="-122"/>
              </a:rPr>
              <a:t>)</a:t>
            </a:r>
            <a:r>
              <a:rPr kumimoji="0" lang="zh-CN" altLang="en-US" sz="2800">
                <a:latin typeface="华文中宋" panose="02010600040101010101" pitchFamily="2" charset="-122"/>
                <a:ea typeface="华文中宋" panose="02010600040101010101" pitchFamily="2" charset="-122"/>
              </a:rPr>
              <a:t>，构成多微处理器系统。此时</a:t>
            </a:r>
            <a:r>
              <a:rPr kumimoji="0" lang="en-US" altLang="zh-CN" sz="2800">
                <a:latin typeface="华文中宋" panose="02010600040101010101" pitchFamily="2" charset="-122"/>
                <a:ea typeface="华文中宋" panose="02010600040101010101" pitchFamily="2" charset="-122"/>
              </a:rPr>
              <a:t>CPU</a:t>
            </a:r>
            <a:r>
              <a:rPr kumimoji="0" lang="zh-CN" altLang="en-US" sz="2800">
                <a:latin typeface="华文中宋" panose="02010600040101010101" pitchFamily="2" charset="-122"/>
                <a:ea typeface="华文中宋" panose="02010600040101010101" pitchFamily="2" charset="-122"/>
              </a:rPr>
              <a:t>不直接提供读</a:t>
            </a:r>
            <a:r>
              <a:rPr kumimoji="0" lang="en-US" altLang="zh-CN" sz="2800">
                <a:latin typeface="华文中宋" panose="02010600040101010101" pitchFamily="2" charset="-122"/>
                <a:ea typeface="华文中宋" panose="02010600040101010101" pitchFamily="2" charset="-122"/>
              </a:rPr>
              <a:t>/</a:t>
            </a:r>
            <a:r>
              <a:rPr kumimoji="0" lang="zh-CN" altLang="en-US" sz="2800">
                <a:latin typeface="华文中宋" panose="02010600040101010101" pitchFamily="2" charset="-122"/>
                <a:ea typeface="华文中宋" panose="02010600040101010101" pitchFamily="2" charset="-122"/>
              </a:rPr>
              <a:t>写命令等控制信号，而是将当前要执行的传送操作类型编码成</a:t>
            </a:r>
            <a:r>
              <a:rPr kumimoji="0" lang="en-US" altLang="zh-CN" sz="2800">
                <a:latin typeface="华文中宋" panose="02010600040101010101" pitchFamily="2" charset="-122"/>
                <a:ea typeface="华文中宋" panose="02010600040101010101" pitchFamily="2" charset="-122"/>
              </a:rPr>
              <a:t>3</a:t>
            </a:r>
            <a:r>
              <a:rPr kumimoji="0" lang="zh-CN" altLang="en-US" sz="2800">
                <a:latin typeface="华文中宋" panose="02010600040101010101" pitchFamily="2" charset="-122"/>
                <a:ea typeface="华文中宋" panose="02010600040101010101" pitchFamily="2" charset="-122"/>
              </a:rPr>
              <a:t>个状态位输出，由总线控制器译码后产生相应控制信号。其它的控制引脚则直接提供所需要的控制信号。</a:t>
            </a:r>
          </a:p>
        </p:txBody>
      </p:sp>
      <p:sp>
        <p:nvSpPr>
          <p:cNvPr id="66564" name="Text Box 4">
            <a:extLst>
              <a:ext uri="{FF2B5EF4-FFF2-40B4-BE49-F238E27FC236}">
                <a16:creationId xmlns:a16="http://schemas.microsoft.com/office/drawing/2014/main" id="{2F89EC24-F196-914F-B6CA-E0B7C4906308}"/>
              </a:ext>
            </a:extLst>
          </p:cNvPr>
          <p:cNvSpPr txBox="1">
            <a:spLocks noChangeArrowheads="1"/>
          </p:cNvSpPr>
          <p:nvPr/>
        </p:nvSpPr>
        <p:spPr bwMode="auto">
          <a:xfrm>
            <a:off x="971550"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66565" name="幻灯片编号占位符 2">
            <a:extLst>
              <a:ext uri="{FF2B5EF4-FFF2-40B4-BE49-F238E27FC236}">
                <a16:creationId xmlns:a16="http://schemas.microsoft.com/office/drawing/2014/main" id="{78D8CCFF-4AA5-A74B-AD2F-FC7179C95FB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D8D230E-AA91-434B-8470-B078D81C228B}" type="slidenum">
              <a:rPr kumimoji="0" lang="en-US" altLang="zh-CN" sz="1400" smtClean="0"/>
              <a:pPr>
                <a:spcBef>
                  <a:spcPct val="0"/>
                </a:spcBef>
                <a:buClrTx/>
                <a:buSzTx/>
                <a:buFontTx/>
                <a:buNone/>
              </a:pPr>
              <a:t>28</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55011"/>
                                        </p:tgtEl>
                                        <p:attrNameLst>
                                          <p:attrName>style.visibility</p:attrName>
                                        </p:attrNameLst>
                                      </p:cBhvr>
                                      <p:to>
                                        <p:strVal val="visible"/>
                                      </p:to>
                                    </p:set>
                                    <p:animEffect transition="in" filter="wipe(up)">
                                      <p:cBhvr>
                                        <p:cTn id="7" dur="1000"/>
                                        <p:tgtEl>
                                          <p:spTgt spid="5550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50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日期占位符 1">
            <a:extLst>
              <a:ext uri="{FF2B5EF4-FFF2-40B4-BE49-F238E27FC236}">
                <a16:creationId xmlns:a16="http://schemas.microsoft.com/office/drawing/2014/main" id="{ABC3AE4E-9926-EF47-A9DE-0BF07B5FCE3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CDD79C6-C716-6B43-A40D-BA0B29E83416}" type="datetime12">
              <a:rPr kumimoji="0" lang="zh-CN" altLang="en-US" sz="1400" smtClean="0"/>
              <a:pPr>
                <a:spcBef>
                  <a:spcPct val="0"/>
                </a:spcBef>
                <a:buClrTx/>
                <a:buSzTx/>
                <a:buFontTx/>
                <a:buNone/>
              </a:pPr>
              <a:t>下午8时26分</a:t>
            </a:fld>
            <a:endParaRPr kumimoji="0" lang="en-US" altLang="zh-CN" sz="1400"/>
          </a:p>
        </p:txBody>
      </p:sp>
      <p:graphicFrame>
        <p:nvGraphicFramePr>
          <p:cNvPr id="68610" name="Object 2">
            <a:extLst>
              <a:ext uri="{FF2B5EF4-FFF2-40B4-BE49-F238E27FC236}">
                <a16:creationId xmlns:a16="http://schemas.microsoft.com/office/drawing/2014/main" id="{5DCCF430-C2D2-5445-A795-75834FA39792}"/>
              </a:ext>
            </a:extLst>
          </p:cNvPr>
          <p:cNvGraphicFramePr>
            <a:graphicFrameLocks noChangeAspect="1"/>
          </p:cNvGraphicFramePr>
          <p:nvPr/>
        </p:nvGraphicFramePr>
        <p:xfrm>
          <a:off x="1762125" y="866775"/>
          <a:ext cx="7273925" cy="5875338"/>
        </p:xfrm>
        <a:graphic>
          <a:graphicData uri="http://schemas.openxmlformats.org/presentationml/2006/ole">
            <mc:AlternateContent xmlns:mc="http://schemas.openxmlformats.org/markup-compatibility/2006">
              <mc:Choice xmlns:v="urn:schemas-microsoft-com:vml" Requires="v">
                <p:oleObj spid="_x0000_s68644" name="Visio" r:id="rId4" imgW="1924050" imgH="1555750" progId="Visio.Drawing.11">
                  <p:embed/>
                </p:oleObj>
              </mc:Choice>
              <mc:Fallback>
                <p:oleObj name="Visio" r:id="rId4" imgW="1924050" imgH="155575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2125" y="866775"/>
                        <a:ext cx="7273925" cy="5875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8611" name="Text Box 3">
            <a:extLst>
              <a:ext uri="{FF2B5EF4-FFF2-40B4-BE49-F238E27FC236}">
                <a16:creationId xmlns:a16="http://schemas.microsoft.com/office/drawing/2014/main" id="{4288E89C-763A-B74C-BDA7-F3EA2419E3F2}"/>
              </a:ext>
            </a:extLst>
          </p:cNvPr>
          <p:cNvSpPr txBox="1">
            <a:spLocks noChangeArrowheads="1"/>
          </p:cNvSpPr>
          <p:nvPr/>
        </p:nvSpPr>
        <p:spPr bwMode="auto">
          <a:xfrm>
            <a:off x="395288" y="981075"/>
            <a:ext cx="576262" cy="460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Tx/>
              <a:buNone/>
            </a:pPr>
            <a:r>
              <a:rPr kumimoji="0" lang="en-US" altLang="zh-CN">
                <a:latin typeface="Times New Roman" panose="02020603050405020304" pitchFamily="18" charset="0"/>
              </a:rPr>
              <a:t>8086</a:t>
            </a:r>
            <a:r>
              <a:rPr kumimoji="0" lang="zh-CN" altLang="en-US" sz="2800">
                <a:solidFill>
                  <a:srgbClr val="FF33CC"/>
                </a:solidFill>
                <a:latin typeface="Times New Roman" panose="02020603050405020304" pitchFamily="18" charset="0"/>
              </a:rPr>
              <a:t>最小</a:t>
            </a:r>
            <a:r>
              <a:rPr kumimoji="0" lang="zh-CN" altLang="en-US" sz="2800">
                <a:latin typeface="Times New Roman" panose="02020603050405020304" pitchFamily="18" charset="0"/>
              </a:rPr>
              <a:t>模式系统</a:t>
            </a:r>
          </a:p>
        </p:txBody>
      </p:sp>
      <p:pic>
        <p:nvPicPr>
          <p:cNvPr id="557060" name="Picture 4">
            <a:extLst>
              <a:ext uri="{FF2B5EF4-FFF2-40B4-BE49-F238E27FC236}">
                <a16:creationId xmlns:a16="http://schemas.microsoft.com/office/drawing/2014/main" id="{173C420D-234D-DD43-A450-D179D10EE7C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58888" y="765175"/>
            <a:ext cx="2128837" cy="295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7061" name="Picture 5">
            <a:extLst>
              <a:ext uri="{FF2B5EF4-FFF2-40B4-BE49-F238E27FC236}">
                <a16:creationId xmlns:a16="http://schemas.microsoft.com/office/drawing/2014/main" id="{6BE235AE-5E3F-E043-9BB8-5C49B3A1F0A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1188" y="3933825"/>
            <a:ext cx="3097212" cy="194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7062" name="Picture 6">
            <a:extLst>
              <a:ext uri="{FF2B5EF4-FFF2-40B4-BE49-F238E27FC236}">
                <a16:creationId xmlns:a16="http://schemas.microsoft.com/office/drawing/2014/main" id="{503FCAA3-C932-654C-89A0-EAA015298E4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58888" y="692150"/>
            <a:ext cx="2116137" cy="3830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7063" name="Picture 7">
            <a:extLst>
              <a:ext uri="{FF2B5EF4-FFF2-40B4-BE49-F238E27FC236}">
                <a16:creationId xmlns:a16="http://schemas.microsoft.com/office/drawing/2014/main" id="{41286ED6-26C2-BC46-9119-AF049D87EF28}"/>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84213" y="4652963"/>
            <a:ext cx="3240087" cy="154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8616" name="Text Box 8">
            <a:extLst>
              <a:ext uri="{FF2B5EF4-FFF2-40B4-BE49-F238E27FC236}">
                <a16:creationId xmlns:a16="http://schemas.microsoft.com/office/drawing/2014/main" id="{81849ACD-9AE6-2D43-84B3-3ECB4CE987A6}"/>
              </a:ext>
            </a:extLst>
          </p:cNvPr>
          <p:cNvSpPr txBox="1">
            <a:spLocks noChangeArrowheads="1"/>
          </p:cNvSpPr>
          <p:nvPr/>
        </p:nvSpPr>
        <p:spPr bwMode="auto">
          <a:xfrm>
            <a:off x="971550" y="115888"/>
            <a:ext cx="770413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68617" name="幻灯片编号占位符 2">
            <a:extLst>
              <a:ext uri="{FF2B5EF4-FFF2-40B4-BE49-F238E27FC236}">
                <a16:creationId xmlns:a16="http://schemas.microsoft.com/office/drawing/2014/main" id="{DB378602-2F09-6340-A8A9-9FF4F4E5EE0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1DAC9B3-25C0-5449-92C9-776147949D90}" type="slidenum">
              <a:rPr kumimoji="0" lang="en-US" altLang="zh-CN" sz="1400" smtClean="0"/>
              <a:pPr>
                <a:spcBef>
                  <a:spcPct val="0"/>
                </a:spcBef>
                <a:buClrTx/>
                <a:buSzTx/>
                <a:buFontTx/>
                <a:buNone/>
              </a:pPr>
              <a:t>29</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557060"/>
                                        </p:tgtEl>
                                        <p:attrNameLst>
                                          <p:attrName>style.visibility</p:attrName>
                                        </p:attrNameLst>
                                      </p:cBhvr>
                                      <p:to>
                                        <p:strVal val="visible"/>
                                      </p:to>
                                    </p:set>
                                    <p:animEffect transition="in" filter="blinds(horizontal)">
                                      <p:cBhvr>
                                        <p:cTn id="7" dur="500"/>
                                        <p:tgtEl>
                                          <p:spTgt spid="557060"/>
                                        </p:tgtEl>
                                      </p:cBhvr>
                                    </p:animEffect>
                                  </p:childTnLst>
                                </p:cTn>
                              </p:par>
                              <p:par>
                                <p:cTn id="8" presetID="3" presetClass="entr" presetSubtype="10" fill="hold" nodeType="withEffect">
                                  <p:stCondLst>
                                    <p:cond delay="0"/>
                                  </p:stCondLst>
                                  <p:childTnLst>
                                    <p:set>
                                      <p:cBhvr>
                                        <p:cTn id="9" dur="1" fill="hold">
                                          <p:stCondLst>
                                            <p:cond delay="0"/>
                                          </p:stCondLst>
                                        </p:cTn>
                                        <p:tgtEl>
                                          <p:spTgt spid="557061"/>
                                        </p:tgtEl>
                                        <p:attrNameLst>
                                          <p:attrName>style.visibility</p:attrName>
                                        </p:attrNameLst>
                                      </p:cBhvr>
                                      <p:to>
                                        <p:strVal val="visible"/>
                                      </p:to>
                                    </p:set>
                                    <p:animEffect transition="in" filter="blinds(horizontal)">
                                      <p:cBhvr>
                                        <p:cTn id="10" dur="500"/>
                                        <p:tgtEl>
                                          <p:spTgt spid="557061"/>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xit" presetSubtype="10" fill="hold" nodeType="clickEffect">
                                  <p:stCondLst>
                                    <p:cond delay="0"/>
                                  </p:stCondLst>
                                  <p:childTnLst>
                                    <p:animEffect transition="out" filter="blinds(horizontal)">
                                      <p:cBhvr>
                                        <p:cTn id="14" dur="500"/>
                                        <p:tgtEl>
                                          <p:spTgt spid="557061"/>
                                        </p:tgtEl>
                                      </p:cBhvr>
                                    </p:animEffect>
                                    <p:set>
                                      <p:cBhvr>
                                        <p:cTn id="15" dur="1" fill="hold">
                                          <p:stCondLst>
                                            <p:cond delay="499"/>
                                          </p:stCondLst>
                                        </p:cTn>
                                        <p:tgtEl>
                                          <p:spTgt spid="557061"/>
                                        </p:tgtEl>
                                        <p:attrNameLst>
                                          <p:attrName>style.visibility</p:attrName>
                                        </p:attrNameLst>
                                      </p:cBhvr>
                                      <p:to>
                                        <p:strVal val="hidden"/>
                                      </p:to>
                                    </p:set>
                                  </p:childTnLst>
                                </p:cTn>
                              </p:par>
                              <p:par>
                                <p:cTn id="16" presetID="3" presetClass="exit" presetSubtype="10" fill="hold" nodeType="withEffect">
                                  <p:stCondLst>
                                    <p:cond delay="0"/>
                                  </p:stCondLst>
                                  <p:childTnLst>
                                    <p:animEffect transition="out" filter="blinds(horizontal)">
                                      <p:cBhvr>
                                        <p:cTn id="17" dur="500"/>
                                        <p:tgtEl>
                                          <p:spTgt spid="557060"/>
                                        </p:tgtEl>
                                      </p:cBhvr>
                                    </p:animEffect>
                                    <p:set>
                                      <p:cBhvr>
                                        <p:cTn id="18" dur="1" fill="hold">
                                          <p:stCondLst>
                                            <p:cond delay="499"/>
                                          </p:stCondLst>
                                        </p:cTn>
                                        <p:tgtEl>
                                          <p:spTgt spid="557060"/>
                                        </p:tgtEl>
                                        <p:attrNameLst>
                                          <p:attrName>style.visibility</p:attrName>
                                        </p:attrNameLst>
                                      </p:cBhvr>
                                      <p:to>
                                        <p:strVal val="hidden"/>
                                      </p:to>
                                    </p:set>
                                  </p:childTnLst>
                                </p:cTn>
                              </p:par>
                              <p:par>
                                <p:cTn id="19" presetID="3" presetClass="entr" presetSubtype="10" fill="hold" nodeType="withEffect">
                                  <p:stCondLst>
                                    <p:cond delay="0"/>
                                  </p:stCondLst>
                                  <p:childTnLst>
                                    <p:set>
                                      <p:cBhvr>
                                        <p:cTn id="20" dur="1" fill="hold">
                                          <p:stCondLst>
                                            <p:cond delay="0"/>
                                          </p:stCondLst>
                                        </p:cTn>
                                        <p:tgtEl>
                                          <p:spTgt spid="557062"/>
                                        </p:tgtEl>
                                        <p:attrNameLst>
                                          <p:attrName>style.visibility</p:attrName>
                                        </p:attrNameLst>
                                      </p:cBhvr>
                                      <p:to>
                                        <p:strVal val="visible"/>
                                      </p:to>
                                    </p:set>
                                    <p:animEffect transition="in" filter="blinds(horizontal)">
                                      <p:cBhvr>
                                        <p:cTn id="21" dur="500"/>
                                        <p:tgtEl>
                                          <p:spTgt spid="557062"/>
                                        </p:tgtEl>
                                      </p:cBhvr>
                                    </p:animEffect>
                                  </p:childTnLst>
                                </p:cTn>
                              </p:par>
                              <p:par>
                                <p:cTn id="22" presetID="3" presetClass="entr" presetSubtype="10" fill="hold" nodeType="withEffect">
                                  <p:stCondLst>
                                    <p:cond delay="0"/>
                                  </p:stCondLst>
                                  <p:childTnLst>
                                    <p:set>
                                      <p:cBhvr>
                                        <p:cTn id="23" dur="1" fill="hold">
                                          <p:stCondLst>
                                            <p:cond delay="0"/>
                                          </p:stCondLst>
                                        </p:cTn>
                                        <p:tgtEl>
                                          <p:spTgt spid="557063"/>
                                        </p:tgtEl>
                                        <p:attrNameLst>
                                          <p:attrName>style.visibility</p:attrName>
                                        </p:attrNameLst>
                                      </p:cBhvr>
                                      <p:to>
                                        <p:strVal val="visible"/>
                                      </p:to>
                                    </p:set>
                                    <p:animEffect transition="in" filter="blinds(horizontal)">
                                      <p:cBhvr>
                                        <p:cTn id="24" dur="500"/>
                                        <p:tgtEl>
                                          <p:spTgt spid="5570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日期占位符 3">
            <a:extLst>
              <a:ext uri="{FF2B5EF4-FFF2-40B4-BE49-F238E27FC236}">
                <a16:creationId xmlns:a16="http://schemas.microsoft.com/office/drawing/2014/main" id="{879EA400-3C58-3341-8D9D-C8C36D5D550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7194A6E-5443-844E-9BA3-B1E2BE991C82}" type="datetime12">
              <a:rPr kumimoji="0" lang="zh-CN" altLang="en-US" sz="1400" smtClean="0"/>
              <a:pPr>
                <a:spcBef>
                  <a:spcPct val="0"/>
                </a:spcBef>
                <a:buClrTx/>
                <a:buSzTx/>
                <a:buFontTx/>
                <a:buNone/>
              </a:pPr>
              <a:t>下午8时26分</a:t>
            </a:fld>
            <a:endParaRPr kumimoji="0" lang="en-US" altLang="zh-CN" sz="1400"/>
          </a:p>
        </p:txBody>
      </p:sp>
      <p:sp>
        <p:nvSpPr>
          <p:cNvPr id="925699" name="Rectangle 3">
            <a:extLst>
              <a:ext uri="{FF2B5EF4-FFF2-40B4-BE49-F238E27FC236}">
                <a16:creationId xmlns:a16="http://schemas.microsoft.com/office/drawing/2014/main" id="{9854C71B-6F8B-CB4F-A38B-B7E92357505E}"/>
              </a:ext>
            </a:extLst>
          </p:cNvPr>
          <p:cNvSpPr>
            <a:spLocks noChangeArrowheads="1"/>
          </p:cNvSpPr>
          <p:nvPr/>
        </p:nvSpPr>
        <p:spPr bwMode="auto">
          <a:xfrm>
            <a:off x="323850" y="1052513"/>
            <a:ext cx="8532813" cy="2441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Pct val="90000"/>
              <a:buFontTx/>
              <a:buNone/>
            </a:pPr>
            <a:r>
              <a:rPr lang="en-US" altLang="zh-CN" sz="2800">
                <a:latin typeface="华文中宋" panose="02010600040101010101" pitchFamily="2" charset="-122"/>
                <a:ea typeface="华文中宋" panose="02010600040101010101" pitchFamily="2" charset="-122"/>
              </a:rPr>
              <a:t>8086 CPU</a:t>
            </a:r>
            <a:r>
              <a:rPr lang="zh-CN" altLang="en-US" sz="2800">
                <a:latin typeface="华文中宋" panose="02010600040101010101" pitchFamily="2" charset="-122"/>
                <a:ea typeface="华文中宋" panose="02010600040101010101" pitchFamily="2" charset="-122"/>
              </a:rPr>
              <a:t>概述</a:t>
            </a:r>
          </a:p>
          <a:p>
            <a:pPr eaLnBrk="1" hangingPunct="1">
              <a:spcBef>
                <a:spcPct val="50000"/>
              </a:spcBef>
              <a:buClrTx/>
              <a:buSzPct val="90000"/>
              <a:buFontTx/>
              <a:buNone/>
            </a:pPr>
            <a:r>
              <a:rPr lang="zh-CN" altLang="en-US" sz="2800">
                <a:latin typeface="华文中宋" panose="02010600040101010101" pitchFamily="2" charset="-122"/>
                <a:ea typeface="华文中宋" panose="02010600040101010101" pitchFamily="2" charset="-122"/>
              </a:rPr>
              <a:t>      </a:t>
            </a:r>
            <a:r>
              <a:rPr lang="en-US" altLang="zh-CN" sz="2800">
                <a:solidFill>
                  <a:srgbClr val="000000"/>
                </a:solidFill>
                <a:latin typeface="华文中宋" panose="02010600040101010101" pitchFamily="2" charset="-122"/>
                <a:ea typeface="华文中宋" panose="02010600040101010101" pitchFamily="2" charset="-122"/>
              </a:rPr>
              <a:t>1977</a:t>
            </a:r>
            <a:r>
              <a:rPr lang="zh-CN" altLang="en-US" sz="2800">
                <a:solidFill>
                  <a:srgbClr val="000000"/>
                </a:solidFill>
                <a:latin typeface="华文中宋" panose="02010600040101010101" pitchFamily="2" charset="-122"/>
                <a:ea typeface="华文中宋" panose="02010600040101010101" pitchFamily="2" charset="-122"/>
              </a:rPr>
              <a:t>年，</a:t>
            </a:r>
            <a:r>
              <a:rPr lang="en-US" altLang="zh-CN" sz="2800">
                <a:solidFill>
                  <a:srgbClr val="000000"/>
                </a:solidFill>
                <a:latin typeface="华文中宋" panose="02010600040101010101" pitchFamily="2" charset="-122"/>
                <a:ea typeface="华文中宋" panose="02010600040101010101" pitchFamily="2" charset="-122"/>
              </a:rPr>
              <a:t>Intel</a:t>
            </a:r>
            <a:r>
              <a:rPr lang="zh-CN" altLang="en-US" sz="2800">
                <a:solidFill>
                  <a:srgbClr val="000000"/>
                </a:solidFill>
                <a:latin typeface="华文中宋" panose="02010600040101010101" pitchFamily="2" charset="-122"/>
                <a:ea typeface="华文中宋" panose="02010600040101010101" pitchFamily="2" charset="-122"/>
              </a:rPr>
              <a:t>率先推出了</a:t>
            </a:r>
            <a:r>
              <a:rPr lang="en-US" altLang="zh-CN" sz="2800">
                <a:solidFill>
                  <a:srgbClr val="000000"/>
                </a:solidFill>
                <a:latin typeface="华文中宋" panose="02010600040101010101" pitchFamily="2" charset="-122"/>
                <a:ea typeface="华文中宋" panose="02010600040101010101" pitchFamily="2" charset="-122"/>
              </a:rPr>
              <a:t>16</a:t>
            </a:r>
            <a:r>
              <a:rPr lang="zh-CN" altLang="en-US" sz="2800">
                <a:solidFill>
                  <a:srgbClr val="000000"/>
                </a:solidFill>
                <a:latin typeface="华文中宋" panose="02010600040101010101" pitchFamily="2" charset="-122"/>
                <a:ea typeface="华文中宋" panose="02010600040101010101" pitchFamily="2" charset="-122"/>
              </a:rPr>
              <a:t>位微处理器</a:t>
            </a:r>
            <a:r>
              <a:rPr lang="en-US" altLang="zh-CN" sz="2800">
                <a:solidFill>
                  <a:schemeClr val="hlink"/>
                </a:solidFill>
                <a:latin typeface="华文中宋" panose="02010600040101010101" pitchFamily="2" charset="-122"/>
                <a:ea typeface="华文中宋" panose="02010600040101010101" pitchFamily="2" charset="-122"/>
              </a:rPr>
              <a:t>8086</a:t>
            </a:r>
            <a:r>
              <a:rPr lang="zh-CN" altLang="en-US" sz="2800">
                <a:latin typeface="华文中宋" panose="02010600040101010101" pitchFamily="2" charset="-122"/>
                <a:ea typeface="华文中宋" panose="02010600040101010101" pitchFamily="2" charset="-122"/>
              </a:rPr>
              <a:t>，</a:t>
            </a:r>
            <a:r>
              <a:rPr lang="zh-CN" altLang="en-US" sz="2800">
                <a:solidFill>
                  <a:srgbClr val="000000"/>
                </a:solidFill>
                <a:latin typeface="华文中宋" panose="02010600040101010101" pitchFamily="2" charset="-122"/>
                <a:ea typeface="华文中宋" panose="02010600040101010101" pitchFamily="2" charset="-122"/>
              </a:rPr>
              <a:t>能并行处理</a:t>
            </a:r>
            <a:r>
              <a:rPr lang="en-US" altLang="zh-CN" sz="2800">
                <a:solidFill>
                  <a:srgbClr val="000000"/>
                </a:solidFill>
                <a:latin typeface="华文中宋" panose="02010600040101010101" pitchFamily="2" charset="-122"/>
                <a:ea typeface="华文中宋" panose="02010600040101010101" pitchFamily="2" charset="-122"/>
              </a:rPr>
              <a:t>16</a:t>
            </a:r>
            <a:r>
              <a:rPr lang="zh-CN" altLang="en-US" sz="2800">
                <a:solidFill>
                  <a:srgbClr val="000000"/>
                </a:solidFill>
                <a:latin typeface="华文中宋" panose="02010600040101010101" pitchFamily="2" charset="-122"/>
                <a:ea typeface="华文中宋" panose="02010600040101010101" pitchFamily="2" charset="-122"/>
              </a:rPr>
              <a:t>位数据，它需要</a:t>
            </a:r>
            <a:r>
              <a:rPr lang="en-US" altLang="zh-CN" sz="2800">
                <a:solidFill>
                  <a:srgbClr val="000000"/>
                </a:solidFill>
                <a:latin typeface="华文中宋" panose="02010600040101010101" pitchFamily="2" charset="-122"/>
                <a:ea typeface="华文中宋" panose="02010600040101010101" pitchFamily="2" charset="-122"/>
              </a:rPr>
              <a:t>16</a:t>
            </a:r>
            <a:r>
              <a:rPr lang="zh-CN" altLang="en-US" sz="2800">
                <a:solidFill>
                  <a:srgbClr val="000000"/>
                </a:solidFill>
                <a:latin typeface="华文中宋" panose="02010600040101010101" pitchFamily="2" charset="-122"/>
                <a:ea typeface="华文中宋" panose="02010600040101010101" pitchFamily="2" charset="-122"/>
              </a:rPr>
              <a:t>位的存储器，</a:t>
            </a:r>
            <a:r>
              <a:rPr lang="en-US" altLang="zh-CN" sz="2800">
                <a:solidFill>
                  <a:srgbClr val="000000"/>
                </a:solidFill>
                <a:latin typeface="华文中宋" panose="02010600040101010101" pitchFamily="2" charset="-122"/>
                <a:ea typeface="华文中宋" panose="02010600040101010101" pitchFamily="2" charset="-122"/>
              </a:rPr>
              <a:t>16</a:t>
            </a:r>
            <a:r>
              <a:rPr lang="zh-CN" altLang="en-US" sz="2800">
                <a:solidFill>
                  <a:srgbClr val="000000"/>
                </a:solidFill>
                <a:latin typeface="华文中宋" panose="02010600040101010101" pitchFamily="2" charset="-122"/>
                <a:ea typeface="华文中宋" panose="02010600040101010101" pitchFamily="2" charset="-122"/>
              </a:rPr>
              <a:t>位</a:t>
            </a:r>
            <a:r>
              <a:rPr lang="en-US" altLang="zh-CN" sz="2800">
                <a:solidFill>
                  <a:srgbClr val="000000"/>
                </a:solidFill>
                <a:latin typeface="华文中宋" panose="02010600040101010101" pitchFamily="2" charset="-122"/>
                <a:ea typeface="华文中宋" panose="02010600040101010101" pitchFamily="2" charset="-122"/>
              </a:rPr>
              <a:t>DB</a:t>
            </a:r>
            <a:r>
              <a:rPr lang="zh-CN" altLang="en-US" sz="2800">
                <a:solidFill>
                  <a:srgbClr val="000000"/>
                </a:solidFill>
                <a:latin typeface="华文中宋" panose="02010600040101010101" pitchFamily="2" charset="-122"/>
                <a:ea typeface="华文中宋" panose="02010600040101010101" pitchFamily="2" charset="-122"/>
              </a:rPr>
              <a:t>，</a:t>
            </a:r>
            <a:r>
              <a:rPr lang="en-US" altLang="zh-CN" sz="2800">
                <a:solidFill>
                  <a:srgbClr val="000000"/>
                </a:solidFill>
                <a:latin typeface="华文中宋" panose="02010600040101010101" pitchFamily="2" charset="-122"/>
                <a:ea typeface="华文中宋" panose="02010600040101010101" pitchFamily="2" charset="-122"/>
              </a:rPr>
              <a:t>16</a:t>
            </a:r>
            <a:r>
              <a:rPr lang="zh-CN" altLang="en-US" sz="2800">
                <a:solidFill>
                  <a:srgbClr val="000000"/>
                </a:solidFill>
                <a:latin typeface="华文中宋" panose="02010600040101010101" pitchFamily="2" charset="-122"/>
                <a:ea typeface="华文中宋" panose="02010600040101010101" pitchFamily="2" charset="-122"/>
              </a:rPr>
              <a:t>位外设。</a:t>
            </a:r>
            <a:r>
              <a:rPr lang="en-US" altLang="zh-CN" sz="2800">
                <a:solidFill>
                  <a:srgbClr val="000000"/>
                </a:solidFill>
                <a:latin typeface="华文中宋" panose="02010600040101010101" pitchFamily="2" charset="-122"/>
                <a:ea typeface="华文中宋" panose="02010600040101010101" pitchFamily="2" charset="-122"/>
              </a:rPr>
              <a:t>1979</a:t>
            </a:r>
            <a:r>
              <a:rPr lang="zh-CN" altLang="en-US" sz="2800">
                <a:solidFill>
                  <a:srgbClr val="000000"/>
                </a:solidFill>
                <a:latin typeface="华文中宋" panose="02010600040101010101" pitchFamily="2" charset="-122"/>
                <a:ea typeface="华文中宋" panose="02010600040101010101" pitchFamily="2" charset="-122"/>
              </a:rPr>
              <a:t>年</a:t>
            </a:r>
            <a:r>
              <a:rPr lang="en-US" altLang="zh-CN" sz="2800">
                <a:solidFill>
                  <a:srgbClr val="000000"/>
                </a:solidFill>
                <a:latin typeface="华文中宋" panose="02010600040101010101" pitchFamily="2" charset="-122"/>
                <a:ea typeface="华文中宋" panose="02010600040101010101" pitchFamily="2" charset="-122"/>
              </a:rPr>
              <a:t>Intel</a:t>
            </a:r>
            <a:r>
              <a:rPr lang="zh-CN" altLang="en-US" sz="2800">
                <a:solidFill>
                  <a:srgbClr val="000000"/>
                </a:solidFill>
                <a:latin typeface="华文中宋" panose="02010600040101010101" pitchFamily="2" charset="-122"/>
                <a:ea typeface="华文中宋" panose="02010600040101010101" pitchFamily="2" charset="-122"/>
              </a:rPr>
              <a:t>研制</a:t>
            </a:r>
            <a:r>
              <a:rPr lang="zh-CN" altLang="en-US" sz="2800">
                <a:latin typeface="华文中宋" panose="02010600040101010101" pitchFamily="2" charset="-122"/>
                <a:ea typeface="华文中宋" panose="02010600040101010101" pitchFamily="2" charset="-122"/>
              </a:rPr>
              <a:t>了</a:t>
            </a:r>
            <a:r>
              <a:rPr lang="en-US" altLang="zh-CN" sz="2800">
                <a:solidFill>
                  <a:schemeClr val="hlink"/>
                </a:solidFill>
                <a:latin typeface="华文中宋" panose="02010600040101010101" pitchFamily="2" charset="-122"/>
                <a:ea typeface="华文中宋" panose="02010600040101010101" pitchFamily="2" charset="-122"/>
              </a:rPr>
              <a:t>8088</a:t>
            </a:r>
            <a:r>
              <a:rPr lang="zh-CN" altLang="en-US" sz="2800">
                <a:solidFill>
                  <a:srgbClr val="000000"/>
                </a:solidFill>
                <a:latin typeface="华文中宋" panose="02010600040101010101" pitchFamily="2" charset="-122"/>
                <a:ea typeface="华文中宋" panose="02010600040101010101" pitchFamily="2" charset="-122"/>
              </a:rPr>
              <a:t>，称为</a:t>
            </a:r>
            <a:r>
              <a:rPr lang="zh-CN" altLang="en-US" sz="2800">
                <a:solidFill>
                  <a:schemeClr val="hlink"/>
                </a:solidFill>
                <a:latin typeface="华文中宋" panose="02010600040101010101" pitchFamily="2" charset="-122"/>
                <a:ea typeface="华文中宋" panose="02010600040101010101" pitchFamily="2" charset="-122"/>
              </a:rPr>
              <a:t>准</a:t>
            </a:r>
            <a:r>
              <a:rPr lang="en-US" altLang="zh-CN" sz="2800">
                <a:solidFill>
                  <a:schemeClr val="hlink"/>
                </a:solidFill>
                <a:latin typeface="华文中宋" panose="02010600040101010101" pitchFamily="2" charset="-122"/>
                <a:ea typeface="华文中宋" panose="02010600040101010101" pitchFamily="2" charset="-122"/>
              </a:rPr>
              <a:t>16</a:t>
            </a:r>
            <a:r>
              <a:rPr lang="zh-CN" altLang="en-US" sz="2800">
                <a:solidFill>
                  <a:schemeClr val="hlink"/>
                </a:solidFill>
                <a:latin typeface="华文中宋" panose="02010600040101010101" pitchFamily="2" charset="-122"/>
                <a:ea typeface="华文中宋" panose="02010600040101010101" pitchFamily="2" charset="-122"/>
              </a:rPr>
              <a:t>位机</a:t>
            </a:r>
            <a:r>
              <a:rPr lang="zh-CN" altLang="en-US" sz="2800">
                <a:latin typeface="华文中宋" panose="02010600040101010101" pitchFamily="2" charset="-122"/>
                <a:ea typeface="华文中宋" panose="02010600040101010101" pitchFamily="2" charset="-122"/>
              </a:rPr>
              <a:t>。</a:t>
            </a:r>
          </a:p>
        </p:txBody>
      </p:sp>
      <p:sp>
        <p:nvSpPr>
          <p:cNvPr id="925700" name="Text Box 4">
            <a:extLst>
              <a:ext uri="{FF2B5EF4-FFF2-40B4-BE49-F238E27FC236}">
                <a16:creationId xmlns:a16="http://schemas.microsoft.com/office/drawing/2014/main" id="{24ED8330-E85B-1E4A-AF78-D1BE5D638121}"/>
              </a:ext>
            </a:extLst>
          </p:cNvPr>
          <p:cNvSpPr txBox="1">
            <a:spLocks noChangeArrowheads="1"/>
          </p:cNvSpPr>
          <p:nvPr/>
        </p:nvSpPr>
        <p:spPr bwMode="auto">
          <a:xfrm>
            <a:off x="1258888" y="3933825"/>
            <a:ext cx="5040312" cy="244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 typeface="Wingdings" pitchFamily="2" charset="2"/>
              <a:buChar char="l"/>
            </a:pPr>
            <a:r>
              <a:rPr lang="zh-CN" altLang="en-US" sz="2800">
                <a:latin typeface="华文中宋" panose="02010600040101010101" pitchFamily="2" charset="-122"/>
                <a:ea typeface="华文中宋" panose="02010600040101010101" pitchFamily="2" charset="-122"/>
              </a:rPr>
              <a:t>引脚功能复用</a:t>
            </a:r>
          </a:p>
          <a:p>
            <a:pPr eaLnBrk="1" hangingPunct="1">
              <a:spcBef>
                <a:spcPct val="50000"/>
              </a:spcBef>
              <a:buClrTx/>
              <a:buSzTx/>
              <a:buFont typeface="Wingdings" pitchFamily="2" charset="2"/>
              <a:buChar char="l"/>
            </a:pPr>
            <a:r>
              <a:rPr lang="zh-CN" altLang="en-US" sz="2800">
                <a:latin typeface="华文中宋" panose="02010600040101010101" pitchFamily="2" charset="-122"/>
                <a:ea typeface="华文中宋" panose="02010600040101010101" pitchFamily="2" charset="-122"/>
              </a:rPr>
              <a:t>单总线、累加器结构</a:t>
            </a:r>
          </a:p>
          <a:p>
            <a:pPr eaLnBrk="1" hangingPunct="1">
              <a:spcBef>
                <a:spcPct val="50000"/>
              </a:spcBef>
              <a:buClrTx/>
              <a:buSzTx/>
              <a:buFont typeface="Wingdings" pitchFamily="2" charset="2"/>
              <a:buChar char="l"/>
            </a:pPr>
            <a:r>
              <a:rPr lang="zh-CN" altLang="en-US" sz="2800">
                <a:latin typeface="华文中宋" panose="02010600040101010101" pitchFamily="2" charset="-122"/>
                <a:ea typeface="华文中宋" panose="02010600040101010101" pitchFamily="2" charset="-122"/>
              </a:rPr>
              <a:t>可控三态电路</a:t>
            </a:r>
          </a:p>
          <a:p>
            <a:pPr eaLnBrk="1" hangingPunct="1">
              <a:spcBef>
                <a:spcPct val="50000"/>
              </a:spcBef>
              <a:buClrTx/>
              <a:buSzTx/>
              <a:buFont typeface="Wingdings" pitchFamily="2" charset="2"/>
              <a:buChar char="l"/>
            </a:pPr>
            <a:r>
              <a:rPr lang="zh-CN" altLang="en-US" sz="2800">
                <a:latin typeface="华文中宋" panose="02010600040101010101" pitchFamily="2" charset="-122"/>
                <a:ea typeface="华文中宋" panose="02010600040101010101" pitchFamily="2" charset="-122"/>
              </a:rPr>
              <a:t>总线分时复用</a:t>
            </a:r>
          </a:p>
        </p:txBody>
      </p:sp>
      <p:sp>
        <p:nvSpPr>
          <p:cNvPr id="925701" name="Text Box 5">
            <a:extLst>
              <a:ext uri="{FF2B5EF4-FFF2-40B4-BE49-F238E27FC236}">
                <a16:creationId xmlns:a16="http://schemas.microsoft.com/office/drawing/2014/main" id="{5A68BA67-4B6F-1A4B-8654-9DB55A4BFBC5}"/>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solidFill>
                  <a:srgbClr val="FF33CC"/>
                </a:solidFill>
                <a:latin typeface="隶书" pitchFamily="49" charset="-122"/>
                <a:ea typeface="隶书" pitchFamily="49" charset="-122"/>
              </a:rPr>
              <a:t>5.1	 8086 CPU</a:t>
            </a:r>
            <a:r>
              <a:rPr lang="zh-CN" altLang="en-US" sz="3600">
                <a:solidFill>
                  <a:srgbClr val="FF33CC"/>
                </a:solidFill>
                <a:latin typeface="隶书" pitchFamily="49" charset="-122"/>
                <a:ea typeface="隶书" pitchFamily="49" charset="-122"/>
              </a:rPr>
              <a:t>结构与功能</a:t>
            </a:r>
          </a:p>
        </p:txBody>
      </p:sp>
      <p:sp>
        <p:nvSpPr>
          <p:cNvPr id="15365" name="幻灯片编号占位符 2">
            <a:extLst>
              <a:ext uri="{FF2B5EF4-FFF2-40B4-BE49-F238E27FC236}">
                <a16:creationId xmlns:a16="http://schemas.microsoft.com/office/drawing/2014/main" id="{A858DF1A-35FF-4741-8AFD-F6BB98C5AE8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BA60DD5-6445-2248-8B53-7D12629B2ACA}" type="slidenum">
              <a:rPr kumimoji="0" lang="en-US" altLang="zh-CN" sz="1400" smtClean="0"/>
              <a:pPr>
                <a:spcBef>
                  <a:spcPct val="0"/>
                </a:spcBef>
                <a:buClrTx/>
                <a:buSzTx/>
                <a:buFontTx/>
                <a:buNone/>
              </a:pPr>
              <a:t>3</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25701"/>
                                        </p:tgtEl>
                                        <p:attrNameLst>
                                          <p:attrName>style.visibility</p:attrName>
                                        </p:attrNameLst>
                                      </p:cBhvr>
                                      <p:to>
                                        <p:strVal val="visible"/>
                                      </p:to>
                                    </p:set>
                                    <p:animEffect transition="in" filter="wipe(left)">
                                      <p:cBhvr>
                                        <p:cTn id="7" dur="1000"/>
                                        <p:tgtEl>
                                          <p:spTgt spid="92570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25699"/>
                                        </p:tgtEl>
                                        <p:attrNameLst>
                                          <p:attrName>style.visibility</p:attrName>
                                        </p:attrNameLst>
                                      </p:cBhvr>
                                      <p:to>
                                        <p:strVal val="visible"/>
                                      </p:to>
                                    </p:set>
                                    <p:animEffect transition="in" filter="blinds(horizontal)">
                                      <p:cBhvr>
                                        <p:cTn id="12" dur="500"/>
                                        <p:tgtEl>
                                          <p:spTgt spid="925699"/>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925700"/>
                                        </p:tgtEl>
                                        <p:attrNameLst>
                                          <p:attrName>style.visibility</p:attrName>
                                        </p:attrNameLst>
                                      </p:cBhvr>
                                      <p:to>
                                        <p:strVal val="visible"/>
                                      </p:to>
                                    </p:set>
                                    <p:animEffect transition="in" filter="blinds(horizontal)">
                                      <p:cBhvr>
                                        <p:cTn id="17" dur="500"/>
                                        <p:tgtEl>
                                          <p:spTgt spid="9257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5699" grpId="0"/>
      <p:bldP spid="925700" grpId="0"/>
      <p:bldP spid="92570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日期占位符 1">
            <a:extLst>
              <a:ext uri="{FF2B5EF4-FFF2-40B4-BE49-F238E27FC236}">
                <a16:creationId xmlns:a16="http://schemas.microsoft.com/office/drawing/2014/main" id="{2456C426-5DB9-F843-BCD6-8B578EEDE87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A2703DA-6C1D-C54B-84B1-BD2397A117EF}" type="datetime12">
              <a:rPr kumimoji="0" lang="zh-CN" altLang="en-US" sz="1400" smtClean="0"/>
              <a:pPr>
                <a:spcBef>
                  <a:spcPct val="0"/>
                </a:spcBef>
                <a:buClrTx/>
                <a:buSzTx/>
                <a:buFontTx/>
                <a:buNone/>
              </a:pPr>
              <a:t>下午8时26分</a:t>
            </a:fld>
            <a:endParaRPr kumimoji="0" lang="en-US" altLang="zh-CN" sz="1400"/>
          </a:p>
        </p:txBody>
      </p:sp>
      <p:sp>
        <p:nvSpPr>
          <p:cNvPr id="70658" name="Rectangle 2">
            <a:extLst>
              <a:ext uri="{FF2B5EF4-FFF2-40B4-BE49-F238E27FC236}">
                <a16:creationId xmlns:a16="http://schemas.microsoft.com/office/drawing/2014/main" id="{6F0C1D56-E593-D147-A5DC-0A7023F5FD08}"/>
              </a:ext>
            </a:extLst>
          </p:cNvPr>
          <p:cNvSpPr>
            <a:spLocks noChangeArrowheads="1"/>
          </p:cNvSpPr>
          <p:nvPr/>
        </p:nvSpPr>
        <p:spPr bwMode="auto">
          <a:xfrm>
            <a:off x="323850" y="1052513"/>
            <a:ext cx="8569325" cy="496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5000"/>
              </a:lnSpc>
              <a:spcBef>
                <a:spcPct val="10000"/>
              </a:spcBef>
              <a:spcAft>
                <a:spcPct val="10000"/>
              </a:spcAft>
              <a:buFont typeface="Wingdings" pitchFamily="2" charset="2"/>
              <a:buNone/>
            </a:pPr>
            <a:r>
              <a:rPr kumimoji="0" lang="en-US" altLang="zh-CN" sz="2800">
                <a:solidFill>
                  <a:schemeClr val="hlink"/>
                </a:solidFill>
                <a:latin typeface="华文中宋" panose="02010600040101010101" pitchFamily="2" charset="-122"/>
                <a:ea typeface="华文中宋" panose="02010600040101010101" pitchFamily="2" charset="-122"/>
              </a:rPr>
              <a:t>1.</a:t>
            </a:r>
            <a:r>
              <a:rPr kumimoji="0" lang="zh-CN" altLang="en-US" sz="2800">
                <a:solidFill>
                  <a:schemeClr val="hlink"/>
                </a:solidFill>
                <a:latin typeface="华文中宋" panose="02010600040101010101" pitchFamily="2" charset="-122"/>
                <a:ea typeface="华文中宋" panose="02010600040101010101" pitchFamily="2" charset="-122"/>
              </a:rPr>
              <a:t>地址锁存器</a:t>
            </a:r>
            <a:r>
              <a:rPr kumimoji="0" lang="zh-CN" altLang="en-US" sz="2800">
                <a:latin typeface="华文中宋" panose="02010600040101010101" pitchFamily="2" charset="-122"/>
                <a:ea typeface="华文中宋" panose="02010600040101010101" pitchFamily="2" charset="-122"/>
              </a:rPr>
              <a:t> </a:t>
            </a:r>
          </a:p>
          <a:p>
            <a:pPr eaLnBrk="1" hangingPunct="1">
              <a:lnSpc>
                <a:spcPct val="125000"/>
              </a:lnSpc>
              <a:spcBef>
                <a:spcPct val="10000"/>
              </a:spcBef>
              <a:spcAft>
                <a:spcPct val="10000"/>
              </a:spcAft>
              <a:buClr>
                <a:schemeClr val="tx1"/>
              </a:buClr>
            </a:pPr>
            <a:r>
              <a:rPr kumimoji="0" lang="zh-CN" altLang="en-US" sz="2800">
                <a:latin typeface="华文中宋" panose="02010600040101010101" pitchFamily="2" charset="-122"/>
                <a:ea typeface="华文中宋" panose="02010600040101010101" pitchFamily="2" charset="-122"/>
              </a:rPr>
              <a:t>将</a:t>
            </a:r>
            <a:r>
              <a:rPr kumimoji="0" lang="en-US" altLang="zh-CN" sz="2800">
                <a:latin typeface="华文中宋" panose="02010600040101010101" pitchFamily="2" charset="-122"/>
                <a:ea typeface="华文中宋" panose="02010600040101010101" pitchFamily="2" charset="-122"/>
              </a:rPr>
              <a:t>CPU</a:t>
            </a:r>
            <a:r>
              <a:rPr kumimoji="0" lang="zh-CN" altLang="en-US" sz="2800">
                <a:latin typeface="华文中宋" panose="02010600040101010101" pitchFamily="2" charset="-122"/>
                <a:ea typeface="华文中宋" panose="02010600040101010101" pitchFamily="2" charset="-122"/>
              </a:rPr>
              <a:t>发出的动态地址</a:t>
            </a:r>
            <a:r>
              <a:rPr kumimoji="0" lang="zh-CN" altLang="en-US" sz="2800">
                <a:solidFill>
                  <a:srgbClr val="FF00FF"/>
                </a:solidFill>
                <a:latin typeface="华文中宋" panose="02010600040101010101" pitchFamily="2" charset="-122"/>
                <a:ea typeface="华文中宋" panose="02010600040101010101" pitchFamily="2" charset="-122"/>
              </a:rPr>
              <a:t>锁存</a:t>
            </a:r>
            <a:r>
              <a:rPr kumimoji="0" lang="zh-CN" altLang="en-US" sz="2800">
                <a:latin typeface="华文中宋" panose="02010600040101010101" pitchFamily="2" charset="-122"/>
                <a:ea typeface="华文中宋" panose="02010600040101010101" pitchFamily="2" charset="-122"/>
              </a:rPr>
              <a:t>，即锁存器。</a:t>
            </a:r>
          </a:p>
          <a:p>
            <a:pPr eaLnBrk="1" hangingPunct="1">
              <a:lnSpc>
                <a:spcPct val="125000"/>
              </a:lnSpc>
              <a:spcBef>
                <a:spcPct val="10000"/>
              </a:spcBef>
              <a:spcAft>
                <a:spcPct val="10000"/>
              </a:spcAft>
              <a:buClr>
                <a:schemeClr val="tx1"/>
              </a:buClr>
            </a:pPr>
            <a:r>
              <a:rPr kumimoji="0" lang="zh-CN" altLang="en-US" sz="2800">
                <a:latin typeface="华文中宋" panose="02010600040101010101" pitchFamily="2" charset="-122"/>
                <a:ea typeface="华文中宋" panose="02010600040101010101" pitchFamily="2" charset="-122"/>
              </a:rPr>
              <a:t>地址和数据（</a:t>
            </a:r>
            <a:r>
              <a:rPr kumimoji="0" lang="en-US" altLang="zh-CN" sz="2800">
                <a:latin typeface="华文中宋" panose="02010600040101010101" pitchFamily="2" charset="-122"/>
                <a:ea typeface="华文中宋" panose="02010600040101010101" pitchFamily="2" charset="-122"/>
              </a:rPr>
              <a:t>0</a:t>
            </a:r>
            <a:r>
              <a:rPr kumimoji="0" lang="zh-CN" altLang="en-US" sz="2800">
                <a:latin typeface="华文中宋" panose="02010600040101010101" pitchFamily="2" charset="-122"/>
                <a:ea typeface="华文中宋" panose="02010600040101010101" pitchFamily="2" charset="-122"/>
              </a:rPr>
              <a:t>～</a:t>
            </a:r>
            <a:r>
              <a:rPr kumimoji="0" lang="en-US" altLang="zh-CN" sz="2800">
                <a:latin typeface="华文中宋" panose="02010600040101010101" pitchFamily="2" charset="-122"/>
                <a:ea typeface="华文中宋" panose="02010600040101010101" pitchFamily="2" charset="-122"/>
              </a:rPr>
              <a:t>15</a:t>
            </a:r>
            <a:r>
              <a:rPr kumimoji="0" lang="zh-CN" altLang="en-US" sz="2800">
                <a:latin typeface="华文中宋" panose="02010600040101010101" pitchFamily="2" charset="-122"/>
                <a:ea typeface="华文中宋" panose="02010600040101010101" pitchFamily="2" charset="-122"/>
              </a:rPr>
              <a:t>）与状态（</a:t>
            </a:r>
            <a:r>
              <a:rPr kumimoji="0" lang="en-US" altLang="zh-CN" sz="2800">
                <a:latin typeface="华文中宋" panose="02010600040101010101" pitchFamily="2" charset="-122"/>
                <a:ea typeface="华文中宋" panose="02010600040101010101" pitchFamily="2" charset="-122"/>
              </a:rPr>
              <a:t>16</a:t>
            </a:r>
            <a:r>
              <a:rPr kumimoji="0" lang="zh-CN" altLang="en-US" sz="2800">
                <a:latin typeface="华文中宋" panose="02010600040101010101" pitchFamily="2" charset="-122"/>
                <a:ea typeface="华文中宋" panose="02010600040101010101" pitchFamily="2" charset="-122"/>
              </a:rPr>
              <a:t>～</a:t>
            </a:r>
            <a:r>
              <a:rPr kumimoji="0" lang="en-US" altLang="zh-CN" sz="2800">
                <a:latin typeface="华文中宋" panose="02010600040101010101" pitchFamily="2" charset="-122"/>
                <a:ea typeface="华文中宋" panose="02010600040101010101" pitchFamily="2" charset="-122"/>
              </a:rPr>
              <a:t>19</a:t>
            </a:r>
            <a:r>
              <a:rPr kumimoji="0" lang="zh-CN" altLang="en-US" sz="2800">
                <a:latin typeface="华文中宋" panose="02010600040101010101" pitchFamily="2" charset="-122"/>
                <a:ea typeface="华文中宋" panose="02010600040101010101" pitchFamily="2" charset="-122"/>
              </a:rPr>
              <a:t>）分时复用，先输出地址，后输出数据</a:t>
            </a:r>
            <a:r>
              <a:rPr kumimoji="0" lang="en-US" altLang="zh-CN" sz="2800">
                <a:latin typeface="华文中宋" panose="02010600040101010101" pitchFamily="2" charset="-122"/>
                <a:ea typeface="华文中宋" panose="02010600040101010101" pitchFamily="2" charset="-122"/>
              </a:rPr>
              <a:t>/</a:t>
            </a:r>
            <a:r>
              <a:rPr kumimoji="0" lang="zh-CN" altLang="en-US" sz="2800">
                <a:latin typeface="华文中宋" panose="02010600040101010101" pitchFamily="2" charset="-122"/>
                <a:ea typeface="华文中宋" panose="02010600040101010101" pitchFamily="2" charset="-122"/>
              </a:rPr>
              <a:t>状态，然后利用这些稳定的地址，选择某个存储单元或</a:t>
            </a:r>
            <a:r>
              <a:rPr kumimoji="0" lang="en-US" altLang="zh-CN" sz="2800">
                <a:latin typeface="华文中宋" panose="02010600040101010101" pitchFamily="2" charset="-122"/>
                <a:ea typeface="华文中宋" panose="02010600040101010101" pitchFamily="2" charset="-122"/>
              </a:rPr>
              <a:t>I/O</a:t>
            </a:r>
            <a:r>
              <a:rPr kumimoji="0" lang="zh-CN" altLang="en-US" sz="2800">
                <a:latin typeface="华文中宋" panose="02010600040101010101" pitchFamily="2" charset="-122"/>
                <a:ea typeface="华文中宋" panose="02010600040101010101" pitchFamily="2" charset="-122"/>
              </a:rPr>
              <a:t>口来读</a:t>
            </a:r>
            <a:r>
              <a:rPr kumimoji="0" lang="en-US" altLang="zh-CN" sz="2800">
                <a:latin typeface="华文中宋" panose="02010600040101010101" pitchFamily="2" charset="-122"/>
                <a:ea typeface="华文中宋" panose="02010600040101010101" pitchFamily="2" charset="-122"/>
              </a:rPr>
              <a:t>/</a:t>
            </a:r>
            <a:r>
              <a:rPr kumimoji="0" lang="zh-CN" altLang="en-US" sz="2800">
                <a:latin typeface="华文中宋" panose="02010600040101010101" pitchFamily="2" charset="-122"/>
                <a:ea typeface="华文中宋" panose="02010600040101010101" pitchFamily="2" charset="-122"/>
              </a:rPr>
              <a:t>写。</a:t>
            </a:r>
          </a:p>
          <a:p>
            <a:pPr eaLnBrk="1" hangingPunct="1">
              <a:lnSpc>
                <a:spcPct val="125000"/>
              </a:lnSpc>
              <a:spcBef>
                <a:spcPct val="10000"/>
              </a:spcBef>
              <a:spcAft>
                <a:spcPct val="10000"/>
              </a:spcAft>
              <a:buClr>
                <a:schemeClr val="tx1"/>
              </a:buClr>
            </a:pPr>
            <a:r>
              <a:rPr kumimoji="0" lang="en-US" altLang="zh-CN" sz="2800">
                <a:latin typeface="华文中宋" panose="02010600040101010101" pitchFamily="2" charset="-122"/>
                <a:ea typeface="华文中宋" panose="02010600040101010101" pitchFamily="2" charset="-122"/>
              </a:rPr>
              <a:t>Intel  8282</a:t>
            </a:r>
            <a:r>
              <a:rPr kumimoji="0" lang="zh-CN" altLang="en-US" sz="2800">
                <a:latin typeface="华文中宋" panose="02010600040101010101" pitchFamily="2" charset="-122"/>
                <a:ea typeface="华文中宋" panose="02010600040101010101" pitchFamily="2" charset="-122"/>
              </a:rPr>
              <a:t>锁存器：</a:t>
            </a:r>
            <a:r>
              <a:rPr kumimoji="0" lang="en-US" altLang="zh-CN" sz="2800">
                <a:latin typeface="华文中宋" panose="02010600040101010101" pitchFamily="2" charset="-122"/>
                <a:ea typeface="华文中宋" panose="02010600040101010101" pitchFamily="2" charset="-122"/>
              </a:rPr>
              <a:t>8</a:t>
            </a:r>
            <a:r>
              <a:rPr kumimoji="0" lang="zh-CN" altLang="en-US" sz="2800">
                <a:latin typeface="华文中宋" panose="02010600040101010101" pitchFamily="2" charset="-122"/>
                <a:ea typeface="华文中宋" panose="02010600040101010101" pitchFamily="2" charset="-122"/>
              </a:rPr>
              <a:t>位锁存器（</a:t>
            </a:r>
            <a:r>
              <a:rPr kumimoji="0" lang="en-US" altLang="zh-CN" sz="2800">
                <a:latin typeface="华文中宋" panose="02010600040101010101" pitchFamily="2" charset="-122"/>
                <a:ea typeface="华文中宋" panose="02010600040101010101" pitchFamily="2" charset="-122"/>
              </a:rPr>
              <a:t>8</a:t>
            </a:r>
            <a:r>
              <a:rPr kumimoji="0" lang="zh-CN" altLang="en-US" sz="2800">
                <a:latin typeface="华文中宋" panose="02010600040101010101" pitchFamily="2" charset="-122"/>
                <a:ea typeface="华文中宋" panose="02010600040101010101" pitchFamily="2" charset="-122"/>
              </a:rPr>
              <a:t>个</a:t>
            </a:r>
            <a:r>
              <a:rPr kumimoji="0" lang="en-US" altLang="zh-CN" sz="2800">
                <a:latin typeface="华文中宋" panose="02010600040101010101" pitchFamily="2" charset="-122"/>
                <a:ea typeface="华文中宋" panose="02010600040101010101" pitchFamily="2" charset="-122"/>
              </a:rPr>
              <a:t>D</a:t>
            </a:r>
            <a:r>
              <a:rPr kumimoji="0" lang="zh-CN" altLang="en-US" sz="2800">
                <a:latin typeface="华文中宋" panose="02010600040101010101" pitchFamily="2" charset="-122"/>
                <a:ea typeface="华文中宋" panose="02010600040101010101" pitchFamily="2" charset="-122"/>
              </a:rPr>
              <a:t>锁存器），三态输出。</a:t>
            </a:r>
          </a:p>
          <a:p>
            <a:pPr eaLnBrk="1" hangingPunct="1">
              <a:lnSpc>
                <a:spcPct val="125000"/>
              </a:lnSpc>
              <a:spcBef>
                <a:spcPct val="10000"/>
              </a:spcBef>
              <a:spcAft>
                <a:spcPct val="10000"/>
              </a:spcAft>
              <a:buClr>
                <a:schemeClr val="tx1"/>
              </a:buClr>
            </a:pPr>
            <a:r>
              <a:rPr kumimoji="0" lang="en-US" altLang="zh-CN" sz="2800">
                <a:latin typeface="华文中宋" panose="02010600040101010101" pitchFamily="2" charset="-122"/>
                <a:ea typeface="华文中宋" panose="02010600040101010101" pitchFamily="2" charset="-122"/>
              </a:rPr>
              <a:t>74LS373</a:t>
            </a:r>
            <a:r>
              <a:rPr kumimoji="0" lang="zh-CN" altLang="en-US" sz="2800">
                <a:latin typeface="华文中宋" panose="02010600040101010101" pitchFamily="2" charset="-122"/>
                <a:ea typeface="华文中宋" panose="02010600040101010101" pitchFamily="2" charset="-122"/>
              </a:rPr>
              <a:t>：</a:t>
            </a:r>
            <a:r>
              <a:rPr kumimoji="0" lang="en-US" altLang="zh-CN" sz="2800">
                <a:latin typeface="华文中宋" panose="02010600040101010101" pitchFamily="2" charset="-122"/>
                <a:ea typeface="华文中宋" panose="02010600040101010101" pitchFamily="2" charset="-122"/>
              </a:rPr>
              <a:t>8D</a:t>
            </a:r>
            <a:r>
              <a:rPr kumimoji="0" lang="zh-CN" altLang="en-US" sz="2800">
                <a:latin typeface="华文中宋" panose="02010600040101010101" pitchFamily="2" charset="-122"/>
                <a:ea typeface="华文中宋" panose="02010600040101010101" pitchFamily="2" charset="-122"/>
              </a:rPr>
              <a:t>锁存器，三态输出。</a:t>
            </a:r>
          </a:p>
        </p:txBody>
      </p:sp>
      <p:sp>
        <p:nvSpPr>
          <p:cNvPr id="70659" name="Text Box 3">
            <a:extLst>
              <a:ext uri="{FF2B5EF4-FFF2-40B4-BE49-F238E27FC236}">
                <a16:creationId xmlns:a16="http://schemas.microsoft.com/office/drawing/2014/main" id="{37EA7C6B-4D5C-F443-9A5C-DB88E7456E23}"/>
              </a:ext>
            </a:extLst>
          </p:cNvPr>
          <p:cNvSpPr txBox="1">
            <a:spLocks noChangeArrowheads="1"/>
          </p:cNvSpPr>
          <p:nvPr/>
        </p:nvSpPr>
        <p:spPr bwMode="auto">
          <a:xfrm>
            <a:off x="971550"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70660" name="幻灯片编号占位符 2">
            <a:extLst>
              <a:ext uri="{FF2B5EF4-FFF2-40B4-BE49-F238E27FC236}">
                <a16:creationId xmlns:a16="http://schemas.microsoft.com/office/drawing/2014/main" id="{4CF7C3FE-77B2-F24D-B068-3DD45A0A602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6D7251C-75D7-834B-A976-6857AD3F0B83}" type="slidenum">
              <a:rPr kumimoji="0" lang="en-US" altLang="zh-CN" sz="1400" smtClean="0"/>
              <a:pPr>
                <a:spcBef>
                  <a:spcPct val="0"/>
                </a:spcBef>
                <a:buClrTx/>
                <a:buSzTx/>
                <a:buFontTx/>
                <a:buNone/>
              </a:pPr>
              <a:t>30</a:t>
            </a:fld>
            <a:r>
              <a:rPr kumimoji="0" lang="en-US" altLang="zh-CN" sz="1400"/>
              <a:t>/201</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日期占位符 1">
            <a:extLst>
              <a:ext uri="{FF2B5EF4-FFF2-40B4-BE49-F238E27FC236}">
                <a16:creationId xmlns:a16="http://schemas.microsoft.com/office/drawing/2014/main" id="{5B383CF0-7D76-394A-B265-17B572636D4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E9F7858-AEF4-C942-B965-AE968E69C55F}" type="datetime12">
              <a:rPr kumimoji="0" lang="zh-CN" altLang="en-US" sz="1400" smtClean="0"/>
              <a:pPr>
                <a:spcBef>
                  <a:spcPct val="0"/>
                </a:spcBef>
                <a:buClrTx/>
                <a:buSzTx/>
                <a:buFontTx/>
                <a:buNone/>
              </a:pPr>
              <a:t>下午8时26分</a:t>
            </a:fld>
            <a:endParaRPr kumimoji="0" lang="en-US" altLang="zh-CN" sz="1400"/>
          </a:p>
        </p:txBody>
      </p:sp>
      <p:sp>
        <p:nvSpPr>
          <p:cNvPr id="72706" name="Rectangle 2">
            <a:extLst>
              <a:ext uri="{FF2B5EF4-FFF2-40B4-BE49-F238E27FC236}">
                <a16:creationId xmlns:a16="http://schemas.microsoft.com/office/drawing/2014/main" id="{A3D075C6-D47D-6C47-91D2-EBF052450F45}"/>
              </a:ext>
            </a:extLst>
          </p:cNvPr>
          <p:cNvSpPr>
            <a:spLocks noChangeArrowheads="1"/>
          </p:cNvSpPr>
          <p:nvPr/>
        </p:nvSpPr>
        <p:spPr bwMode="auto">
          <a:xfrm>
            <a:off x="323850" y="1052513"/>
            <a:ext cx="8569325" cy="3297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342900" indent="-3429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Aft>
                <a:spcPct val="10000"/>
              </a:spcAft>
              <a:buFont typeface="Wingdings" pitchFamily="2" charset="2"/>
              <a:buNone/>
            </a:pPr>
            <a:r>
              <a:rPr kumimoji="0" lang="en-US" altLang="zh-CN" sz="2800">
                <a:solidFill>
                  <a:schemeClr val="hlink"/>
                </a:solidFill>
                <a:latin typeface="华文中宋" panose="02010600040101010101" pitchFamily="2" charset="-122"/>
                <a:ea typeface="华文中宋" panose="02010600040101010101" pitchFamily="2" charset="-122"/>
              </a:rPr>
              <a:t>2. </a:t>
            </a:r>
            <a:r>
              <a:rPr kumimoji="0" lang="zh-CN" altLang="en-US" sz="2800">
                <a:solidFill>
                  <a:schemeClr val="hlink"/>
                </a:solidFill>
                <a:latin typeface="华文中宋" panose="02010600040101010101" pitchFamily="2" charset="-122"/>
                <a:ea typeface="华文中宋" panose="02010600040101010101" pitchFamily="2" charset="-122"/>
              </a:rPr>
              <a:t>双向总线驱动器（数据缓冲器）</a:t>
            </a:r>
          </a:p>
          <a:p>
            <a:pPr eaLnBrk="1" hangingPunct="1">
              <a:lnSpc>
                <a:spcPct val="110000"/>
              </a:lnSpc>
              <a:spcAft>
                <a:spcPct val="10000"/>
              </a:spcAft>
              <a:buClr>
                <a:schemeClr val="tx1"/>
              </a:buClr>
            </a:pPr>
            <a:r>
              <a:rPr kumimoji="0" lang="zh-CN" altLang="en-US" sz="2800">
                <a:latin typeface="华文中宋" panose="02010600040101010101" pitchFamily="2" charset="-122"/>
                <a:ea typeface="华文中宋" panose="02010600040101010101" pitchFamily="2" charset="-122"/>
              </a:rPr>
              <a:t>增加</a:t>
            </a:r>
            <a:r>
              <a:rPr kumimoji="0" lang="en-US" altLang="zh-CN" sz="2800">
                <a:latin typeface="华文中宋" panose="02010600040101010101" pitchFamily="2" charset="-122"/>
                <a:ea typeface="华文中宋" panose="02010600040101010101" pitchFamily="2" charset="-122"/>
              </a:rPr>
              <a:t>8086</a:t>
            </a:r>
            <a:r>
              <a:rPr kumimoji="0" lang="zh-CN" altLang="en-US" sz="2800">
                <a:latin typeface="华文中宋" panose="02010600040101010101" pitchFamily="2" charset="-122"/>
                <a:ea typeface="华文中宋" panose="02010600040101010101" pitchFamily="2" charset="-122"/>
              </a:rPr>
              <a:t>的输出数据的</a:t>
            </a:r>
            <a:r>
              <a:rPr kumimoji="0" lang="zh-CN" altLang="en-US" sz="2800">
                <a:solidFill>
                  <a:srgbClr val="3333FF"/>
                </a:solidFill>
                <a:latin typeface="华文中宋" panose="02010600040101010101" pitchFamily="2" charset="-122"/>
                <a:ea typeface="华文中宋" panose="02010600040101010101" pitchFamily="2" charset="-122"/>
              </a:rPr>
              <a:t>驱动能力</a:t>
            </a:r>
            <a:r>
              <a:rPr kumimoji="0" lang="zh-CN" altLang="en-US" sz="2800">
                <a:latin typeface="华文中宋" panose="02010600040101010101" pitchFamily="2" charset="-122"/>
                <a:ea typeface="华文中宋" panose="02010600040101010101" pitchFamily="2" charset="-122"/>
              </a:rPr>
              <a:t>，</a:t>
            </a:r>
            <a:r>
              <a:rPr kumimoji="0" lang="zh-CN" altLang="en-US" sz="2800">
                <a:solidFill>
                  <a:srgbClr val="9900FF"/>
                </a:solidFill>
                <a:latin typeface="华文中宋" panose="02010600040101010101" pitchFamily="2" charset="-122"/>
                <a:ea typeface="华文中宋" panose="02010600040101010101" pitchFamily="2" charset="-122"/>
              </a:rPr>
              <a:t>隔离</a:t>
            </a:r>
            <a:r>
              <a:rPr kumimoji="0" lang="zh-CN" altLang="en-US" sz="2800">
                <a:latin typeface="华文中宋" panose="02010600040101010101" pitchFamily="2" charset="-122"/>
                <a:ea typeface="华文中宋" panose="02010600040101010101" pitchFamily="2" charset="-122"/>
              </a:rPr>
              <a:t>系统数据总线与</a:t>
            </a:r>
            <a:r>
              <a:rPr kumimoji="0" lang="en-US" altLang="zh-CN" sz="2800">
                <a:latin typeface="华文中宋" panose="02010600040101010101" pitchFamily="2" charset="-122"/>
                <a:ea typeface="华文中宋" panose="02010600040101010101" pitchFamily="2" charset="-122"/>
              </a:rPr>
              <a:t>CPU</a:t>
            </a:r>
            <a:r>
              <a:rPr kumimoji="0" lang="zh-CN" altLang="en-US" sz="2800">
                <a:latin typeface="华文中宋" panose="02010600040101010101" pitchFamily="2" charset="-122"/>
                <a:ea typeface="华文中宋" panose="02010600040101010101" pitchFamily="2" charset="-122"/>
              </a:rPr>
              <a:t>数据线（</a:t>
            </a:r>
            <a:r>
              <a:rPr kumimoji="0" lang="en-US" altLang="zh-CN" sz="2800">
                <a:latin typeface="华文中宋" panose="02010600040101010101" pitchFamily="2" charset="-122"/>
                <a:ea typeface="华文中宋" panose="02010600040101010101" pitchFamily="2" charset="-122"/>
              </a:rPr>
              <a:t>DMA</a:t>
            </a:r>
            <a:r>
              <a:rPr kumimoji="0" lang="zh-CN" altLang="en-US" sz="2800">
                <a:latin typeface="华文中宋" panose="02010600040101010101" pitchFamily="2" charset="-122"/>
                <a:ea typeface="华文中宋" panose="02010600040101010101" pitchFamily="2" charset="-122"/>
              </a:rPr>
              <a:t>期间需要隔离），实现双向收发。</a:t>
            </a:r>
          </a:p>
          <a:p>
            <a:pPr eaLnBrk="1" hangingPunct="1">
              <a:lnSpc>
                <a:spcPct val="110000"/>
              </a:lnSpc>
              <a:spcAft>
                <a:spcPct val="10000"/>
              </a:spcAft>
              <a:buClr>
                <a:schemeClr val="tx1"/>
              </a:buClr>
            </a:pPr>
            <a:r>
              <a:rPr kumimoji="0" lang="en-US" altLang="zh-CN" sz="2800">
                <a:latin typeface="华文中宋" panose="02010600040101010101" pitchFamily="2" charset="-122"/>
                <a:ea typeface="华文中宋" panose="02010600040101010101" pitchFamily="2" charset="-122"/>
              </a:rPr>
              <a:t>Intel 8286</a:t>
            </a:r>
            <a:r>
              <a:rPr kumimoji="0" lang="zh-CN" altLang="en-US" sz="2800">
                <a:latin typeface="华文中宋" panose="02010600040101010101" pitchFamily="2" charset="-122"/>
                <a:ea typeface="华文中宋" panose="02010600040101010101" pitchFamily="2" charset="-122"/>
              </a:rPr>
              <a:t>：收发器（</a:t>
            </a:r>
            <a:r>
              <a:rPr kumimoji="0" lang="en-US" altLang="zh-CN" sz="2800">
                <a:latin typeface="华文中宋" panose="02010600040101010101" pitchFamily="2" charset="-122"/>
                <a:ea typeface="华文中宋" panose="02010600040101010101" pitchFamily="2" charset="-122"/>
              </a:rPr>
              <a:t>8</a:t>
            </a:r>
            <a:r>
              <a:rPr kumimoji="0" lang="zh-CN" altLang="en-US" sz="2800">
                <a:latin typeface="华文中宋" panose="02010600040101010101" pitchFamily="2" charset="-122"/>
                <a:ea typeface="华文中宋" panose="02010600040101010101" pitchFamily="2" charset="-122"/>
              </a:rPr>
              <a:t>位总线收发器）；</a:t>
            </a:r>
          </a:p>
          <a:p>
            <a:pPr eaLnBrk="1" hangingPunct="1">
              <a:lnSpc>
                <a:spcPct val="110000"/>
              </a:lnSpc>
              <a:spcAft>
                <a:spcPct val="10000"/>
              </a:spcAft>
              <a:buClr>
                <a:schemeClr val="tx1"/>
              </a:buClr>
            </a:pPr>
            <a:r>
              <a:rPr kumimoji="0" lang="en-US" altLang="zh-CN" sz="2800">
                <a:latin typeface="华文中宋" panose="02010600040101010101" pitchFamily="2" charset="-122"/>
                <a:ea typeface="华文中宋" panose="02010600040101010101" pitchFamily="2" charset="-122"/>
              </a:rPr>
              <a:t>74LS245 </a:t>
            </a:r>
            <a:r>
              <a:rPr kumimoji="0" lang="zh-CN" altLang="en-US" sz="2800">
                <a:latin typeface="华文中宋" panose="02010600040101010101" pitchFamily="2" charset="-122"/>
                <a:ea typeface="华文中宋" panose="02010600040101010101" pitchFamily="2" charset="-122"/>
              </a:rPr>
              <a:t>： </a:t>
            </a:r>
            <a:r>
              <a:rPr kumimoji="0" lang="en-US" altLang="zh-CN" sz="2800">
                <a:latin typeface="华文中宋" panose="02010600040101010101" pitchFamily="2" charset="-122"/>
                <a:ea typeface="华文中宋" panose="02010600040101010101" pitchFamily="2" charset="-122"/>
              </a:rPr>
              <a:t>8</a:t>
            </a:r>
            <a:r>
              <a:rPr kumimoji="0" lang="zh-CN" altLang="en-US" sz="2800">
                <a:latin typeface="华文中宋" panose="02010600040101010101" pitchFamily="2" charset="-122"/>
                <a:ea typeface="华文中宋" panose="02010600040101010101" pitchFamily="2" charset="-122"/>
              </a:rPr>
              <a:t>总线传送器，非反相三态门。</a:t>
            </a:r>
          </a:p>
        </p:txBody>
      </p:sp>
      <p:sp>
        <p:nvSpPr>
          <p:cNvPr id="72707" name="Text Box 3">
            <a:extLst>
              <a:ext uri="{FF2B5EF4-FFF2-40B4-BE49-F238E27FC236}">
                <a16:creationId xmlns:a16="http://schemas.microsoft.com/office/drawing/2014/main" id="{BF0F920C-B38C-8E45-9EA7-B12C84FFC9E1}"/>
              </a:ext>
            </a:extLst>
          </p:cNvPr>
          <p:cNvSpPr txBox="1">
            <a:spLocks noChangeArrowheads="1"/>
          </p:cNvSpPr>
          <p:nvPr/>
        </p:nvSpPr>
        <p:spPr bwMode="auto">
          <a:xfrm>
            <a:off x="971550"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72708" name="幻灯片编号占位符 2">
            <a:extLst>
              <a:ext uri="{FF2B5EF4-FFF2-40B4-BE49-F238E27FC236}">
                <a16:creationId xmlns:a16="http://schemas.microsoft.com/office/drawing/2014/main" id="{EB41AE2F-9D3B-B141-AC27-6C2B85FB465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675CC90-A87B-BC45-B55F-0D484C362D34}" type="slidenum">
              <a:rPr kumimoji="0" lang="en-US" altLang="zh-CN" sz="1400" smtClean="0"/>
              <a:pPr>
                <a:spcBef>
                  <a:spcPct val="0"/>
                </a:spcBef>
                <a:buClrTx/>
                <a:buSzTx/>
                <a:buFontTx/>
                <a:buNone/>
              </a:pPr>
              <a:t>31</a:t>
            </a:fld>
            <a:r>
              <a:rPr kumimoji="0" lang="en-US" altLang="zh-CN" sz="1400"/>
              <a:t>/201</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日期占位符 1">
            <a:extLst>
              <a:ext uri="{FF2B5EF4-FFF2-40B4-BE49-F238E27FC236}">
                <a16:creationId xmlns:a16="http://schemas.microsoft.com/office/drawing/2014/main" id="{535CAAF5-CACA-A845-974F-7846AAF4169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0AEC907-E0F6-D64A-9709-9374DB424244}" type="datetime12">
              <a:rPr kumimoji="0" lang="zh-CN" altLang="en-US" sz="1400" smtClean="0"/>
              <a:pPr>
                <a:spcBef>
                  <a:spcPct val="0"/>
                </a:spcBef>
                <a:buClrTx/>
                <a:buSzTx/>
                <a:buFontTx/>
                <a:buNone/>
              </a:pPr>
              <a:t>下午8时26分</a:t>
            </a:fld>
            <a:endParaRPr kumimoji="0" lang="en-US" altLang="zh-CN" sz="1400"/>
          </a:p>
        </p:txBody>
      </p:sp>
      <p:sp>
        <p:nvSpPr>
          <p:cNvPr id="74754" name="Text Box 3">
            <a:extLst>
              <a:ext uri="{FF2B5EF4-FFF2-40B4-BE49-F238E27FC236}">
                <a16:creationId xmlns:a16="http://schemas.microsoft.com/office/drawing/2014/main" id="{D8D47516-53FE-874D-93B9-BB2F4A052E1B}"/>
              </a:ext>
            </a:extLst>
          </p:cNvPr>
          <p:cNvSpPr txBox="1">
            <a:spLocks noChangeArrowheads="1"/>
          </p:cNvSpPr>
          <p:nvPr/>
        </p:nvSpPr>
        <p:spPr bwMode="auto">
          <a:xfrm>
            <a:off x="971550" y="115888"/>
            <a:ext cx="78486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74755" name="Text Box 4">
            <a:extLst>
              <a:ext uri="{FF2B5EF4-FFF2-40B4-BE49-F238E27FC236}">
                <a16:creationId xmlns:a16="http://schemas.microsoft.com/office/drawing/2014/main" id="{0D1EA2FA-02F7-414E-BBE0-3B98369199C1}"/>
              </a:ext>
            </a:extLst>
          </p:cNvPr>
          <p:cNvSpPr txBox="1">
            <a:spLocks noChangeArrowheads="1"/>
          </p:cNvSpPr>
          <p:nvPr/>
        </p:nvSpPr>
        <p:spPr bwMode="auto">
          <a:xfrm>
            <a:off x="322263" y="908050"/>
            <a:ext cx="8642350" cy="5776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261938" indent="-2619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Font typeface="Wingdings" pitchFamily="2" charset="2"/>
              <a:buNone/>
            </a:pPr>
            <a:r>
              <a:rPr kumimoji="0" lang="en-US" altLang="zh-CN" sz="2800">
                <a:solidFill>
                  <a:schemeClr val="hlink"/>
                </a:solidFill>
                <a:latin typeface="华文中宋" panose="02010600040101010101" pitchFamily="2" charset="-122"/>
                <a:ea typeface="华文中宋" panose="02010600040101010101" pitchFamily="2" charset="-122"/>
              </a:rPr>
              <a:t>3. </a:t>
            </a:r>
            <a:r>
              <a:rPr kumimoji="0" lang="zh-CN" altLang="en-US" sz="2800">
                <a:solidFill>
                  <a:schemeClr val="hlink"/>
                </a:solidFill>
                <a:latin typeface="华文中宋" panose="02010600040101010101" pitchFamily="2" charset="-122"/>
                <a:ea typeface="华文中宋" panose="02010600040101010101" pitchFamily="2" charset="-122"/>
              </a:rPr>
              <a:t>时钟信号发生器</a:t>
            </a:r>
          </a:p>
          <a:p>
            <a:pPr eaLnBrk="1" hangingPunct="1">
              <a:lnSpc>
                <a:spcPct val="120000"/>
              </a:lnSpc>
              <a:spcBef>
                <a:spcPct val="0"/>
              </a:spcBef>
              <a:buClrTx/>
            </a:pPr>
            <a:r>
              <a:rPr kumimoji="0" lang="zh-CN" altLang="en-US" sz="2400">
                <a:latin typeface="华文中宋" panose="02010600040101010101" pitchFamily="2" charset="-122"/>
                <a:ea typeface="华文中宋" panose="02010600040101010101" pitchFamily="2" charset="-122"/>
              </a:rPr>
              <a:t>向系统提供符合定时要求的</a:t>
            </a:r>
            <a:r>
              <a:rPr kumimoji="0" lang="zh-CN" altLang="en-US" sz="2400">
                <a:solidFill>
                  <a:srgbClr val="3333FF"/>
                </a:solidFill>
                <a:latin typeface="华文中宋" panose="02010600040101010101" pitchFamily="2" charset="-122"/>
                <a:ea typeface="华文中宋" panose="02010600040101010101" pitchFamily="2" charset="-122"/>
              </a:rPr>
              <a:t>时钟信号</a:t>
            </a:r>
            <a:r>
              <a:rPr kumimoji="0" lang="en-US" altLang="zh-CN" sz="2400">
                <a:solidFill>
                  <a:srgbClr val="3333FF"/>
                </a:solidFill>
                <a:latin typeface="华文中宋" panose="02010600040101010101" pitchFamily="2" charset="-122"/>
                <a:ea typeface="华文中宋" panose="02010600040101010101" pitchFamily="2" charset="-122"/>
              </a:rPr>
              <a:t>CLK</a:t>
            </a:r>
            <a:r>
              <a:rPr kumimoji="0" lang="zh-CN" altLang="en-US" sz="2400">
                <a:solidFill>
                  <a:srgbClr val="3333FF"/>
                </a:solidFill>
                <a:latin typeface="华文中宋" panose="02010600040101010101" pitchFamily="2" charset="-122"/>
                <a:ea typeface="华文中宋" panose="02010600040101010101" pitchFamily="2" charset="-122"/>
              </a:rPr>
              <a:t>，准备好信号</a:t>
            </a:r>
            <a:r>
              <a:rPr kumimoji="0" lang="en-US" altLang="zh-CN" sz="2400">
                <a:solidFill>
                  <a:srgbClr val="3333FF"/>
                </a:solidFill>
                <a:latin typeface="华文中宋" panose="02010600040101010101" pitchFamily="2" charset="-122"/>
                <a:ea typeface="华文中宋" panose="02010600040101010101" pitchFamily="2" charset="-122"/>
              </a:rPr>
              <a:t>READY</a:t>
            </a:r>
            <a:r>
              <a:rPr kumimoji="0" lang="zh-CN" altLang="en-US" sz="2400">
                <a:solidFill>
                  <a:srgbClr val="3333FF"/>
                </a:solidFill>
                <a:latin typeface="华文中宋" panose="02010600040101010101" pitchFamily="2" charset="-122"/>
                <a:ea typeface="华文中宋" panose="02010600040101010101" pitchFamily="2" charset="-122"/>
              </a:rPr>
              <a:t>，复位信号</a:t>
            </a:r>
            <a:r>
              <a:rPr kumimoji="0" lang="en-US" altLang="zh-CN" sz="2400">
                <a:solidFill>
                  <a:srgbClr val="3333FF"/>
                </a:solidFill>
                <a:latin typeface="华文中宋" panose="02010600040101010101" pitchFamily="2" charset="-122"/>
                <a:ea typeface="华文中宋" panose="02010600040101010101" pitchFamily="2" charset="-122"/>
              </a:rPr>
              <a:t>RESET</a:t>
            </a:r>
            <a:endParaRPr kumimoji="0" lang="en-US" altLang="zh-CN" sz="2400">
              <a:latin typeface="华文中宋" panose="02010600040101010101" pitchFamily="2" charset="-122"/>
              <a:ea typeface="华文中宋" panose="02010600040101010101" pitchFamily="2" charset="-122"/>
            </a:endParaRPr>
          </a:p>
          <a:p>
            <a:pPr eaLnBrk="1" hangingPunct="1">
              <a:lnSpc>
                <a:spcPct val="120000"/>
              </a:lnSpc>
              <a:spcBef>
                <a:spcPct val="0"/>
              </a:spcBef>
              <a:buClrTx/>
            </a:pPr>
            <a:r>
              <a:rPr kumimoji="0" lang="en-US" altLang="zh-CN" sz="2400">
                <a:latin typeface="华文中宋" panose="02010600040101010101" pitchFamily="2" charset="-122"/>
                <a:ea typeface="华文中宋" panose="02010600040101010101" pitchFamily="2" charset="-122"/>
              </a:rPr>
              <a:t>Intel  8284</a:t>
            </a:r>
            <a:r>
              <a:rPr kumimoji="0" lang="zh-CN" altLang="en-US" sz="2400">
                <a:latin typeface="华文中宋" panose="02010600040101010101" pitchFamily="2" charset="-122"/>
                <a:ea typeface="华文中宋" panose="02010600040101010101" pitchFamily="2" charset="-122"/>
              </a:rPr>
              <a:t>：时钟产生、复位、准备就绪电路</a:t>
            </a:r>
          </a:p>
          <a:p>
            <a:pPr eaLnBrk="1" hangingPunct="1">
              <a:lnSpc>
                <a:spcPct val="120000"/>
              </a:lnSpc>
              <a:spcBef>
                <a:spcPct val="0"/>
              </a:spcBef>
              <a:buClrTx/>
            </a:pPr>
            <a:r>
              <a:rPr kumimoji="0" lang="zh-CN" altLang="en-US" sz="2400">
                <a:latin typeface="华文中宋" panose="02010600040101010101" pitchFamily="2" charset="-122"/>
                <a:ea typeface="华文中宋" panose="02010600040101010101" pitchFamily="2" charset="-122"/>
              </a:rPr>
              <a:t>以</a:t>
            </a:r>
            <a:r>
              <a:rPr kumimoji="0" lang="en-US" altLang="zh-CN" sz="2400">
                <a:latin typeface="华文中宋" panose="02010600040101010101" pitchFamily="2" charset="-122"/>
                <a:ea typeface="华文中宋" panose="02010600040101010101" pitchFamily="2" charset="-122"/>
              </a:rPr>
              <a:t>PC</a:t>
            </a:r>
            <a:r>
              <a:rPr kumimoji="0" lang="zh-CN" altLang="en-US" sz="2400">
                <a:latin typeface="华文中宋" panose="02010600040101010101" pitchFamily="2" charset="-122"/>
                <a:ea typeface="华文中宋" panose="02010600040101010101" pitchFamily="2" charset="-122"/>
              </a:rPr>
              <a:t>为例：</a:t>
            </a:r>
            <a:r>
              <a:rPr kumimoji="0" lang="en-US" altLang="zh-CN" sz="2400">
                <a:latin typeface="华文中宋" panose="02010600040101010101" pitchFamily="2" charset="-122"/>
                <a:ea typeface="华文中宋" panose="02010600040101010101" pitchFamily="2" charset="-122"/>
              </a:rPr>
              <a:t>8284</a:t>
            </a:r>
            <a:r>
              <a:rPr kumimoji="0" lang="zh-CN" altLang="en-US" sz="2400">
                <a:latin typeface="华文中宋" panose="02010600040101010101" pitchFamily="2" charset="-122"/>
                <a:ea typeface="华文中宋" panose="02010600040101010101" pitchFamily="2" charset="-122"/>
              </a:rPr>
              <a:t>内部一晶体震荡器，外接石英晶体，便产生和晶体相同振荡频率的时钟</a:t>
            </a:r>
            <a:r>
              <a:rPr kumimoji="0" lang="en-US" altLang="zh-CN" sz="2400">
                <a:solidFill>
                  <a:srgbClr val="FF00FF"/>
                </a:solidFill>
                <a:latin typeface="华文中宋" panose="02010600040101010101" pitchFamily="2" charset="-122"/>
                <a:ea typeface="华文中宋" panose="02010600040101010101" pitchFamily="2" charset="-122"/>
              </a:rPr>
              <a:t>OSC</a:t>
            </a:r>
            <a:r>
              <a:rPr kumimoji="0" lang="zh-CN" altLang="en-US" sz="2400">
                <a:latin typeface="华文中宋" panose="02010600040101010101" pitchFamily="2" charset="-122"/>
                <a:ea typeface="华文中宋" panose="02010600040101010101" pitchFamily="2" charset="-122"/>
              </a:rPr>
              <a:t>，经三分频成</a:t>
            </a:r>
            <a:r>
              <a:rPr kumimoji="0" lang="en-US" altLang="zh-CN" sz="2400">
                <a:solidFill>
                  <a:srgbClr val="FF00FF"/>
                </a:solidFill>
                <a:latin typeface="华文中宋" panose="02010600040101010101" pitchFamily="2" charset="-122"/>
                <a:ea typeface="华文中宋" panose="02010600040101010101" pitchFamily="2" charset="-122"/>
              </a:rPr>
              <a:t>CLK</a:t>
            </a:r>
            <a:r>
              <a:rPr kumimoji="0" lang="zh-CN" altLang="en-US" sz="2400">
                <a:latin typeface="华文中宋" panose="02010600040101010101" pitchFamily="2" charset="-122"/>
                <a:ea typeface="华文中宋" panose="02010600040101010101" pitchFamily="2" charset="-122"/>
              </a:rPr>
              <a:t>时钟信号，再二分 频成</a:t>
            </a:r>
            <a:r>
              <a:rPr kumimoji="0" lang="en-US" altLang="zh-CN" sz="2400">
                <a:solidFill>
                  <a:srgbClr val="FF00FF"/>
                </a:solidFill>
                <a:latin typeface="华文中宋" panose="02010600040101010101" pitchFamily="2" charset="-122"/>
                <a:ea typeface="华文中宋" panose="02010600040101010101" pitchFamily="2" charset="-122"/>
              </a:rPr>
              <a:t>PCLK</a:t>
            </a:r>
            <a:r>
              <a:rPr kumimoji="0" lang="zh-CN" altLang="en-US" sz="2400">
                <a:solidFill>
                  <a:srgbClr val="FF00FF"/>
                </a:solidFill>
                <a:latin typeface="华文中宋" panose="02010600040101010101" pitchFamily="2" charset="-122"/>
                <a:ea typeface="华文中宋" panose="02010600040101010101" pitchFamily="2" charset="-122"/>
              </a:rPr>
              <a:t>，</a:t>
            </a:r>
            <a:r>
              <a:rPr kumimoji="0" lang="zh-CN" altLang="en-US" sz="2400">
                <a:latin typeface="华文中宋" panose="02010600040101010101" pitchFamily="2" charset="-122"/>
                <a:ea typeface="华文中宋" panose="02010600040101010101" pitchFamily="2" charset="-122"/>
              </a:rPr>
              <a:t>作为某些外设时钟（主要是</a:t>
            </a:r>
            <a:r>
              <a:rPr kumimoji="0" lang="en-US" altLang="zh-CN" sz="2400">
                <a:latin typeface="华文中宋" panose="02010600040101010101" pitchFamily="2" charset="-122"/>
                <a:ea typeface="华文中宋" panose="02010600040101010101" pitchFamily="2" charset="-122"/>
              </a:rPr>
              <a:t>8253</a:t>
            </a:r>
            <a:r>
              <a:rPr kumimoji="0" lang="zh-CN" altLang="en-US" sz="2400">
                <a:latin typeface="华文中宋" panose="02010600040101010101" pitchFamily="2" charset="-122"/>
                <a:ea typeface="华文中宋" panose="02010600040101010101" pitchFamily="2" charset="-122"/>
              </a:rPr>
              <a:t>计数器）</a:t>
            </a:r>
          </a:p>
          <a:p>
            <a:pPr eaLnBrk="1" hangingPunct="1">
              <a:lnSpc>
                <a:spcPct val="120000"/>
              </a:lnSpc>
              <a:spcBef>
                <a:spcPct val="0"/>
              </a:spcBef>
              <a:buClrTx/>
            </a:pPr>
            <a:r>
              <a:rPr kumimoji="0" lang="zh-CN" altLang="en-US" sz="2400">
                <a:latin typeface="华文中宋" panose="02010600040101010101" pitchFamily="2" charset="-122"/>
                <a:ea typeface="华文中宋" panose="02010600040101010101" pitchFamily="2" charset="-122"/>
              </a:rPr>
              <a:t>加电或按</a:t>
            </a:r>
            <a:r>
              <a:rPr kumimoji="0" lang="en-US" altLang="zh-CN" sz="2400">
                <a:latin typeface="华文中宋" panose="02010600040101010101" pitchFamily="2" charset="-122"/>
                <a:ea typeface="华文中宋" panose="02010600040101010101" pitchFamily="2" charset="-122"/>
              </a:rPr>
              <a:t>CTRL-ALT-DEL</a:t>
            </a:r>
            <a:r>
              <a:rPr kumimoji="0" lang="zh-CN" altLang="en-US" sz="2400">
                <a:latin typeface="华文中宋" panose="02010600040101010101" pitchFamily="2" charset="-122"/>
                <a:ea typeface="华文中宋" panose="02010600040101010101" pitchFamily="2" charset="-122"/>
              </a:rPr>
              <a:t>键时，开关电源产生电源的</a:t>
            </a:r>
            <a:r>
              <a:rPr kumimoji="0" lang="en-US" altLang="zh-CN" sz="2400">
                <a:latin typeface="华文中宋" panose="02010600040101010101" pitchFamily="2" charset="-122"/>
                <a:ea typeface="华文中宋" panose="02010600040101010101" pitchFamily="2" charset="-122"/>
              </a:rPr>
              <a:t>~RES</a:t>
            </a:r>
            <a:r>
              <a:rPr kumimoji="0" lang="zh-CN" altLang="en-US" sz="2400">
                <a:latin typeface="华文中宋" panose="02010600040101010101" pitchFamily="2" charset="-122"/>
                <a:ea typeface="华文中宋" panose="02010600040101010101" pitchFamily="2" charset="-122"/>
              </a:rPr>
              <a:t>信号送</a:t>
            </a:r>
            <a:r>
              <a:rPr kumimoji="0" lang="en-US" altLang="zh-CN" sz="2400">
                <a:latin typeface="华文中宋" panose="02010600040101010101" pitchFamily="2" charset="-122"/>
                <a:ea typeface="华文中宋" panose="02010600040101010101" pitchFamily="2" charset="-122"/>
              </a:rPr>
              <a:t>8284</a:t>
            </a:r>
            <a:r>
              <a:rPr kumimoji="0" lang="zh-CN" altLang="en-US" sz="2400">
                <a:latin typeface="华文中宋" panose="02010600040101010101" pitchFamily="2" charset="-122"/>
                <a:ea typeface="华文中宋" panose="02010600040101010101" pitchFamily="2" charset="-122"/>
              </a:rPr>
              <a:t>，内部复位逻辑便产生系统复位信号</a:t>
            </a:r>
            <a:r>
              <a:rPr kumimoji="0" lang="en-US" altLang="zh-CN" sz="2400">
                <a:solidFill>
                  <a:srgbClr val="FF00FF"/>
                </a:solidFill>
                <a:latin typeface="华文中宋" panose="02010600040101010101" pitchFamily="2" charset="-122"/>
                <a:ea typeface="华文中宋" panose="02010600040101010101" pitchFamily="2" charset="-122"/>
              </a:rPr>
              <a:t>RESET</a:t>
            </a:r>
            <a:r>
              <a:rPr kumimoji="0" lang="zh-CN" altLang="en-US" sz="2400">
                <a:latin typeface="华文中宋" panose="02010600040101010101" pitchFamily="2" charset="-122"/>
                <a:ea typeface="华文中宋" panose="02010600040101010101" pitchFamily="2" charset="-122"/>
              </a:rPr>
              <a:t>。当等待状态逻辑电路产生的准备就绪</a:t>
            </a:r>
            <a:r>
              <a:rPr kumimoji="0" lang="en-US" altLang="zh-CN" sz="2400">
                <a:latin typeface="华文中宋" panose="02010600040101010101" pitchFamily="2" charset="-122"/>
                <a:ea typeface="华文中宋" panose="02010600040101010101" pitchFamily="2" charset="-122"/>
              </a:rPr>
              <a:t>RDY</a:t>
            </a:r>
            <a:r>
              <a:rPr kumimoji="0" lang="zh-CN" altLang="en-US" sz="2400">
                <a:latin typeface="华文中宋" panose="02010600040101010101" pitchFamily="2" charset="-122"/>
                <a:ea typeface="华文中宋" panose="02010600040101010101" pitchFamily="2" charset="-122"/>
              </a:rPr>
              <a:t>及地址允许信号</a:t>
            </a:r>
            <a:r>
              <a:rPr kumimoji="0" lang="en-US" altLang="zh-CN" sz="2400">
                <a:latin typeface="华文中宋" panose="02010600040101010101" pitchFamily="2" charset="-122"/>
                <a:ea typeface="华文中宋" panose="02010600040101010101" pitchFamily="2" charset="-122"/>
              </a:rPr>
              <a:t>~AEN</a:t>
            </a:r>
            <a:r>
              <a:rPr kumimoji="0" lang="zh-CN" altLang="en-US" sz="2400">
                <a:latin typeface="华文中宋" panose="02010600040101010101" pitchFamily="2" charset="-122"/>
                <a:ea typeface="华文中宋" panose="02010600040101010101" pitchFamily="2" charset="-122"/>
              </a:rPr>
              <a:t>有效时，使</a:t>
            </a:r>
            <a:r>
              <a:rPr kumimoji="0" lang="en-US" altLang="zh-CN" sz="2400">
                <a:latin typeface="华文中宋" panose="02010600040101010101" pitchFamily="2" charset="-122"/>
                <a:ea typeface="华文中宋" panose="02010600040101010101" pitchFamily="2" charset="-122"/>
              </a:rPr>
              <a:t>8284</a:t>
            </a:r>
            <a:r>
              <a:rPr kumimoji="0" lang="zh-CN" altLang="en-US" sz="2400">
                <a:latin typeface="华文中宋" panose="02010600040101010101" pitchFamily="2" charset="-122"/>
                <a:ea typeface="华文中宋" panose="02010600040101010101" pitchFamily="2" charset="-122"/>
              </a:rPr>
              <a:t>和时钟同步产生准备就绪</a:t>
            </a:r>
            <a:r>
              <a:rPr kumimoji="0" lang="en-US" altLang="zh-CN" sz="2400">
                <a:solidFill>
                  <a:srgbClr val="FF00FF"/>
                </a:solidFill>
                <a:latin typeface="华文中宋" panose="02010600040101010101" pitchFamily="2" charset="-122"/>
                <a:ea typeface="华文中宋" panose="02010600040101010101" pitchFamily="2" charset="-122"/>
              </a:rPr>
              <a:t>READY</a:t>
            </a:r>
            <a:r>
              <a:rPr kumimoji="0" lang="zh-CN" altLang="en-US" sz="2400">
                <a:latin typeface="华文中宋" panose="02010600040101010101" pitchFamily="2" charset="-122"/>
                <a:ea typeface="华文中宋" panose="02010600040101010101" pitchFamily="2" charset="-122"/>
              </a:rPr>
              <a:t>信号。</a:t>
            </a:r>
          </a:p>
        </p:txBody>
      </p:sp>
      <p:sp>
        <p:nvSpPr>
          <p:cNvPr id="74756" name="幻灯片编号占位符 2">
            <a:extLst>
              <a:ext uri="{FF2B5EF4-FFF2-40B4-BE49-F238E27FC236}">
                <a16:creationId xmlns:a16="http://schemas.microsoft.com/office/drawing/2014/main" id="{A8BFC9AC-8CA2-2F48-83EF-172F6AA690B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2187EAC-3A99-774D-AB09-B9D9C0985F7E}" type="slidenum">
              <a:rPr kumimoji="0" lang="en-US" altLang="zh-CN" sz="1400" smtClean="0"/>
              <a:pPr>
                <a:spcBef>
                  <a:spcPct val="0"/>
                </a:spcBef>
                <a:buClrTx/>
                <a:buSzTx/>
                <a:buFontTx/>
                <a:buNone/>
              </a:pPr>
              <a:t>32</a:t>
            </a:fld>
            <a:r>
              <a:rPr kumimoji="0" lang="en-US" altLang="zh-CN" sz="1400"/>
              <a:t>/201</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日期占位符 1">
            <a:extLst>
              <a:ext uri="{FF2B5EF4-FFF2-40B4-BE49-F238E27FC236}">
                <a16:creationId xmlns:a16="http://schemas.microsoft.com/office/drawing/2014/main" id="{B417A237-E74B-6B46-927C-421E1759958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052373E-9546-E149-8394-53753A4EB4BB}" type="datetime12">
              <a:rPr kumimoji="0" lang="zh-CN" altLang="en-US" sz="1400" smtClean="0"/>
              <a:pPr>
                <a:spcBef>
                  <a:spcPct val="0"/>
                </a:spcBef>
                <a:buClrTx/>
                <a:buSzTx/>
                <a:buFontTx/>
                <a:buNone/>
              </a:pPr>
              <a:t>下午8时26分</a:t>
            </a:fld>
            <a:endParaRPr kumimoji="0" lang="en-US" altLang="zh-CN" sz="1400"/>
          </a:p>
        </p:txBody>
      </p:sp>
      <p:graphicFrame>
        <p:nvGraphicFramePr>
          <p:cNvPr id="76802" name="Object 2">
            <a:extLst>
              <a:ext uri="{FF2B5EF4-FFF2-40B4-BE49-F238E27FC236}">
                <a16:creationId xmlns:a16="http://schemas.microsoft.com/office/drawing/2014/main" id="{59DBA8B4-734E-464E-A8BE-8D6D7C68DA49}"/>
              </a:ext>
            </a:extLst>
          </p:cNvPr>
          <p:cNvGraphicFramePr>
            <a:graphicFrameLocks noChangeAspect="1"/>
          </p:cNvGraphicFramePr>
          <p:nvPr/>
        </p:nvGraphicFramePr>
        <p:xfrm>
          <a:off x="1403350" y="796925"/>
          <a:ext cx="7129463" cy="5922963"/>
        </p:xfrm>
        <a:graphic>
          <a:graphicData uri="http://schemas.openxmlformats.org/presentationml/2006/ole">
            <mc:AlternateContent xmlns:mc="http://schemas.openxmlformats.org/markup-compatibility/2006">
              <mc:Choice xmlns:v="urn:schemas-microsoft-com:vml" Requires="v">
                <p:oleObj spid="_x0000_s76832" name="Visio" r:id="rId4" imgW="2197100" imgH="1822450" progId="Visio.Drawing.11">
                  <p:embed/>
                </p:oleObj>
              </mc:Choice>
              <mc:Fallback>
                <p:oleObj name="Visio" r:id="rId4" imgW="2197100" imgH="182245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03350" y="796925"/>
                        <a:ext cx="7129463" cy="5922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76803" name="Text Box 3">
            <a:extLst>
              <a:ext uri="{FF2B5EF4-FFF2-40B4-BE49-F238E27FC236}">
                <a16:creationId xmlns:a16="http://schemas.microsoft.com/office/drawing/2014/main" id="{216884CB-7028-4749-B4AB-3543DC8C908A}"/>
              </a:ext>
            </a:extLst>
          </p:cNvPr>
          <p:cNvSpPr txBox="1">
            <a:spLocks noChangeArrowheads="1"/>
          </p:cNvSpPr>
          <p:nvPr/>
        </p:nvSpPr>
        <p:spPr bwMode="auto">
          <a:xfrm>
            <a:off x="395288" y="981075"/>
            <a:ext cx="576262" cy="460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Tx/>
              <a:buNone/>
            </a:pPr>
            <a:r>
              <a:rPr kumimoji="0" lang="en-US" altLang="zh-CN">
                <a:latin typeface="Times New Roman" panose="02020603050405020304" pitchFamily="18" charset="0"/>
              </a:rPr>
              <a:t>8086</a:t>
            </a:r>
            <a:r>
              <a:rPr kumimoji="0" lang="zh-CN" altLang="en-US" sz="2800">
                <a:solidFill>
                  <a:srgbClr val="FF33CC"/>
                </a:solidFill>
                <a:latin typeface="Times New Roman" panose="02020603050405020304" pitchFamily="18" charset="0"/>
              </a:rPr>
              <a:t>最大</a:t>
            </a:r>
            <a:r>
              <a:rPr kumimoji="0" lang="zh-CN" altLang="en-US" sz="2800">
                <a:latin typeface="Times New Roman" panose="02020603050405020304" pitchFamily="18" charset="0"/>
              </a:rPr>
              <a:t>模式系统</a:t>
            </a:r>
          </a:p>
        </p:txBody>
      </p:sp>
      <p:sp>
        <p:nvSpPr>
          <p:cNvPr id="76804" name="Text Box 4">
            <a:extLst>
              <a:ext uri="{FF2B5EF4-FFF2-40B4-BE49-F238E27FC236}">
                <a16:creationId xmlns:a16="http://schemas.microsoft.com/office/drawing/2014/main" id="{E4C1EDF3-84D1-AE4E-945D-38D2B9E0B527}"/>
              </a:ext>
            </a:extLst>
          </p:cNvPr>
          <p:cNvSpPr txBox="1">
            <a:spLocks noChangeArrowheads="1"/>
          </p:cNvSpPr>
          <p:nvPr/>
        </p:nvSpPr>
        <p:spPr bwMode="auto">
          <a:xfrm>
            <a:off x="971550"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76805" name="幻灯片编号占位符 2">
            <a:extLst>
              <a:ext uri="{FF2B5EF4-FFF2-40B4-BE49-F238E27FC236}">
                <a16:creationId xmlns:a16="http://schemas.microsoft.com/office/drawing/2014/main" id="{E908F6DC-FB0A-4042-95B1-3B8DAA9E752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F9C4C1E-2B74-B94D-AA00-2590311780DD}" type="slidenum">
              <a:rPr kumimoji="0" lang="en-US" altLang="zh-CN" sz="1400" smtClean="0"/>
              <a:pPr>
                <a:spcBef>
                  <a:spcPct val="0"/>
                </a:spcBef>
                <a:buClrTx/>
                <a:buSzTx/>
                <a:buFontTx/>
                <a:buNone/>
              </a:pPr>
              <a:t>33</a:t>
            </a:fld>
            <a:r>
              <a:rPr kumimoji="0" lang="en-US" altLang="zh-CN" sz="1400"/>
              <a:t>/201</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日期占位符 1">
            <a:extLst>
              <a:ext uri="{FF2B5EF4-FFF2-40B4-BE49-F238E27FC236}">
                <a16:creationId xmlns:a16="http://schemas.microsoft.com/office/drawing/2014/main" id="{7F97BF8E-BD86-8843-8174-41E1AA45B38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7CC3D88-1502-5740-9895-2C5617DFA3B1}" type="datetime12">
              <a:rPr kumimoji="0" lang="zh-CN" altLang="en-US" sz="1400" smtClean="0"/>
              <a:pPr>
                <a:spcBef>
                  <a:spcPct val="0"/>
                </a:spcBef>
                <a:buClrTx/>
                <a:buSzTx/>
                <a:buFontTx/>
                <a:buNone/>
              </a:pPr>
              <a:t>下午8时26分</a:t>
            </a:fld>
            <a:endParaRPr kumimoji="0" lang="en-US" altLang="zh-CN" sz="1400"/>
          </a:p>
        </p:txBody>
      </p:sp>
      <p:sp>
        <p:nvSpPr>
          <p:cNvPr id="78850" name="Text Box 4">
            <a:extLst>
              <a:ext uri="{FF2B5EF4-FFF2-40B4-BE49-F238E27FC236}">
                <a16:creationId xmlns:a16="http://schemas.microsoft.com/office/drawing/2014/main" id="{E3EFE6AD-0011-424D-B984-A175DE0F63E3}"/>
              </a:ext>
            </a:extLst>
          </p:cNvPr>
          <p:cNvSpPr txBox="1">
            <a:spLocks noChangeArrowheads="1"/>
          </p:cNvSpPr>
          <p:nvPr/>
        </p:nvSpPr>
        <p:spPr bwMode="auto">
          <a:xfrm>
            <a:off x="971550" y="115888"/>
            <a:ext cx="7561263"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5.2	 8086 CPU</a:t>
            </a:r>
            <a:r>
              <a:rPr lang="zh-CN" altLang="en-US" sz="3600">
                <a:latin typeface="隶书" pitchFamily="49" charset="-122"/>
                <a:ea typeface="隶书" pitchFamily="49" charset="-122"/>
              </a:rPr>
              <a:t>的引脚及其总线结构</a:t>
            </a:r>
          </a:p>
        </p:txBody>
      </p:sp>
      <p:sp>
        <p:nvSpPr>
          <p:cNvPr id="78851" name="Rectangle 5">
            <a:extLst>
              <a:ext uri="{FF2B5EF4-FFF2-40B4-BE49-F238E27FC236}">
                <a16:creationId xmlns:a16="http://schemas.microsoft.com/office/drawing/2014/main" id="{1E9768EE-70BC-C440-A715-C81683BC36F9}"/>
              </a:ext>
            </a:extLst>
          </p:cNvPr>
          <p:cNvSpPr>
            <a:spLocks noChangeArrowheads="1"/>
          </p:cNvSpPr>
          <p:nvPr/>
        </p:nvSpPr>
        <p:spPr bwMode="auto">
          <a:xfrm>
            <a:off x="682625" y="1125538"/>
            <a:ext cx="7993063" cy="5184775"/>
          </a:xfrm>
          <a:prstGeom prst="rect">
            <a:avLst/>
          </a:prstGeom>
          <a:solidFill>
            <a:srgbClr val="FFFFFF"/>
          </a:solidFill>
          <a:ln w="9525">
            <a:solidFill>
              <a:srgbClr val="000000"/>
            </a:solidFill>
            <a:miter lim="800000"/>
            <a:headEnd/>
            <a:tailEnd/>
          </a:ln>
        </p:spPr>
        <p:txBody>
          <a:bodyPr/>
          <a:lstStyle>
            <a:lvl1pPr marL="342900" indent="-3429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buClr>
                <a:schemeClr val="tx1"/>
              </a:buClr>
              <a:buFont typeface="Wingdings" pitchFamily="2" charset="2"/>
              <a:buNone/>
            </a:pPr>
            <a:r>
              <a:rPr kumimoji="0" lang="zh-CN" altLang="en-US" sz="2800">
                <a:solidFill>
                  <a:schemeClr val="hlink"/>
                </a:solidFill>
                <a:latin typeface="华文中宋" panose="02010600040101010101" pitchFamily="2" charset="-122"/>
                <a:ea typeface="华文中宋" panose="02010600040101010101" pitchFamily="2" charset="-122"/>
              </a:rPr>
              <a:t>总线控制器</a:t>
            </a:r>
            <a:r>
              <a:rPr kumimoji="0" lang="en-US" altLang="zh-CN" sz="2800">
                <a:solidFill>
                  <a:schemeClr val="hlink"/>
                </a:solidFill>
                <a:latin typeface="华文中宋" panose="02010600040101010101" pitchFamily="2" charset="-122"/>
                <a:ea typeface="华文中宋" panose="02010600040101010101" pitchFamily="2" charset="-122"/>
              </a:rPr>
              <a:t>8288</a:t>
            </a:r>
          </a:p>
          <a:p>
            <a:pPr eaLnBrk="1" hangingPunct="1">
              <a:buClr>
                <a:schemeClr val="tx1"/>
              </a:buClr>
            </a:pPr>
            <a:r>
              <a:rPr kumimoji="0" lang="zh-CN" altLang="en-US" sz="2800">
                <a:latin typeface="华文中宋" panose="02010600040101010101" pitchFamily="2" charset="-122"/>
                <a:ea typeface="华文中宋" panose="02010600040101010101" pitchFamily="2" charset="-122"/>
              </a:rPr>
              <a:t>最大模式时，总线控制信号（如</a:t>
            </a:r>
            <a:r>
              <a:rPr kumimoji="0" lang="en-US" altLang="zh-CN" sz="2800">
                <a:latin typeface="华文中宋" panose="02010600040101010101" pitchFamily="2" charset="-122"/>
                <a:ea typeface="华文中宋" panose="02010600040101010101" pitchFamily="2" charset="-122"/>
              </a:rPr>
              <a:t>ALE</a:t>
            </a:r>
            <a:r>
              <a:rPr kumimoji="0" lang="zh-CN" altLang="en-US" sz="2800">
                <a:latin typeface="华文中宋" panose="02010600040101010101" pitchFamily="2" charset="-122"/>
                <a:ea typeface="华文中宋" panose="02010600040101010101" pitchFamily="2" charset="-122"/>
              </a:rPr>
              <a:t>、存储器读</a:t>
            </a:r>
            <a:r>
              <a:rPr kumimoji="0" lang="en-US" altLang="zh-CN" sz="2800">
                <a:latin typeface="华文中宋" panose="02010600040101010101" pitchFamily="2" charset="-122"/>
                <a:ea typeface="华文中宋" panose="02010600040101010101" pitchFamily="2" charset="-122"/>
              </a:rPr>
              <a:t>/</a:t>
            </a:r>
            <a:r>
              <a:rPr kumimoji="0" lang="zh-CN" altLang="en-US" sz="2800">
                <a:latin typeface="华文中宋" panose="02010600040101010101" pitchFamily="2" charset="-122"/>
                <a:ea typeface="华文中宋" panose="02010600040101010101" pitchFamily="2" charset="-122"/>
              </a:rPr>
              <a:t>写、</a:t>
            </a:r>
            <a:r>
              <a:rPr kumimoji="0" lang="en-US" altLang="zh-CN" sz="2800">
                <a:latin typeface="华文中宋" panose="02010600040101010101" pitchFamily="2" charset="-122"/>
                <a:ea typeface="华文中宋" panose="02010600040101010101" pitchFamily="2" charset="-122"/>
              </a:rPr>
              <a:t>I/O</a:t>
            </a:r>
            <a:r>
              <a:rPr kumimoji="0" lang="zh-CN" altLang="en-US" sz="2800">
                <a:latin typeface="华文中宋" panose="02010600040101010101" pitchFamily="2" charset="-122"/>
                <a:ea typeface="华文中宋" panose="02010600040101010101" pitchFamily="2" charset="-122"/>
              </a:rPr>
              <a:t>读写等）不能由</a:t>
            </a:r>
            <a:r>
              <a:rPr kumimoji="0" lang="en-US" altLang="zh-CN" sz="2800">
                <a:latin typeface="华文中宋" panose="02010600040101010101" pitchFamily="2" charset="-122"/>
                <a:ea typeface="华文中宋" panose="02010600040101010101" pitchFamily="2" charset="-122"/>
              </a:rPr>
              <a:t>8086</a:t>
            </a:r>
            <a:r>
              <a:rPr kumimoji="0" lang="zh-CN" altLang="en-US" sz="2800">
                <a:latin typeface="华文中宋" panose="02010600040101010101" pitchFamily="2" charset="-122"/>
                <a:ea typeface="华文中宋" panose="02010600040101010101" pitchFamily="2" charset="-122"/>
              </a:rPr>
              <a:t>直接提供，它只提供状态信号</a:t>
            </a:r>
            <a:r>
              <a:rPr kumimoji="0" lang="en-US" altLang="zh-CN" sz="2800">
                <a:latin typeface="华文中宋" panose="02010600040101010101" pitchFamily="2" charset="-122"/>
                <a:ea typeface="华文中宋" panose="02010600040101010101" pitchFamily="2" charset="-122"/>
              </a:rPr>
              <a:t>S</a:t>
            </a:r>
            <a:r>
              <a:rPr kumimoji="0" lang="en-US" altLang="zh-CN" sz="2800" baseline="-25000">
                <a:latin typeface="华文中宋" panose="02010600040101010101" pitchFamily="2" charset="-122"/>
                <a:ea typeface="华文中宋" panose="02010600040101010101" pitchFamily="2" charset="-122"/>
              </a:rPr>
              <a:t>0</a:t>
            </a:r>
            <a:r>
              <a:rPr kumimoji="0" lang="zh-CN" altLang="en-US" sz="2800">
                <a:latin typeface="华文中宋" panose="02010600040101010101" pitchFamily="2" charset="-122"/>
                <a:ea typeface="华文中宋" panose="02010600040101010101" pitchFamily="2" charset="-122"/>
              </a:rPr>
              <a:t>～</a:t>
            </a:r>
            <a:r>
              <a:rPr kumimoji="0" lang="en-US" altLang="zh-CN" sz="2800">
                <a:latin typeface="华文中宋" panose="02010600040101010101" pitchFamily="2" charset="-122"/>
                <a:ea typeface="华文中宋" panose="02010600040101010101" pitchFamily="2" charset="-122"/>
              </a:rPr>
              <a:t>S</a:t>
            </a:r>
            <a:r>
              <a:rPr kumimoji="0" lang="en-US" altLang="zh-CN" sz="2800" baseline="-25000">
                <a:latin typeface="华文中宋" panose="02010600040101010101" pitchFamily="2" charset="-122"/>
                <a:ea typeface="华文中宋" panose="02010600040101010101" pitchFamily="2" charset="-122"/>
              </a:rPr>
              <a:t>2</a:t>
            </a:r>
            <a:r>
              <a:rPr kumimoji="0" lang="zh-CN" altLang="en-US" sz="2800">
                <a:latin typeface="华文中宋" panose="02010600040101010101" pitchFamily="2" charset="-122"/>
                <a:ea typeface="华文中宋" panose="02010600040101010101" pitchFamily="2" charset="-122"/>
              </a:rPr>
              <a:t>，</a:t>
            </a:r>
            <a:r>
              <a:rPr kumimoji="0" lang="en-US" altLang="zh-CN" sz="2800">
                <a:latin typeface="华文中宋" panose="02010600040101010101" pitchFamily="2" charset="-122"/>
                <a:ea typeface="华文中宋" panose="02010600040101010101" pitchFamily="2" charset="-122"/>
              </a:rPr>
              <a:t>8086</a:t>
            </a:r>
            <a:r>
              <a:rPr kumimoji="0" lang="zh-CN" altLang="en-US" sz="2800">
                <a:latin typeface="华文中宋" panose="02010600040101010101" pitchFamily="2" charset="-122"/>
                <a:ea typeface="华文中宋" panose="02010600040101010101" pitchFamily="2" charset="-122"/>
              </a:rPr>
              <a:t>对此译码转换为</a:t>
            </a:r>
            <a:r>
              <a:rPr kumimoji="0" lang="zh-CN" altLang="en-US" sz="2800">
                <a:solidFill>
                  <a:srgbClr val="3333FF"/>
                </a:solidFill>
                <a:latin typeface="华文中宋" panose="02010600040101010101" pitchFamily="2" charset="-122"/>
                <a:ea typeface="华文中宋" panose="02010600040101010101" pitchFamily="2" charset="-122"/>
              </a:rPr>
              <a:t>总线控制信号</a:t>
            </a:r>
            <a:r>
              <a:rPr kumimoji="0" lang="zh-CN" altLang="en-US" sz="2800">
                <a:latin typeface="华文中宋" panose="02010600040101010101" pitchFamily="2" charset="-122"/>
                <a:ea typeface="华文中宋" panose="02010600040101010101" pitchFamily="2" charset="-122"/>
              </a:rPr>
              <a:t>。</a:t>
            </a:r>
          </a:p>
          <a:p>
            <a:pPr eaLnBrk="1" hangingPunct="1">
              <a:buClr>
                <a:schemeClr val="tx1"/>
              </a:buClr>
            </a:pPr>
            <a:r>
              <a:rPr kumimoji="0" lang="zh-CN" altLang="en-US" sz="2800">
                <a:latin typeface="华文中宋" panose="02010600040101010101" pitchFamily="2" charset="-122"/>
                <a:ea typeface="华文中宋" panose="02010600040101010101" pitchFamily="2" charset="-122"/>
              </a:rPr>
              <a:t>电路组成：</a:t>
            </a:r>
          </a:p>
          <a:p>
            <a:pPr eaLnBrk="1" hangingPunct="1">
              <a:buFont typeface="Wingdings" pitchFamily="2" charset="2"/>
              <a:buNone/>
            </a:pPr>
            <a:r>
              <a:rPr kumimoji="0" lang="zh-CN" altLang="en-US" sz="2800">
                <a:latin typeface="华文中宋" panose="02010600040101010101" pitchFamily="2" charset="-122"/>
                <a:ea typeface="华文中宋" panose="02010600040101010101" pitchFamily="2" charset="-122"/>
              </a:rPr>
              <a:t>  状态译码</a:t>
            </a:r>
            <a:r>
              <a:rPr kumimoji="0" lang="zh-CN" altLang="en-US" sz="2800">
                <a:latin typeface="华文中宋" panose="02010600040101010101" pitchFamily="2" charset="-122"/>
                <a:ea typeface="华文中宋" panose="02010600040101010101" pitchFamily="2" charset="-122"/>
                <a:sym typeface="Wingdings" pitchFamily="2" charset="2"/>
              </a:rPr>
              <a:t>：对</a:t>
            </a:r>
            <a:r>
              <a:rPr kumimoji="0" lang="en-US" altLang="zh-CN" sz="2800">
                <a:latin typeface="华文中宋" panose="02010600040101010101" pitchFamily="2" charset="-122"/>
                <a:ea typeface="华文中宋" panose="02010600040101010101" pitchFamily="2" charset="-122"/>
              </a:rPr>
              <a:t>S</a:t>
            </a:r>
            <a:r>
              <a:rPr kumimoji="0" lang="en-US" altLang="zh-CN" sz="2800" baseline="-25000">
                <a:latin typeface="华文中宋" panose="02010600040101010101" pitchFamily="2" charset="-122"/>
                <a:ea typeface="华文中宋" panose="02010600040101010101" pitchFamily="2" charset="-122"/>
              </a:rPr>
              <a:t>0</a:t>
            </a:r>
            <a:r>
              <a:rPr kumimoji="0" lang="zh-CN" altLang="en-US" sz="2800">
                <a:latin typeface="华文中宋" panose="02010600040101010101" pitchFamily="2" charset="-122"/>
                <a:ea typeface="华文中宋" panose="02010600040101010101" pitchFamily="2" charset="-122"/>
              </a:rPr>
              <a:t>～</a:t>
            </a:r>
            <a:r>
              <a:rPr kumimoji="0" lang="en-US" altLang="zh-CN" sz="2800">
                <a:latin typeface="华文中宋" panose="02010600040101010101" pitchFamily="2" charset="-122"/>
                <a:ea typeface="华文中宋" panose="02010600040101010101" pitchFamily="2" charset="-122"/>
              </a:rPr>
              <a:t>S</a:t>
            </a:r>
            <a:r>
              <a:rPr kumimoji="0" lang="en-US" altLang="zh-CN" sz="2800" baseline="-25000">
                <a:latin typeface="华文中宋" panose="02010600040101010101" pitchFamily="2" charset="-122"/>
                <a:ea typeface="华文中宋" panose="02010600040101010101" pitchFamily="2" charset="-122"/>
              </a:rPr>
              <a:t>2</a:t>
            </a:r>
            <a:r>
              <a:rPr kumimoji="0" lang="zh-CN" altLang="en-US" sz="2800">
                <a:latin typeface="华文中宋" panose="02010600040101010101" pitchFamily="2" charset="-122"/>
                <a:ea typeface="华文中宋" panose="02010600040101010101" pitchFamily="2" charset="-122"/>
              </a:rPr>
              <a:t>译码；</a:t>
            </a:r>
          </a:p>
          <a:p>
            <a:pPr eaLnBrk="1" hangingPunct="1">
              <a:buFont typeface="Wingdings" pitchFamily="2" charset="2"/>
              <a:buNone/>
            </a:pPr>
            <a:r>
              <a:rPr kumimoji="0" lang="zh-CN" altLang="en-US" sz="2800">
                <a:latin typeface="华文中宋" panose="02010600040101010101" pitchFamily="2" charset="-122"/>
                <a:ea typeface="华文中宋" panose="02010600040101010101" pitchFamily="2" charset="-122"/>
              </a:rPr>
              <a:t>  命令信号发生器</a:t>
            </a:r>
            <a:r>
              <a:rPr kumimoji="0" lang="zh-CN" altLang="en-US" sz="2800">
                <a:latin typeface="华文中宋" panose="02010600040101010101" pitchFamily="2" charset="-122"/>
                <a:ea typeface="华文中宋" panose="02010600040101010101" pitchFamily="2" charset="-122"/>
                <a:sym typeface="Wingdings" pitchFamily="2" charset="2"/>
              </a:rPr>
              <a:t>：</a:t>
            </a:r>
            <a:r>
              <a:rPr kumimoji="0" lang="zh-CN" altLang="en-US" sz="2800">
                <a:latin typeface="华文中宋" panose="02010600040101010101" pitchFamily="2" charset="-122"/>
                <a:ea typeface="华文中宋" panose="02010600040101010101" pitchFamily="2" charset="-122"/>
              </a:rPr>
              <a:t>产生命令信号；</a:t>
            </a:r>
          </a:p>
          <a:p>
            <a:pPr eaLnBrk="1" hangingPunct="1">
              <a:buFont typeface="Wingdings" pitchFamily="2" charset="2"/>
              <a:buNone/>
            </a:pPr>
            <a:r>
              <a:rPr kumimoji="0" lang="zh-CN" altLang="en-US" sz="2800">
                <a:latin typeface="华文中宋" panose="02010600040101010101" pitchFamily="2" charset="-122"/>
                <a:ea typeface="华文中宋" panose="02010600040101010101" pitchFamily="2" charset="-122"/>
              </a:rPr>
              <a:t>  控制信号产生器</a:t>
            </a:r>
            <a:r>
              <a:rPr kumimoji="0" lang="zh-CN" altLang="en-US" sz="2800">
                <a:latin typeface="华文中宋" panose="02010600040101010101" pitchFamily="2" charset="-122"/>
                <a:ea typeface="华文中宋" panose="02010600040101010101" pitchFamily="2" charset="-122"/>
                <a:sym typeface="Wingdings" pitchFamily="2" charset="2"/>
              </a:rPr>
              <a:t>：</a:t>
            </a:r>
            <a:r>
              <a:rPr kumimoji="0" lang="zh-CN" altLang="en-US" sz="2800">
                <a:latin typeface="华文中宋" panose="02010600040101010101" pitchFamily="2" charset="-122"/>
                <a:ea typeface="华文中宋" panose="02010600040101010101" pitchFamily="2" charset="-122"/>
              </a:rPr>
              <a:t>产生总线控制信号；</a:t>
            </a:r>
          </a:p>
          <a:p>
            <a:pPr eaLnBrk="1" hangingPunct="1">
              <a:buFont typeface="Wingdings" pitchFamily="2" charset="2"/>
              <a:buNone/>
            </a:pPr>
            <a:r>
              <a:rPr kumimoji="0" lang="zh-CN" altLang="en-US" sz="2800">
                <a:latin typeface="华文中宋" panose="02010600040101010101" pitchFamily="2" charset="-122"/>
                <a:ea typeface="华文中宋" panose="02010600040101010101" pitchFamily="2" charset="-122"/>
              </a:rPr>
              <a:t>  控制逻辑</a:t>
            </a:r>
            <a:r>
              <a:rPr kumimoji="0" lang="zh-CN" altLang="en-US" sz="2800">
                <a:latin typeface="华文中宋" panose="02010600040101010101" pitchFamily="2" charset="-122"/>
                <a:ea typeface="华文中宋" panose="02010600040101010101" pitchFamily="2" charset="-122"/>
                <a:sym typeface="Wingdings" pitchFamily="2" charset="2"/>
              </a:rPr>
              <a:t>：</a:t>
            </a:r>
            <a:r>
              <a:rPr kumimoji="0" lang="zh-CN" altLang="en-US" sz="2800">
                <a:latin typeface="华文中宋" panose="02010600040101010101" pitchFamily="2" charset="-122"/>
                <a:ea typeface="华文中宋" panose="02010600040101010101" pitchFamily="2" charset="-122"/>
              </a:rPr>
              <a:t>控制</a:t>
            </a:r>
            <a:r>
              <a:rPr kumimoji="0" lang="en-US" altLang="zh-CN" sz="2800">
                <a:latin typeface="华文中宋" panose="02010600040101010101" pitchFamily="2" charset="-122"/>
                <a:ea typeface="华文中宋" panose="02010600040101010101" pitchFamily="2" charset="-122"/>
              </a:rPr>
              <a:t>8288</a:t>
            </a:r>
            <a:r>
              <a:rPr kumimoji="0" lang="zh-CN" altLang="en-US" sz="2800">
                <a:latin typeface="华文中宋" panose="02010600040101010101" pitchFamily="2" charset="-122"/>
                <a:ea typeface="华文中宋" panose="02010600040101010101" pitchFamily="2" charset="-122"/>
              </a:rPr>
              <a:t>工作方式。</a:t>
            </a:r>
          </a:p>
        </p:txBody>
      </p:sp>
      <p:sp>
        <p:nvSpPr>
          <p:cNvPr id="78852" name="幻灯片编号占位符 2">
            <a:extLst>
              <a:ext uri="{FF2B5EF4-FFF2-40B4-BE49-F238E27FC236}">
                <a16:creationId xmlns:a16="http://schemas.microsoft.com/office/drawing/2014/main" id="{D6BA04C6-6DAC-954E-9FF2-AC752E65DE0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9E5D4D7-8AFF-2E4A-BAAC-04DFE5FB926C}" type="slidenum">
              <a:rPr kumimoji="0" lang="en-US" altLang="zh-CN" sz="1400" smtClean="0"/>
              <a:pPr>
                <a:spcBef>
                  <a:spcPct val="0"/>
                </a:spcBef>
                <a:buClrTx/>
                <a:buSzTx/>
                <a:buFontTx/>
                <a:buNone/>
              </a:pPr>
              <a:t>34</a:t>
            </a:fld>
            <a:r>
              <a:rPr kumimoji="0" lang="en-US" altLang="zh-CN" sz="1400"/>
              <a:t>/201</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日期占位符 1">
            <a:extLst>
              <a:ext uri="{FF2B5EF4-FFF2-40B4-BE49-F238E27FC236}">
                <a16:creationId xmlns:a16="http://schemas.microsoft.com/office/drawing/2014/main" id="{E0F3468E-1DE6-054D-9585-CB0B5BD34EB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7CDB9D8-2835-FB44-9101-82654561EC6B}" type="datetime12">
              <a:rPr kumimoji="0" lang="zh-CN" altLang="en-US" sz="1400" smtClean="0"/>
              <a:pPr>
                <a:spcBef>
                  <a:spcPct val="0"/>
                </a:spcBef>
                <a:buClrTx/>
                <a:buSzTx/>
                <a:buFontTx/>
                <a:buNone/>
              </a:pPr>
              <a:t>下午8时26分</a:t>
            </a:fld>
            <a:endParaRPr kumimoji="0" lang="en-US" altLang="zh-CN" sz="1400"/>
          </a:p>
        </p:txBody>
      </p:sp>
      <p:sp>
        <p:nvSpPr>
          <p:cNvPr id="932868" name="Text Box 4">
            <a:extLst>
              <a:ext uri="{FF2B5EF4-FFF2-40B4-BE49-F238E27FC236}">
                <a16:creationId xmlns:a16="http://schemas.microsoft.com/office/drawing/2014/main" id="{B5FEDAB6-6FBA-A44A-98B7-9365A9BA4230}"/>
              </a:ext>
            </a:extLst>
          </p:cNvPr>
          <p:cNvSpPr txBox="1">
            <a:spLocks noChangeArrowheads="1"/>
          </p:cNvSpPr>
          <p:nvPr/>
        </p:nvSpPr>
        <p:spPr bwMode="auto">
          <a:xfrm>
            <a:off x="323850" y="1052513"/>
            <a:ext cx="8569325" cy="4948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61938" indent="-2619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Aft>
                <a:spcPct val="20000"/>
              </a:spcAft>
              <a:buFont typeface="Wingdings" pitchFamily="2" charset="2"/>
              <a:buNone/>
            </a:pPr>
            <a:r>
              <a:rPr kumimoji="0" lang="zh-CN" altLang="en-US">
                <a:latin typeface="华文中宋" panose="02010600040101010101" pitchFamily="2" charset="-122"/>
                <a:ea typeface="华文中宋" panose="02010600040101010101" pitchFamily="2" charset="-122"/>
              </a:rPr>
              <a:t>一、 </a:t>
            </a:r>
            <a:r>
              <a:rPr kumimoji="0" lang="zh-CN" altLang="en-US">
                <a:solidFill>
                  <a:srgbClr val="000000"/>
                </a:solidFill>
                <a:latin typeface="华文中宋" panose="02010600040101010101" pitchFamily="2" charset="-122"/>
                <a:ea typeface="华文中宋" panose="02010600040101010101" pitchFamily="2" charset="-122"/>
              </a:rPr>
              <a:t>物理存储系统</a:t>
            </a:r>
          </a:p>
          <a:p>
            <a:pPr eaLnBrk="1" hangingPunct="1">
              <a:spcAft>
                <a:spcPct val="20000"/>
              </a:spcAft>
            </a:pPr>
            <a:r>
              <a:rPr kumimoji="0" lang="zh-CN" altLang="en-US" sz="2800">
                <a:solidFill>
                  <a:srgbClr val="FF0066"/>
                </a:solidFill>
                <a:latin typeface="华文中宋" panose="02010600040101010101" pitchFamily="2" charset="-122"/>
                <a:ea typeface="华文中宋" panose="02010600040101010101" pitchFamily="2" charset="-122"/>
              </a:rPr>
              <a:t>位</a:t>
            </a:r>
            <a:r>
              <a:rPr kumimoji="0" lang="en-US" altLang="zh-CN" sz="2800">
                <a:solidFill>
                  <a:srgbClr val="FF0066"/>
                </a:solidFill>
                <a:latin typeface="华文中宋" panose="02010600040101010101" pitchFamily="2" charset="-122"/>
                <a:ea typeface="华文中宋" panose="02010600040101010101" pitchFamily="2" charset="-122"/>
              </a:rPr>
              <a:t>(Bit)</a:t>
            </a:r>
            <a:r>
              <a:rPr kumimoji="0" lang="zh-CN" altLang="en-US" sz="2800">
                <a:solidFill>
                  <a:srgbClr val="FF0066"/>
                </a:solidFill>
                <a:latin typeface="华文中宋" panose="02010600040101010101" pitchFamily="2" charset="-122"/>
                <a:ea typeface="华文中宋" panose="02010600040101010101" pitchFamily="2" charset="-122"/>
              </a:rPr>
              <a:t>：</a:t>
            </a:r>
            <a:r>
              <a:rPr kumimoji="0" lang="zh-CN" altLang="en-US" sz="2800">
                <a:solidFill>
                  <a:srgbClr val="000000"/>
                </a:solidFill>
                <a:latin typeface="华文中宋" panose="02010600040101010101" pitchFamily="2" charset="-122"/>
                <a:ea typeface="华文中宋" panose="02010600040101010101" pitchFamily="2" charset="-122"/>
              </a:rPr>
              <a:t>存储器的最小最基本单位，存放一个二进制数</a:t>
            </a:r>
            <a:r>
              <a:rPr kumimoji="0" lang="en-US" altLang="zh-CN" sz="2800">
                <a:solidFill>
                  <a:srgbClr val="000000"/>
                </a:solidFill>
                <a:latin typeface="华文中宋" panose="02010600040101010101" pitchFamily="2" charset="-122"/>
                <a:ea typeface="华文中宋" panose="02010600040101010101" pitchFamily="2" charset="-122"/>
              </a:rPr>
              <a:t>0</a:t>
            </a:r>
            <a:r>
              <a:rPr kumimoji="0" lang="zh-CN" altLang="en-US" sz="2800">
                <a:solidFill>
                  <a:srgbClr val="000000"/>
                </a:solidFill>
                <a:latin typeface="华文中宋" panose="02010600040101010101" pitchFamily="2" charset="-122"/>
                <a:ea typeface="华文中宋" panose="02010600040101010101" pitchFamily="2" charset="-122"/>
              </a:rPr>
              <a:t>或</a:t>
            </a:r>
            <a:r>
              <a:rPr kumimoji="0" lang="en-US" altLang="zh-CN" sz="2800">
                <a:solidFill>
                  <a:srgbClr val="000000"/>
                </a:solidFill>
                <a:latin typeface="华文中宋" panose="02010600040101010101" pitchFamily="2" charset="-122"/>
                <a:ea typeface="华文中宋" panose="02010600040101010101" pitchFamily="2" charset="-122"/>
              </a:rPr>
              <a:t>1</a:t>
            </a:r>
            <a:r>
              <a:rPr kumimoji="0" lang="zh-CN" altLang="en-US" sz="2800">
                <a:solidFill>
                  <a:srgbClr val="000000"/>
                </a:solidFill>
                <a:latin typeface="华文中宋" panose="02010600040101010101" pitchFamily="2" charset="-122"/>
                <a:ea typeface="华文中宋" panose="02010600040101010101" pitchFamily="2" charset="-122"/>
              </a:rPr>
              <a:t>。整个存储器由许许多多存储位构成</a:t>
            </a:r>
            <a:r>
              <a:rPr kumimoji="0" lang="zh-CN" altLang="en-US" sz="2800">
                <a:latin typeface="华文中宋" panose="02010600040101010101" pitchFamily="2" charset="-122"/>
                <a:ea typeface="华文中宋" panose="02010600040101010101" pitchFamily="2" charset="-122"/>
              </a:rPr>
              <a:t>。</a:t>
            </a:r>
          </a:p>
          <a:p>
            <a:pPr eaLnBrk="1" hangingPunct="1">
              <a:spcAft>
                <a:spcPct val="20000"/>
              </a:spcAft>
            </a:pPr>
            <a:r>
              <a:rPr kumimoji="0" lang="zh-CN" altLang="en-US" sz="2800">
                <a:solidFill>
                  <a:srgbClr val="FF0066"/>
                </a:solidFill>
                <a:latin typeface="华文中宋" panose="02010600040101010101" pitchFamily="2" charset="-122"/>
                <a:ea typeface="华文中宋" panose="02010600040101010101" pitchFamily="2" charset="-122"/>
              </a:rPr>
              <a:t>字节</a:t>
            </a:r>
            <a:r>
              <a:rPr kumimoji="0" lang="en-US" altLang="zh-CN" sz="2800">
                <a:solidFill>
                  <a:srgbClr val="FF0066"/>
                </a:solidFill>
                <a:latin typeface="华文中宋" panose="02010600040101010101" pitchFamily="2" charset="-122"/>
                <a:ea typeface="华文中宋" panose="02010600040101010101" pitchFamily="2" charset="-122"/>
              </a:rPr>
              <a:t>(Byte)</a:t>
            </a:r>
            <a:r>
              <a:rPr kumimoji="0" lang="zh-CN" altLang="en-US" sz="2800">
                <a:solidFill>
                  <a:srgbClr val="FF0066"/>
                </a:solidFill>
                <a:latin typeface="华文中宋" panose="02010600040101010101" pitchFamily="2" charset="-122"/>
                <a:ea typeface="华文中宋" panose="02010600040101010101" pitchFamily="2" charset="-122"/>
              </a:rPr>
              <a:t>：</a:t>
            </a:r>
            <a:r>
              <a:rPr kumimoji="0" lang="en-US" altLang="zh-CN" sz="2800">
                <a:solidFill>
                  <a:srgbClr val="000000"/>
                </a:solidFill>
                <a:latin typeface="华文中宋" panose="02010600040101010101" pitchFamily="2" charset="-122"/>
                <a:ea typeface="华文中宋" panose="02010600040101010101" pitchFamily="2" charset="-122"/>
              </a:rPr>
              <a:t>8</a:t>
            </a:r>
            <a:r>
              <a:rPr kumimoji="0" lang="zh-CN" altLang="en-US" sz="2800">
                <a:solidFill>
                  <a:srgbClr val="000000"/>
                </a:solidFill>
                <a:latin typeface="华文中宋" panose="02010600040101010101" pitchFamily="2" charset="-122"/>
                <a:ea typeface="华文中宋" panose="02010600040101010101" pitchFamily="2" charset="-122"/>
              </a:rPr>
              <a:t>个</a:t>
            </a:r>
            <a:r>
              <a:rPr kumimoji="0" lang="en-US" altLang="zh-CN" sz="2800">
                <a:solidFill>
                  <a:srgbClr val="000000"/>
                </a:solidFill>
                <a:latin typeface="华文中宋" panose="02010600040101010101" pitchFamily="2" charset="-122"/>
                <a:ea typeface="华文中宋" panose="02010600040101010101" pitchFamily="2" charset="-122"/>
              </a:rPr>
              <a:t>Bit</a:t>
            </a:r>
            <a:r>
              <a:rPr kumimoji="0" lang="zh-CN" altLang="en-US" sz="2800">
                <a:solidFill>
                  <a:srgbClr val="000000"/>
                </a:solidFill>
                <a:latin typeface="华文中宋" panose="02010600040101010101" pitchFamily="2" charset="-122"/>
                <a:ea typeface="华文中宋" panose="02010600040101010101" pitchFamily="2" charset="-122"/>
              </a:rPr>
              <a:t>组成一个字节，存放相邻的</a:t>
            </a:r>
            <a:r>
              <a:rPr kumimoji="0" lang="en-US" altLang="zh-CN" sz="2800">
                <a:solidFill>
                  <a:srgbClr val="000000"/>
                </a:solidFill>
                <a:latin typeface="华文中宋" panose="02010600040101010101" pitchFamily="2" charset="-122"/>
                <a:ea typeface="华文中宋" panose="02010600040101010101" pitchFamily="2" charset="-122"/>
              </a:rPr>
              <a:t>8</a:t>
            </a:r>
            <a:r>
              <a:rPr kumimoji="0" lang="zh-CN" altLang="en-US" sz="2800">
                <a:solidFill>
                  <a:srgbClr val="000000"/>
                </a:solidFill>
                <a:latin typeface="华文中宋" panose="02010600040101010101" pitchFamily="2" charset="-122"/>
                <a:ea typeface="华文中宋" panose="02010600040101010101" pitchFamily="2" charset="-122"/>
              </a:rPr>
              <a:t>位二制数。字节的长度是固定的</a:t>
            </a:r>
            <a:r>
              <a:rPr kumimoji="0" lang="zh-CN" altLang="en-US" sz="2800">
                <a:latin typeface="华文中宋" panose="02010600040101010101" pitchFamily="2" charset="-122"/>
                <a:ea typeface="华文中宋" panose="02010600040101010101" pitchFamily="2" charset="-122"/>
              </a:rPr>
              <a:t>。</a:t>
            </a:r>
          </a:p>
          <a:p>
            <a:pPr eaLnBrk="1" hangingPunct="1">
              <a:spcAft>
                <a:spcPct val="20000"/>
              </a:spcAft>
            </a:pPr>
            <a:r>
              <a:rPr kumimoji="0" lang="zh-CN" altLang="en-US" sz="2800">
                <a:solidFill>
                  <a:srgbClr val="FF0066"/>
                </a:solidFill>
                <a:latin typeface="华文中宋" panose="02010600040101010101" pitchFamily="2" charset="-122"/>
                <a:ea typeface="华文中宋" panose="02010600040101010101" pitchFamily="2" charset="-122"/>
              </a:rPr>
              <a:t>字</a:t>
            </a:r>
            <a:r>
              <a:rPr kumimoji="0" lang="en-US" altLang="zh-CN" sz="2800">
                <a:solidFill>
                  <a:srgbClr val="FF0066"/>
                </a:solidFill>
                <a:latin typeface="华文中宋" panose="02010600040101010101" pitchFamily="2" charset="-122"/>
                <a:ea typeface="华文中宋" panose="02010600040101010101" pitchFamily="2" charset="-122"/>
              </a:rPr>
              <a:t>(Word)</a:t>
            </a:r>
            <a:r>
              <a:rPr kumimoji="0" lang="zh-CN" altLang="en-US" sz="2800">
                <a:solidFill>
                  <a:srgbClr val="FF0066"/>
                </a:solidFill>
                <a:latin typeface="华文中宋" panose="02010600040101010101" pitchFamily="2" charset="-122"/>
                <a:ea typeface="华文中宋" panose="02010600040101010101" pitchFamily="2" charset="-122"/>
              </a:rPr>
              <a:t>：</a:t>
            </a:r>
            <a:r>
              <a:rPr kumimoji="0" lang="zh-CN" altLang="en-US" sz="2800">
                <a:solidFill>
                  <a:schemeClr val="hlink"/>
                </a:solidFill>
                <a:latin typeface="华文中宋" panose="02010600040101010101" pitchFamily="2" charset="-122"/>
                <a:ea typeface="华文中宋" panose="02010600040101010101" pitchFamily="2" charset="-122"/>
              </a:rPr>
              <a:t>计算机内部进行数据处理的基本单位，通常与计算机内部的寄存器、</a:t>
            </a:r>
            <a:r>
              <a:rPr kumimoji="0" lang="en-US" altLang="zh-CN" sz="2800">
                <a:solidFill>
                  <a:schemeClr val="hlink"/>
                </a:solidFill>
                <a:latin typeface="华文中宋" panose="02010600040101010101" pitchFamily="2" charset="-122"/>
                <a:ea typeface="华文中宋" panose="02010600040101010101" pitchFamily="2" charset="-122"/>
              </a:rPr>
              <a:t>ALU</a:t>
            </a:r>
            <a:r>
              <a:rPr kumimoji="0" lang="zh-CN" altLang="en-US" sz="2800">
                <a:solidFill>
                  <a:schemeClr val="hlink"/>
                </a:solidFill>
                <a:latin typeface="华文中宋" panose="02010600040101010101" pitchFamily="2" charset="-122"/>
                <a:ea typeface="华文中宋" panose="02010600040101010101" pitchFamily="2" charset="-122"/>
              </a:rPr>
              <a:t>宽度一致</a:t>
            </a:r>
            <a:r>
              <a:rPr kumimoji="0" lang="zh-CN" altLang="en-US" sz="2800">
                <a:latin typeface="华文中宋" panose="02010600040101010101" pitchFamily="2" charset="-122"/>
                <a:ea typeface="华文中宋" panose="02010600040101010101" pitchFamily="2" charset="-122"/>
              </a:rPr>
              <a:t>。</a:t>
            </a:r>
            <a:r>
              <a:rPr kumimoji="0" lang="zh-CN" altLang="en-US" sz="2800">
                <a:solidFill>
                  <a:srgbClr val="000000"/>
                </a:solidFill>
                <a:latin typeface="华文中宋" panose="02010600040101010101" pitchFamily="2" charset="-122"/>
                <a:ea typeface="华文中宋" panose="02010600040101010101" pitchFamily="2" charset="-122"/>
              </a:rPr>
              <a:t>计算机的每一个字所包含的二进制位称为</a:t>
            </a:r>
            <a:r>
              <a:rPr kumimoji="0" lang="zh-CN" altLang="en-US" sz="2800">
                <a:solidFill>
                  <a:srgbClr val="FF0066"/>
                </a:solidFill>
                <a:latin typeface="华文中宋" panose="02010600040101010101" pitchFamily="2" charset="-122"/>
                <a:ea typeface="华文中宋" panose="02010600040101010101" pitchFamily="2" charset="-122"/>
              </a:rPr>
              <a:t>字长</a:t>
            </a:r>
            <a:r>
              <a:rPr kumimoji="0" lang="zh-CN" altLang="en-US" sz="2800">
                <a:latin typeface="华文中宋" panose="02010600040101010101" pitchFamily="2" charset="-122"/>
                <a:ea typeface="华文中宋" panose="02010600040101010101" pitchFamily="2" charset="-122"/>
              </a:rPr>
              <a:t>。</a:t>
            </a:r>
            <a:r>
              <a:rPr kumimoji="0" lang="zh-CN" altLang="en-US" sz="2800">
                <a:solidFill>
                  <a:srgbClr val="000000"/>
                </a:solidFill>
                <a:latin typeface="华文中宋" panose="02010600040101010101" pitchFamily="2" charset="-122"/>
                <a:ea typeface="华文中宋" panose="02010600040101010101" pitchFamily="2" charset="-122"/>
              </a:rPr>
              <a:t>如</a:t>
            </a:r>
            <a:r>
              <a:rPr kumimoji="0" lang="en-US" altLang="zh-CN" sz="2800">
                <a:solidFill>
                  <a:srgbClr val="000000"/>
                </a:solidFill>
                <a:latin typeface="华文中宋" panose="02010600040101010101" pitchFamily="2" charset="-122"/>
                <a:ea typeface="华文中宋" panose="02010600040101010101" pitchFamily="2" charset="-122"/>
              </a:rPr>
              <a:t>:Z80</a:t>
            </a:r>
            <a:r>
              <a:rPr kumimoji="0" lang="zh-CN" altLang="en-US" sz="2800">
                <a:solidFill>
                  <a:srgbClr val="000000"/>
                </a:solidFill>
                <a:latin typeface="华文中宋" panose="02010600040101010101" pitchFamily="2" charset="-122"/>
                <a:ea typeface="华文中宋" panose="02010600040101010101" pitchFamily="2" charset="-122"/>
              </a:rPr>
              <a:t>微机为</a:t>
            </a:r>
            <a:r>
              <a:rPr kumimoji="0" lang="en-US" altLang="zh-CN" sz="2800">
                <a:solidFill>
                  <a:srgbClr val="000000"/>
                </a:solidFill>
                <a:latin typeface="华文中宋" panose="02010600040101010101" pitchFamily="2" charset="-122"/>
                <a:ea typeface="华文中宋" panose="02010600040101010101" pitchFamily="2" charset="-122"/>
              </a:rPr>
              <a:t>8</a:t>
            </a:r>
            <a:r>
              <a:rPr kumimoji="0" lang="zh-CN" altLang="en-US" sz="2800">
                <a:solidFill>
                  <a:srgbClr val="000000"/>
                </a:solidFill>
                <a:latin typeface="华文中宋" panose="02010600040101010101" pitchFamily="2" charset="-122"/>
                <a:ea typeface="华文中宋" panose="02010600040101010101" pitchFamily="2" charset="-122"/>
              </a:rPr>
              <a:t>位机；</a:t>
            </a:r>
            <a:r>
              <a:rPr kumimoji="0" lang="en-US" altLang="zh-CN" sz="2800">
                <a:solidFill>
                  <a:srgbClr val="000000"/>
                </a:solidFill>
                <a:latin typeface="华文中宋" panose="02010600040101010101" pitchFamily="2" charset="-122"/>
                <a:ea typeface="华文中宋" panose="02010600040101010101" pitchFamily="2" charset="-122"/>
              </a:rPr>
              <a:t>8086</a:t>
            </a:r>
            <a:r>
              <a:rPr kumimoji="0" lang="zh-CN" altLang="en-US" sz="2800">
                <a:solidFill>
                  <a:srgbClr val="000000"/>
                </a:solidFill>
                <a:latin typeface="华文中宋" panose="02010600040101010101" pitchFamily="2" charset="-122"/>
                <a:ea typeface="华文中宋" panose="02010600040101010101" pitchFamily="2" charset="-122"/>
              </a:rPr>
              <a:t>，</a:t>
            </a:r>
            <a:r>
              <a:rPr kumimoji="0" lang="en-US" altLang="zh-CN" sz="2800">
                <a:solidFill>
                  <a:srgbClr val="000000"/>
                </a:solidFill>
                <a:latin typeface="华文中宋" panose="02010600040101010101" pitchFamily="2" charset="-122"/>
                <a:ea typeface="华文中宋" panose="02010600040101010101" pitchFamily="2" charset="-122"/>
              </a:rPr>
              <a:t>80286</a:t>
            </a:r>
            <a:r>
              <a:rPr kumimoji="0" lang="zh-CN" altLang="en-US" sz="2800">
                <a:solidFill>
                  <a:srgbClr val="000000"/>
                </a:solidFill>
                <a:latin typeface="华文中宋" panose="02010600040101010101" pitchFamily="2" charset="-122"/>
                <a:ea typeface="华文中宋" panose="02010600040101010101" pitchFamily="2" charset="-122"/>
              </a:rPr>
              <a:t>微机为</a:t>
            </a:r>
            <a:r>
              <a:rPr kumimoji="0" lang="en-US" altLang="zh-CN" sz="2800">
                <a:solidFill>
                  <a:srgbClr val="000000"/>
                </a:solidFill>
                <a:latin typeface="华文中宋" panose="02010600040101010101" pitchFamily="2" charset="-122"/>
                <a:ea typeface="华文中宋" panose="02010600040101010101" pitchFamily="2" charset="-122"/>
              </a:rPr>
              <a:t>16</a:t>
            </a:r>
            <a:r>
              <a:rPr kumimoji="0" lang="zh-CN" altLang="en-US" sz="2800">
                <a:solidFill>
                  <a:srgbClr val="000000"/>
                </a:solidFill>
                <a:latin typeface="华文中宋" panose="02010600040101010101" pitchFamily="2" charset="-122"/>
                <a:ea typeface="华文中宋" panose="02010600040101010101" pitchFamily="2" charset="-122"/>
              </a:rPr>
              <a:t>位机；</a:t>
            </a:r>
            <a:r>
              <a:rPr kumimoji="0" lang="en-US" altLang="zh-CN" sz="2800">
                <a:solidFill>
                  <a:srgbClr val="000000"/>
                </a:solidFill>
                <a:latin typeface="华文中宋" panose="02010600040101010101" pitchFamily="2" charset="-122"/>
                <a:ea typeface="华文中宋" panose="02010600040101010101" pitchFamily="2" charset="-122"/>
              </a:rPr>
              <a:t>386</a:t>
            </a:r>
            <a:r>
              <a:rPr kumimoji="0" lang="zh-CN" altLang="en-US" sz="2800">
                <a:solidFill>
                  <a:srgbClr val="000000"/>
                </a:solidFill>
                <a:latin typeface="华文中宋" panose="02010600040101010101" pitchFamily="2" charset="-122"/>
                <a:ea typeface="华文中宋" panose="02010600040101010101" pitchFamily="2" charset="-122"/>
              </a:rPr>
              <a:t>，</a:t>
            </a:r>
            <a:r>
              <a:rPr kumimoji="0" lang="en-US" altLang="zh-CN" sz="2800">
                <a:solidFill>
                  <a:srgbClr val="000000"/>
                </a:solidFill>
                <a:latin typeface="华文中宋" panose="02010600040101010101" pitchFamily="2" charset="-122"/>
                <a:ea typeface="华文中宋" panose="02010600040101010101" pitchFamily="2" charset="-122"/>
              </a:rPr>
              <a:t>486</a:t>
            </a:r>
            <a:r>
              <a:rPr kumimoji="0" lang="zh-CN" altLang="en-US" sz="2800">
                <a:solidFill>
                  <a:srgbClr val="000000"/>
                </a:solidFill>
                <a:latin typeface="华文中宋" panose="02010600040101010101" pitchFamily="2" charset="-122"/>
                <a:ea typeface="华文中宋" panose="02010600040101010101" pitchFamily="2" charset="-122"/>
              </a:rPr>
              <a:t>，</a:t>
            </a:r>
            <a:r>
              <a:rPr kumimoji="0" lang="en-US" altLang="zh-CN" sz="2800">
                <a:solidFill>
                  <a:srgbClr val="000000"/>
                </a:solidFill>
                <a:latin typeface="华文中宋" panose="02010600040101010101" pitchFamily="2" charset="-122"/>
                <a:ea typeface="华文中宋" panose="02010600040101010101" pitchFamily="2" charset="-122"/>
              </a:rPr>
              <a:t>Pentium</a:t>
            </a:r>
            <a:r>
              <a:rPr kumimoji="0" lang="zh-CN" altLang="en-US" sz="2800">
                <a:solidFill>
                  <a:srgbClr val="000000"/>
                </a:solidFill>
                <a:latin typeface="华文中宋" panose="02010600040101010101" pitchFamily="2" charset="-122"/>
                <a:ea typeface="华文中宋" panose="02010600040101010101" pitchFamily="2" charset="-122"/>
              </a:rPr>
              <a:t>微机为</a:t>
            </a:r>
            <a:r>
              <a:rPr kumimoji="0" lang="en-US" altLang="zh-CN" sz="2800">
                <a:solidFill>
                  <a:srgbClr val="000000"/>
                </a:solidFill>
                <a:latin typeface="华文中宋" panose="02010600040101010101" pitchFamily="2" charset="-122"/>
                <a:ea typeface="华文中宋" panose="02010600040101010101" pitchFamily="2" charset="-122"/>
              </a:rPr>
              <a:t>32</a:t>
            </a:r>
            <a:r>
              <a:rPr kumimoji="0" lang="zh-CN" altLang="en-US" sz="2800">
                <a:solidFill>
                  <a:srgbClr val="000000"/>
                </a:solidFill>
                <a:latin typeface="华文中宋" panose="02010600040101010101" pitchFamily="2" charset="-122"/>
                <a:ea typeface="华文中宋" panose="02010600040101010101" pitchFamily="2" charset="-122"/>
              </a:rPr>
              <a:t>位机。</a:t>
            </a:r>
            <a:endParaRPr lang="zh-CN" altLang="en-US" sz="2800">
              <a:latin typeface="华文中宋" panose="02010600040101010101" pitchFamily="2" charset="-122"/>
              <a:ea typeface="华文中宋" panose="02010600040101010101" pitchFamily="2" charset="-122"/>
            </a:endParaRPr>
          </a:p>
        </p:txBody>
      </p:sp>
      <p:sp>
        <p:nvSpPr>
          <p:cNvPr id="932870" name="Text Box 6">
            <a:extLst>
              <a:ext uri="{FF2B5EF4-FFF2-40B4-BE49-F238E27FC236}">
                <a16:creationId xmlns:a16="http://schemas.microsoft.com/office/drawing/2014/main" id="{CC60B981-B875-7242-ACA5-01F727B51226}"/>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solidFill>
                  <a:srgbClr val="FF33CC"/>
                </a:solidFill>
                <a:latin typeface="隶书" pitchFamily="49" charset="-122"/>
                <a:ea typeface="隶书" pitchFamily="49" charset="-122"/>
              </a:rPr>
              <a:t>5.3	 8086</a:t>
            </a:r>
            <a:r>
              <a:rPr lang="zh-CN" altLang="en-US" sz="3600">
                <a:solidFill>
                  <a:srgbClr val="FF33CC"/>
                </a:solidFill>
                <a:latin typeface="隶书" pitchFamily="49" charset="-122"/>
                <a:ea typeface="隶书" pitchFamily="49" charset="-122"/>
              </a:rPr>
              <a:t>存储器组织</a:t>
            </a:r>
          </a:p>
        </p:txBody>
      </p:sp>
      <p:sp>
        <p:nvSpPr>
          <p:cNvPr id="80900" name="幻灯片编号占位符 2">
            <a:extLst>
              <a:ext uri="{FF2B5EF4-FFF2-40B4-BE49-F238E27FC236}">
                <a16:creationId xmlns:a16="http://schemas.microsoft.com/office/drawing/2014/main" id="{8B51777D-8DAD-D74D-94A4-623E064BE0E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28C1A2F-646A-8F4F-8AFD-D51ADA27B6C3}" type="slidenum">
              <a:rPr kumimoji="0" lang="en-US" altLang="zh-CN" sz="1400" smtClean="0"/>
              <a:pPr>
                <a:spcBef>
                  <a:spcPct val="0"/>
                </a:spcBef>
                <a:buClrTx/>
                <a:buSzTx/>
                <a:buFontTx/>
                <a:buNone/>
              </a:pPr>
              <a:t>35</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32870"/>
                                        </p:tgtEl>
                                        <p:attrNameLst>
                                          <p:attrName>style.visibility</p:attrName>
                                        </p:attrNameLst>
                                      </p:cBhvr>
                                      <p:to>
                                        <p:strVal val="visible"/>
                                      </p:to>
                                    </p:set>
                                    <p:animEffect transition="in" filter="wipe(left)">
                                      <p:cBhvr>
                                        <p:cTn id="7" dur="500"/>
                                        <p:tgtEl>
                                          <p:spTgt spid="93287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8" presetClass="entr" presetSubtype="6" fill="hold" grpId="0" nodeType="clickEffect">
                                  <p:stCondLst>
                                    <p:cond delay="0"/>
                                  </p:stCondLst>
                                  <p:childTnLst>
                                    <p:set>
                                      <p:cBhvr>
                                        <p:cTn id="11" dur="1" fill="hold">
                                          <p:stCondLst>
                                            <p:cond delay="0"/>
                                          </p:stCondLst>
                                        </p:cTn>
                                        <p:tgtEl>
                                          <p:spTgt spid="932868"/>
                                        </p:tgtEl>
                                        <p:attrNameLst>
                                          <p:attrName>style.visibility</p:attrName>
                                        </p:attrNameLst>
                                      </p:cBhvr>
                                      <p:to>
                                        <p:strVal val="visible"/>
                                      </p:to>
                                    </p:set>
                                    <p:animEffect transition="in" filter="strips(downRight)">
                                      <p:cBhvr>
                                        <p:cTn id="12" dur="1000"/>
                                        <p:tgtEl>
                                          <p:spTgt spid="9328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2868" grpId="0"/>
      <p:bldP spid="932870" grpId="0"/>
    </p:bld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2945" name="日期占位符 3">
            <a:extLst>
              <a:ext uri="{FF2B5EF4-FFF2-40B4-BE49-F238E27FC236}">
                <a16:creationId xmlns:a16="http://schemas.microsoft.com/office/drawing/2014/main" id="{793E9036-C4BC-5848-B8AD-94E575CD329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56466B2-4B3D-5642-B4FC-D7A7FBCB8BCA}" type="datetime12">
              <a:rPr kumimoji="0" lang="zh-CN" altLang="en-US" sz="1400" smtClean="0"/>
              <a:pPr>
                <a:spcBef>
                  <a:spcPct val="0"/>
                </a:spcBef>
                <a:buClrTx/>
                <a:buSzTx/>
                <a:buFontTx/>
                <a:buNone/>
              </a:pPr>
              <a:t>下午8时26分</a:t>
            </a:fld>
            <a:endParaRPr kumimoji="0" lang="en-US" altLang="zh-CN" sz="1400"/>
          </a:p>
        </p:txBody>
      </p:sp>
      <p:sp>
        <p:nvSpPr>
          <p:cNvPr id="583682" name="Rectangle 2">
            <a:extLst>
              <a:ext uri="{FF2B5EF4-FFF2-40B4-BE49-F238E27FC236}">
                <a16:creationId xmlns:a16="http://schemas.microsoft.com/office/drawing/2014/main" id="{7F2C287D-4AD5-E940-BDB8-3554FF5B3680}"/>
              </a:ext>
            </a:extLst>
          </p:cNvPr>
          <p:cNvSpPr>
            <a:spLocks noGrp="1" noChangeArrowheads="1"/>
          </p:cNvSpPr>
          <p:nvPr>
            <p:ph type="title"/>
          </p:nvPr>
        </p:nvSpPr>
        <p:spPr>
          <a:xfrm>
            <a:off x="539750" y="5106988"/>
            <a:ext cx="7793038" cy="946150"/>
          </a:xfrm>
          <a:noFill/>
        </p:spPr>
        <p:txBody>
          <a:bodyPr anchor="ctr">
            <a:spAutoFit/>
          </a:bodyPr>
          <a:lstStyle/>
          <a:p>
            <a:pPr eaLnBrk="1" hangingPunct="1"/>
            <a:r>
              <a:rPr kumimoji="0" lang="zh-CN" altLang="en-US" sz="2800" b="1">
                <a:solidFill>
                  <a:srgbClr val="000000"/>
                </a:solidFill>
                <a:latin typeface="华文中宋" panose="02010600040101010101" pitchFamily="2" charset="-122"/>
                <a:ea typeface="华文中宋" panose="02010600040101010101" pitchFamily="2" charset="-122"/>
              </a:rPr>
              <a:t>注</a:t>
            </a:r>
            <a:r>
              <a:rPr kumimoji="0" lang="en-US" altLang="zh-CN" sz="2800" b="1">
                <a:solidFill>
                  <a:srgbClr val="000000"/>
                </a:solidFill>
                <a:latin typeface="华文中宋" panose="02010600040101010101" pitchFamily="2" charset="-122"/>
                <a:ea typeface="华文中宋" panose="02010600040101010101" pitchFamily="2" charset="-122"/>
              </a:rPr>
              <a:t>:</a:t>
            </a:r>
            <a:r>
              <a:rPr kumimoji="0" lang="zh-CN" altLang="en-US" sz="2800" b="1">
                <a:solidFill>
                  <a:srgbClr val="000000"/>
                </a:solidFill>
                <a:latin typeface="华文中宋" panose="02010600040101010101" pitchFamily="2" charset="-122"/>
                <a:ea typeface="华文中宋" panose="02010600040101010101" pitchFamily="2" charset="-122"/>
              </a:rPr>
              <a:t>目前为了</a:t>
            </a:r>
            <a:r>
              <a:rPr kumimoji="0" lang="zh-CN" altLang="en-US" sz="2800" b="1">
                <a:latin typeface="华文中宋" panose="02010600040101010101" pitchFamily="2" charset="-122"/>
                <a:ea typeface="华文中宋" panose="02010600040101010101" pitchFamily="2" charset="-122"/>
              </a:rPr>
              <a:t>表示数据的方便，</a:t>
            </a:r>
            <a:r>
              <a:rPr kumimoji="0" lang="zh-CN" altLang="en-US" sz="2800" b="1">
                <a:solidFill>
                  <a:srgbClr val="000000"/>
                </a:solidFill>
                <a:latin typeface="华文中宋" panose="02010600040101010101" pitchFamily="2" charset="-122"/>
                <a:ea typeface="华文中宋" panose="02010600040101010101" pitchFamily="2" charset="-122"/>
              </a:rPr>
              <a:t>常把</a:t>
            </a:r>
            <a:r>
              <a:rPr kumimoji="0" lang="en-US" altLang="zh-CN" sz="2800" b="1">
                <a:solidFill>
                  <a:srgbClr val="000000"/>
                </a:solidFill>
                <a:latin typeface="华文中宋" panose="02010600040101010101" pitchFamily="2" charset="-122"/>
                <a:ea typeface="华文中宋" panose="02010600040101010101" pitchFamily="2" charset="-122"/>
              </a:rPr>
              <a:t>2</a:t>
            </a:r>
            <a:r>
              <a:rPr kumimoji="0" lang="zh-CN" altLang="en-US" sz="2800" b="1">
                <a:solidFill>
                  <a:srgbClr val="000000"/>
                </a:solidFill>
                <a:latin typeface="华文中宋" panose="02010600040101010101" pitchFamily="2" charset="-122"/>
                <a:ea typeface="华文中宋" panose="02010600040101010101" pitchFamily="2" charset="-122"/>
              </a:rPr>
              <a:t>个字节称为一个字，双字即为</a:t>
            </a:r>
            <a:r>
              <a:rPr kumimoji="0" lang="en-US" altLang="zh-CN" sz="2800" b="1">
                <a:solidFill>
                  <a:srgbClr val="000000"/>
                </a:solidFill>
                <a:latin typeface="华文中宋" panose="02010600040101010101" pitchFamily="2" charset="-122"/>
                <a:ea typeface="华文中宋" panose="02010600040101010101" pitchFamily="2" charset="-122"/>
              </a:rPr>
              <a:t>32</a:t>
            </a:r>
            <a:r>
              <a:rPr kumimoji="0" lang="zh-CN" altLang="en-US" sz="2800" b="1">
                <a:solidFill>
                  <a:srgbClr val="000000"/>
                </a:solidFill>
                <a:latin typeface="华文中宋" panose="02010600040101010101" pitchFamily="2" charset="-122"/>
                <a:ea typeface="华文中宋" panose="02010600040101010101" pitchFamily="2" charset="-122"/>
              </a:rPr>
              <a:t>位。</a:t>
            </a:r>
          </a:p>
        </p:txBody>
      </p:sp>
      <p:sp>
        <p:nvSpPr>
          <p:cNvPr id="82947" name="Rectangle 3">
            <a:extLst>
              <a:ext uri="{FF2B5EF4-FFF2-40B4-BE49-F238E27FC236}">
                <a16:creationId xmlns:a16="http://schemas.microsoft.com/office/drawing/2014/main" id="{9B5F6A9E-1703-6240-B1AF-BA931C010B0F}"/>
              </a:ext>
            </a:extLst>
          </p:cNvPr>
          <p:cNvSpPr>
            <a:spLocks noGrp="1" noChangeArrowheads="1"/>
          </p:cNvSpPr>
          <p:nvPr>
            <p:ph type="body" idx="1"/>
          </p:nvPr>
        </p:nvSpPr>
        <p:spPr>
          <a:xfrm>
            <a:off x="611188" y="1125538"/>
            <a:ext cx="7772400" cy="3906837"/>
          </a:xfrm>
        </p:spPr>
        <p:txBody>
          <a:bodyPr/>
          <a:lstStyle/>
          <a:p>
            <a:pPr eaLnBrk="1" hangingPunct="1"/>
            <a:r>
              <a:rPr kumimoji="0" lang="zh-CN" altLang="en-US" sz="2800" b="1">
                <a:solidFill>
                  <a:srgbClr val="FF0066"/>
                </a:solidFill>
                <a:latin typeface="华文中宋" panose="02010600040101010101" pitchFamily="2" charset="-122"/>
                <a:ea typeface="华文中宋" panose="02010600040101010101" pitchFamily="2" charset="-122"/>
              </a:rPr>
              <a:t>存储容量</a:t>
            </a:r>
            <a:r>
              <a:rPr kumimoji="0" lang="zh-CN" altLang="en-US" sz="2800" b="1">
                <a:latin typeface="华文中宋" panose="02010600040101010101" pitchFamily="2" charset="-122"/>
                <a:ea typeface="华文中宋" panose="02010600040101010101" pitchFamily="2" charset="-122"/>
              </a:rPr>
              <a:t>：</a:t>
            </a:r>
            <a:r>
              <a:rPr kumimoji="0" lang="zh-CN" altLang="en-US" sz="2800" b="1">
                <a:solidFill>
                  <a:srgbClr val="000000"/>
                </a:solidFill>
                <a:latin typeface="华文中宋" panose="02010600040101010101" pitchFamily="2" charset="-122"/>
                <a:ea typeface="华文中宋" panose="02010600040101010101" pitchFamily="2" charset="-122"/>
              </a:rPr>
              <a:t>表示</a:t>
            </a:r>
            <a:r>
              <a:rPr kumimoji="0" lang="zh-CN" altLang="en-US" sz="2800" b="1">
                <a:solidFill>
                  <a:srgbClr val="008000"/>
                </a:solidFill>
                <a:latin typeface="华文中宋" panose="02010600040101010101" pitchFamily="2" charset="-122"/>
                <a:ea typeface="华文中宋" panose="02010600040101010101" pitchFamily="2" charset="-122"/>
              </a:rPr>
              <a:t>存放二进制代码的个数</a:t>
            </a:r>
            <a:r>
              <a:rPr kumimoji="0" lang="zh-CN" altLang="en-US" sz="2800" b="1">
                <a:solidFill>
                  <a:srgbClr val="000000"/>
                </a:solidFill>
                <a:latin typeface="华文中宋" panose="02010600040101010101" pitchFamily="2" charset="-122"/>
                <a:ea typeface="华文中宋" panose="02010600040101010101" pitchFamily="2" charset="-122"/>
              </a:rPr>
              <a:t>，用包含多少个存储单元，而每个单元又包含多少位来表示。微机中常以</a:t>
            </a:r>
            <a:r>
              <a:rPr kumimoji="0" lang="en-US" altLang="zh-CN" sz="2800" b="1">
                <a:solidFill>
                  <a:srgbClr val="000000"/>
                </a:solidFill>
                <a:latin typeface="华文中宋" panose="02010600040101010101" pitchFamily="2" charset="-122"/>
                <a:ea typeface="华文中宋" panose="02010600040101010101" pitchFamily="2" charset="-122"/>
              </a:rPr>
              <a:t>:</a:t>
            </a:r>
            <a:r>
              <a:rPr kumimoji="0" lang="zh-CN" altLang="en-US" sz="2800" b="1">
                <a:solidFill>
                  <a:srgbClr val="FF3300"/>
                </a:solidFill>
                <a:latin typeface="华文中宋" panose="02010600040101010101" pitchFamily="2" charset="-122"/>
                <a:ea typeface="华文中宋" panose="02010600040101010101" pitchFamily="2" charset="-122"/>
              </a:rPr>
              <a:t>字</a:t>
            </a:r>
            <a:r>
              <a:rPr kumimoji="0" lang="en-US" altLang="zh-CN" sz="2800" b="1">
                <a:solidFill>
                  <a:srgbClr val="FF3300"/>
                </a:solidFill>
                <a:latin typeface="华文中宋" panose="02010600040101010101" pitchFamily="2" charset="-122"/>
                <a:ea typeface="华文中宋" panose="02010600040101010101" pitchFamily="2" charset="-122"/>
              </a:rPr>
              <a:t>(</a:t>
            </a:r>
            <a:r>
              <a:rPr kumimoji="0" lang="zh-CN" altLang="en-US" sz="2800" b="1">
                <a:solidFill>
                  <a:srgbClr val="FF3300"/>
                </a:solidFill>
                <a:latin typeface="华文中宋" panose="02010600040101010101" pitchFamily="2" charset="-122"/>
                <a:ea typeface="华文中宋" panose="02010600040101010101" pitchFamily="2" charset="-122"/>
              </a:rPr>
              <a:t>节</a:t>
            </a:r>
            <a:r>
              <a:rPr kumimoji="0" lang="en-US" altLang="zh-CN" sz="2800" b="1">
                <a:solidFill>
                  <a:srgbClr val="FF3300"/>
                </a:solidFill>
                <a:latin typeface="华文中宋" panose="02010600040101010101" pitchFamily="2" charset="-122"/>
                <a:ea typeface="华文中宋" panose="02010600040101010101" pitchFamily="2" charset="-122"/>
              </a:rPr>
              <a:t>)</a:t>
            </a:r>
            <a:r>
              <a:rPr kumimoji="0" lang="zh-CN" altLang="en-US" sz="2800" b="1">
                <a:solidFill>
                  <a:srgbClr val="FF3300"/>
                </a:solidFill>
                <a:latin typeface="华文中宋" panose="02010600040101010101" pitchFamily="2" charset="-122"/>
                <a:ea typeface="华文中宋" panose="02010600040101010101" pitchFamily="2" charset="-122"/>
              </a:rPr>
              <a:t>数*字</a:t>
            </a:r>
            <a:r>
              <a:rPr kumimoji="0" lang="en-US" altLang="zh-CN" sz="2800" b="1">
                <a:solidFill>
                  <a:srgbClr val="FF3300"/>
                </a:solidFill>
                <a:latin typeface="华文中宋" panose="02010600040101010101" pitchFamily="2" charset="-122"/>
                <a:ea typeface="华文中宋" panose="02010600040101010101" pitchFamily="2" charset="-122"/>
              </a:rPr>
              <a:t>(</a:t>
            </a:r>
            <a:r>
              <a:rPr kumimoji="0" lang="zh-CN" altLang="en-US" sz="2800" b="1">
                <a:solidFill>
                  <a:srgbClr val="FF3300"/>
                </a:solidFill>
                <a:latin typeface="华文中宋" panose="02010600040101010101" pitchFamily="2" charset="-122"/>
                <a:ea typeface="华文中宋" panose="02010600040101010101" pitchFamily="2" charset="-122"/>
              </a:rPr>
              <a:t>节</a:t>
            </a:r>
            <a:r>
              <a:rPr kumimoji="0" lang="en-US" altLang="zh-CN" sz="2800" b="1">
                <a:solidFill>
                  <a:srgbClr val="FF3300"/>
                </a:solidFill>
                <a:latin typeface="华文中宋" panose="02010600040101010101" pitchFamily="2" charset="-122"/>
                <a:ea typeface="华文中宋" panose="02010600040101010101" pitchFamily="2" charset="-122"/>
              </a:rPr>
              <a:t>)</a:t>
            </a:r>
            <a:r>
              <a:rPr kumimoji="0" lang="zh-CN" altLang="en-US" sz="2800" b="1">
                <a:solidFill>
                  <a:srgbClr val="FF3300"/>
                </a:solidFill>
                <a:latin typeface="华文中宋" panose="02010600040101010101" pitchFamily="2" charset="-122"/>
                <a:ea typeface="华文中宋" panose="02010600040101010101" pitchFamily="2" charset="-122"/>
              </a:rPr>
              <a:t>的位数</a:t>
            </a:r>
            <a:r>
              <a:rPr kumimoji="0" lang="zh-CN" altLang="en-US" sz="2800" b="1">
                <a:solidFill>
                  <a:srgbClr val="000000"/>
                </a:solidFill>
                <a:latin typeface="华文中宋" panose="02010600040101010101" pitchFamily="2" charset="-122"/>
                <a:ea typeface="华文中宋" panose="02010600040101010101" pitchFamily="2" charset="-122"/>
              </a:rPr>
              <a:t>来表示，如</a:t>
            </a:r>
            <a:r>
              <a:rPr kumimoji="0" lang="en-US" altLang="zh-CN" sz="2800" b="1">
                <a:solidFill>
                  <a:srgbClr val="000000"/>
                </a:solidFill>
                <a:latin typeface="华文中宋" panose="02010600040101010101" pitchFamily="2" charset="-122"/>
                <a:ea typeface="华文中宋" panose="02010600040101010101" pitchFamily="2" charset="-122"/>
              </a:rPr>
              <a:t>:1024*8</a:t>
            </a:r>
            <a:r>
              <a:rPr kumimoji="0" lang="en-US" altLang="zh-CN" sz="2800" b="1">
                <a:solidFill>
                  <a:srgbClr val="000000"/>
                </a:solidFill>
                <a:latin typeface="华文中宋" panose="02010600040101010101" pitchFamily="2" charset="-122"/>
                <a:ea typeface="华文中宋" panose="02010600040101010101" pitchFamily="2" charset="-122"/>
                <a:sym typeface="Wingdings" pitchFamily="2" charset="2"/>
              </a:rPr>
              <a:t>1k*81KB</a:t>
            </a:r>
          </a:p>
          <a:p>
            <a:pPr eaLnBrk="1" hangingPunct="1"/>
            <a:r>
              <a:rPr kumimoji="0" lang="en-US" altLang="zh-CN" sz="2800" b="1">
                <a:solidFill>
                  <a:srgbClr val="FF0066"/>
                </a:solidFill>
                <a:latin typeface="华文中宋" panose="02010600040101010101" pitchFamily="2" charset="-122"/>
                <a:ea typeface="华文中宋" panose="02010600040101010101" pitchFamily="2" charset="-122"/>
                <a:sym typeface="Wingdings" pitchFamily="2" charset="2"/>
              </a:rPr>
              <a:t>PC</a:t>
            </a:r>
            <a:r>
              <a:rPr kumimoji="0" lang="zh-CN" altLang="en-US" sz="2800" b="1">
                <a:solidFill>
                  <a:srgbClr val="FF0066"/>
                </a:solidFill>
                <a:latin typeface="华文中宋" panose="02010600040101010101" pitchFamily="2" charset="-122"/>
                <a:ea typeface="华文中宋" panose="02010600040101010101" pitchFamily="2" charset="-122"/>
                <a:sym typeface="Wingdings" pitchFamily="2" charset="2"/>
              </a:rPr>
              <a:t>系列微机存储器结构</a:t>
            </a:r>
            <a:r>
              <a:rPr kumimoji="0" lang="en-US" altLang="zh-CN" sz="2800" b="1">
                <a:solidFill>
                  <a:srgbClr val="000000"/>
                </a:solidFill>
                <a:latin typeface="华文中宋" panose="02010600040101010101" pitchFamily="2" charset="-122"/>
                <a:ea typeface="华文中宋" panose="02010600040101010101" pitchFamily="2" charset="-122"/>
                <a:sym typeface="Wingdings" pitchFamily="2" charset="2"/>
              </a:rPr>
              <a:t>----</a:t>
            </a:r>
            <a:r>
              <a:rPr kumimoji="0" lang="zh-CN" altLang="en-US" sz="2800" b="1">
                <a:solidFill>
                  <a:srgbClr val="6600FF"/>
                </a:solidFill>
                <a:latin typeface="华文中宋" panose="02010600040101010101" pitchFamily="2" charset="-122"/>
                <a:ea typeface="华文中宋" panose="02010600040101010101" pitchFamily="2" charset="-122"/>
                <a:sym typeface="Wingdings" pitchFamily="2" charset="2"/>
              </a:rPr>
              <a:t>以字节编址</a:t>
            </a:r>
            <a:r>
              <a:rPr kumimoji="0" lang="zh-CN" altLang="en-US" sz="2800" b="1">
                <a:solidFill>
                  <a:srgbClr val="000000"/>
                </a:solidFill>
                <a:latin typeface="华文中宋" panose="02010600040101010101" pitchFamily="2" charset="-122"/>
                <a:ea typeface="华文中宋" panose="02010600040101010101" pitchFamily="2" charset="-122"/>
                <a:sym typeface="Wingdings" pitchFamily="2" charset="2"/>
              </a:rPr>
              <a:t>，即</a:t>
            </a:r>
            <a:r>
              <a:rPr kumimoji="0" lang="en-US" altLang="zh-CN" sz="2800" b="1">
                <a:solidFill>
                  <a:srgbClr val="000000"/>
                </a:solidFill>
                <a:latin typeface="华文中宋" panose="02010600040101010101" pitchFamily="2" charset="-122"/>
                <a:ea typeface="华文中宋" panose="02010600040101010101" pitchFamily="2" charset="-122"/>
                <a:sym typeface="Wingdings" pitchFamily="2" charset="2"/>
              </a:rPr>
              <a:t>8</a:t>
            </a:r>
            <a:r>
              <a:rPr kumimoji="0" lang="zh-CN" altLang="en-US" sz="2800" b="1">
                <a:solidFill>
                  <a:srgbClr val="000000"/>
                </a:solidFill>
                <a:latin typeface="华文中宋" panose="02010600040101010101" pitchFamily="2" charset="-122"/>
                <a:ea typeface="华文中宋" panose="02010600040101010101" pitchFamily="2" charset="-122"/>
                <a:sym typeface="Wingdings" pitchFamily="2" charset="2"/>
              </a:rPr>
              <a:t>位为一个单元。每个单元有一个唯一的地址代号。如</a:t>
            </a:r>
            <a:r>
              <a:rPr kumimoji="0" lang="en-US" altLang="zh-CN" sz="2800" b="1">
                <a:solidFill>
                  <a:srgbClr val="000000"/>
                </a:solidFill>
                <a:latin typeface="华文中宋" panose="02010600040101010101" pitchFamily="2" charset="-122"/>
                <a:ea typeface="华文中宋" panose="02010600040101010101" pitchFamily="2" charset="-122"/>
                <a:sym typeface="Wingdings" pitchFamily="2" charset="2"/>
              </a:rPr>
              <a:t>PC</a:t>
            </a:r>
            <a:r>
              <a:rPr kumimoji="0" lang="zh-CN" altLang="en-US" sz="2800" b="1">
                <a:solidFill>
                  <a:srgbClr val="000000"/>
                </a:solidFill>
                <a:latin typeface="华文中宋" panose="02010600040101010101" pitchFamily="2" charset="-122"/>
                <a:ea typeface="华文中宋" panose="02010600040101010101" pitchFamily="2" charset="-122"/>
                <a:sym typeface="Wingdings" pitchFamily="2" charset="2"/>
              </a:rPr>
              <a:t>微机的物理地址</a:t>
            </a:r>
            <a:r>
              <a:rPr kumimoji="0" lang="en-US" altLang="zh-CN" sz="2800" b="1">
                <a:solidFill>
                  <a:srgbClr val="000000"/>
                </a:solidFill>
                <a:latin typeface="华文中宋" panose="02010600040101010101" pitchFamily="2" charset="-122"/>
                <a:ea typeface="华文中宋" panose="02010600040101010101" pitchFamily="2" charset="-122"/>
                <a:sym typeface="Wingdings" pitchFamily="2" charset="2"/>
              </a:rPr>
              <a:t>:00000H</a:t>
            </a:r>
            <a:r>
              <a:rPr kumimoji="0" lang="zh-CN" altLang="en-US" sz="2800" b="1">
                <a:solidFill>
                  <a:srgbClr val="000000"/>
                </a:solidFill>
                <a:latin typeface="华文中宋" panose="02010600040101010101" pitchFamily="2" charset="-122"/>
                <a:ea typeface="华文中宋" panose="02010600040101010101" pitchFamily="2" charset="-122"/>
                <a:sym typeface="Wingdings" pitchFamily="2" charset="2"/>
              </a:rPr>
              <a:t>～</a:t>
            </a:r>
            <a:r>
              <a:rPr kumimoji="0" lang="en-US" altLang="zh-CN" sz="2800" b="1">
                <a:solidFill>
                  <a:srgbClr val="000000"/>
                </a:solidFill>
                <a:latin typeface="华文中宋" panose="02010600040101010101" pitchFamily="2" charset="-122"/>
                <a:ea typeface="华文中宋" panose="02010600040101010101" pitchFamily="2" charset="-122"/>
                <a:sym typeface="Wingdings" pitchFamily="2" charset="2"/>
              </a:rPr>
              <a:t>0FFFFFH</a:t>
            </a:r>
            <a:r>
              <a:rPr kumimoji="0" lang="zh-CN" altLang="en-US" sz="2800" b="1">
                <a:solidFill>
                  <a:srgbClr val="000000"/>
                </a:solidFill>
                <a:latin typeface="华文中宋" panose="02010600040101010101" pitchFamily="2" charset="-122"/>
                <a:ea typeface="华文中宋" panose="02010600040101010101" pitchFamily="2" charset="-122"/>
                <a:sym typeface="Wingdings" pitchFamily="2" charset="2"/>
              </a:rPr>
              <a:t>。</a:t>
            </a:r>
          </a:p>
        </p:txBody>
      </p:sp>
      <p:sp>
        <p:nvSpPr>
          <p:cNvPr id="82948" name="Text Box 4">
            <a:extLst>
              <a:ext uri="{FF2B5EF4-FFF2-40B4-BE49-F238E27FC236}">
                <a16:creationId xmlns:a16="http://schemas.microsoft.com/office/drawing/2014/main" id="{1D47A3E8-2AD8-AC44-AF4E-62636E7ECA2D}"/>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82949" name="幻灯片编号占位符 2">
            <a:extLst>
              <a:ext uri="{FF2B5EF4-FFF2-40B4-BE49-F238E27FC236}">
                <a16:creationId xmlns:a16="http://schemas.microsoft.com/office/drawing/2014/main" id="{851044F4-A655-2E40-8B5C-E0E316580A8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DAD0948-DE80-C44F-928B-00471C215E0D}" type="slidenum">
              <a:rPr kumimoji="0" lang="en-US" altLang="zh-CN" sz="1400" smtClean="0"/>
              <a:pPr>
                <a:spcBef>
                  <a:spcPct val="0"/>
                </a:spcBef>
                <a:buClrTx/>
                <a:buSzTx/>
                <a:buFontTx/>
                <a:buNone/>
              </a:pPr>
              <a:t>36</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2000"/>
                                  </p:stCondLst>
                                  <p:childTnLst>
                                    <p:set>
                                      <p:cBhvr>
                                        <p:cTn id="6" dur="1" fill="hold">
                                          <p:stCondLst>
                                            <p:cond delay="0"/>
                                          </p:stCondLst>
                                        </p:cTn>
                                        <p:tgtEl>
                                          <p:spTgt spid="583682"/>
                                        </p:tgtEl>
                                        <p:attrNameLst>
                                          <p:attrName>style.visibility</p:attrName>
                                        </p:attrNameLst>
                                      </p:cBhvr>
                                      <p:to>
                                        <p:strVal val="visible"/>
                                      </p:to>
                                    </p:set>
                                    <p:animEffect transition="in" filter="blinds(horizontal)">
                                      <p:cBhvr>
                                        <p:cTn id="7" dur="500"/>
                                        <p:tgtEl>
                                          <p:spTgt spid="5836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3682" grpId="0"/>
    </p:bldLst>
  </p:timing>
</p:sld>
</file>

<file path=ppt/slides/slide3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4993" name="日期占位符 4">
            <a:extLst>
              <a:ext uri="{FF2B5EF4-FFF2-40B4-BE49-F238E27FC236}">
                <a16:creationId xmlns:a16="http://schemas.microsoft.com/office/drawing/2014/main" id="{D8BD9E3A-2279-C046-8ECE-C3111B9BC12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3B17B2A-4773-5647-BC46-3E09DEED1660}" type="datetime12">
              <a:rPr kumimoji="0" lang="zh-CN" altLang="en-US" sz="1400" smtClean="0"/>
              <a:pPr>
                <a:spcBef>
                  <a:spcPct val="0"/>
                </a:spcBef>
                <a:buClrTx/>
                <a:buSzTx/>
                <a:buFontTx/>
                <a:buNone/>
              </a:pPr>
              <a:t>下午8时26分</a:t>
            </a:fld>
            <a:endParaRPr kumimoji="0" lang="en-US" altLang="zh-CN" sz="1400"/>
          </a:p>
        </p:txBody>
      </p:sp>
      <p:sp>
        <p:nvSpPr>
          <p:cNvPr id="84994" name="Rectangle 2">
            <a:extLst>
              <a:ext uri="{FF2B5EF4-FFF2-40B4-BE49-F238E27FC236}">
                <a16:creationId xmlns:a16="http://schemas.microsoft.com/office/drawing/2014/main" id="{01D92890-05BE-874E-92E7-024026D09B65}"/>
              </a:ext>
            </a:extLst>
          </p:cNvPr>
          <p:cNvSpPr>
            <a:spLocks noGrp="1" noChangeArrowheads="1"/>
          </p:cNvSpPr>
          <p:nvPr>
            <p:ph type="title"/>
          </p:nvPr>
        </p:nvSpPr>
        <p:spPr>
          <a:xfrm>
            <a:off x="314325" y="717550"/>
            <a:ext cx="3025775" cy="685800"/>
          </a:xfrm>
        </p:spPr>
        <p:txBody>
          <a:bodyPr/>
          <a:lstStyle/>
          <a:p>
            <a:pPr eaLnBrk="1" hangingPunct="1">
              <a:buClr>
                <a:schemeClr val="tx2"/>
              </a:buClr>
              <a:buFont typeface="Wingdings" pitchFamily="2" charset="2"/>
              <a:buChar char="n"/>
            </a:pPr>
            <a:r>
              <a:rPr kumimoji="0" lang="zh-CN" altLang="en-US" sz="2800" b="1">
                <a:solidFill>
                  <a:srgbClr val="FF0066"/>
                </a:solidFill>
                <a:latin typeface="华文中宋" panose="02010600040101010101" pitchFamily="2" charset="-122"/>
                <a:ea typeface="华文中宋" panose="02010600040101010101" pitchFamily="2" charset="-122"/>
              </a:rPr>
              <a:t>数据存放规律</a:t>
            </a:r>
            <a:r>
              <a:rPr kumimoji="0" lang="en-US" altLang="zh-CN" sz="2800" b="1">
                <a:solidFill>
                  <a:srgbClr val="FF0066"/>
                </a:solidFill>
                <a:latin typeface="华文中宋" panose="02010600040101010101" pitchFamily="2" charset="-122"/>
                <a:ea typeface="华文中宋" panose="02010600040101010101" pitchFamily="2" charset="-122"/>
              </a:rPr>
              <a:t>:</a:t>
            </a:r>
          </a:p>
        </p:txBody>
      </p:sp>
      <p:sp>
        <p:nvSpPr>
          <p:cNvPr id="84995" name="Rectangle 3">
            <a:extLst>
              <a:ext uri="{FF2B5EF4-FFF2-40B4-BE49-F238E27FC236}">
                <a16:creationId xmlns:a16="http://schemas.microsoft.com/office/drawing/2014/main" id="{FED0937E-D1F8-9548-84DB-64B93D669657}"/>
              </a:ext>
            </a:extLst>
          </p:cNvPr>
          <p:cNvSpPr>
            <a:spLocks noGrp="1" noChangeArrowheads="1"/>
          </p:cNvSpPr>
          <p:nvPr>
            <p:ph type="body" sz="half" idx="2"/>
          </p:nvPr>
        </p:nvSpPr>
        <p:spPr>
          <a:xfrm>
            <a:off x="5700713" y="1143000"/>
            <a:ext cx="3048000" cy="5257800"/>
          </a:xfrm>
        </p:spPr>
        <p:txBody>
          <a:bodyPr/>
          <a:lstStyle/>
          <a:p>
            <a:pPr eaLnBrk="1" hangingPunct="1">
              <a:lnSpc>
                <a:spcPct val="90000"/>
              </a:lnSpc>
              <a:buFont typeface="Wingdings" pitchFamily="2" charset="2"/>
              <a:buNone/>
            </a:pPr>
            <a:r>
              <a:rPr kumimoji="0" lang="en-US" altLang="zh-CN" sz="2400"/>
              <a:t>     </a:t>
            </a:r>
            <a:r>
              <a:rPr kumimoji="0" lang="en-US" altLang="zh-CN"/>
              <a:t>00010H      11</a:t>
            </a:r>
          </a:p>
          <a:p>
            <a:pPr eaLnBrk="1" hangingPunct="1">
              <a:lnSpc>
                <a:spcPct val="90000"/>
              </a:lnSpc>
              <a:buFont typeface="Wingdings" pitchFamily="2" charset="2"/>
              <a:buNone/>
            </a:pPr>
            <a:r>
              <a:rPr kumimoji="0" lang="en-US" altLang="zh-CN"/>
              <a:t>    00011H      33</a:t>
            </a:r>
          </a:p>
          <a:p>
            <a:pPr eaLnBrk="1" hangingPunct="1">
              <a:lnSpc>
                <a:spcPct val="90000"/>
              </a:lnSpc>
              <a:buFont typeface="Wingdings" pitchFamily="2" charset="2"/>
              <a:buNone/>
            </a:pPr>
            <a:r>
              <a:rPr kumimoji="0" lang="en-US" altLang="zh-CN"/>
              <a:t>    00012H      22</a:t>
            </a:r>
          </a:p>
          <a:p>
            <a:pPr eaLnBrk="1" hangingPunct="1">
              <a:lnSpc>
                <a:spcPct val="90000"/>
              </a:lnSpc>
              <a:buFont typeface="Wingdings" pitchFamily="2" charset="2"/>
              <a:buNone/>
            </a:pPr>
            <a:r>
              <a:rPr kumimoji="0" lang="en-US" altLang="zh-CN"/>
              <a:t>    00013H      FC</a:t>
            </a:r>
          </a:p>
          <a:p>
            <a:pPr eaLnBrk="1" hangingPunct="1">
              <a:lnSpc>
                <a:spcPct val="90000"/>
              </a:lnSpc>
              <a:buFont typeface="Wingdings" pitchFamily="2" charset="2"/>
              <a:buNone/>
            </a:pPr>
            <a:r>
              <a:rPr kumimoji="0" lang="en-US" altLang="zh-CN"/>
              <a:t>         14H      FF</a:t>
            </a:r>
          </a:p>
          <a:p>
            <a:pPr eaLnBrk="1" hangingPunct="1">
              <a:lnSpc>
                <a:spcPct val="90000"/>
              </a:lnSpc>
              <a:buFont typeface="Wingdings" pitchFamily="2" charset="2"/>
              <a:buNone/>
            </a:pPr>
            <a:r>
              <a:rPr kumimoji="0" lang="en-US" altLang="zh-CN"/>
              <a:t>         15H      89</a:t>
            </a:r>
          </a:p>
          <a:p>
            <a:pPr eaLnBrk="1" hangingPunct="1">
              <a:lnSpc>
                <a:spcPct val="90000"/>
              </a:lnSpc>
              <a:buFont typeface="Wingdings" pitchFamily="2" charset="2"/>
              <a:buNone/>
            </a:pPr>
            <a:r>
              <a:rPr kumimoji="0" lang="en-US" altLang="zh-CN"/>
              <a:t>         16H      C3</a:t>
            </a:r>
          </a:p>
          <a:p>
            <a:pPr eaLnBrk="1" hangingPunct="1">
              <a:lnSpc>
                <a:spcPct val="90000"/>
              </a:lnSpc>
              <a:buFont typeface="Wingdings" pitchFamily="2" charset="2"/>
              <a:buNone/>
            </a:pPr>
            <a:r>
              <a:rPr kumimoji="0" lang="en-US" altLang="zh-CN"/>
              <a:t>         17H      41</a:t>
            </a:r>
          </a:p>
          <a:p>
            <a:pPr eaLnBrk="1" hangingPunct="1">
              <a:lnSpc>
                <a:spcPct val="90000"/>
              </a:lnSpc>
              <a:buFont typeface="Wingdings" pitchFamily="2" charset="2"/>
              <a:buNone/>
            </a:pPr>
            <a:r>
              <a:rPr kumimoji="0" lang="en-US" altLang="zh-CN"/>
              <a:t>         18H      42 </a:t>
            </a:r>
          </a:p>
          <a:p>
            <a:pPr eaLnBrk="1" hangingPunct="1">
              <a:lnSpc>
                <a:spcPct val="90000"/>
              </a:lnSpc>
              <a:buFont typeface="Wingdings" pitchFamily="2" charset="2"/>
              <a:buNone/>
            </a:pPr>
            <a:r>
              <a:rPr kumimoji="0" lang="en-US" altLang="zh-CN"/>
              <a:t>         19H      43</a:t>
            </a:r>
          </a:p>
          <a:p>
            <a:pPr eaLnBrk="1" hangingPunct="1">
              <a:lnSpc>
                <a:spcPct val="90000"/>
              </a:lnSpc>
              <a:buFont typeface="Wingdings" pitchFamily="2" charset="2"/>
              <a:buNone/>
            </a:pPr>
            <a:r>
              <a:rPr kumimoji="0" lang="en-US" altLang="zh-CN" sz="2400"/>
              <a:t>                                                                                                                                                                                                                                                                                                                                                                                                                                                                                                                                                                                                                                                                                                                                                                                                                                                                                                              </a:t>
            </a:r>
          </a:p>
        </p:txBody>
      </p:sp>
      <p:sp>
        <p:nvSpPr>
          <p:cNvPr id="84996" name="Line 4">
            <a:extLst>
              <a:ext uri="{FF2B5EF4-FFF2-40B4-BE49-F238E27FC236}">
                <a16:creationId xmlns:a16="http://schemas.microsoft.com/office/drawing/2014/main" id="{743C2FF0-C158-2545-A76E-D73202B3E880}"/>
              </a:ext>
            </a:extLst>
          </p:cNvPr>
          <p:cNvSpPr>
            <a:spLocks noChangeShapeType="1"/>
          </p:cNvSpPr>
          <p:nvPr/>
        </p:nvSpPr>
        <p:spPr bwMode="auto">
          <a:xfrm>
            <a:off x="7969250" y="990600"/>
            <a:ext cx="0" cy="50292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4997" name="Line 5">
            <a:extLst>
              <a:ext uri="{FF2B5EF4-FFF2-40B4-BE49-F238E27FC236}">
                <a16:creationId xmlns:a16="http://schemas.microsoft.com/office/drawing/2014/main" id="{A441BE1A-E33F-FA45-9916-5E9A4EA700CE}"/>
              </a:ext>
            </a:extLst>
          </p:cNvPr>
          <p:cNvSpPr>
            <a:spLocks noChangeShapeType="1"/>
          </p:cNvSpPr>
          <p:nvPr/>
        </p:nvSpPr>
        <p:spPr bwMode="auto">
          <a:xfrm>
            <a:off x="8731250" y="990600"/>
            <a:ext cx="0" cy="5105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4998" name="Line 6">
            <a:extLst>
              <a:ext uri="{FF2B5EF4-FFF2-40B4-BE49-F238E27FC236}">
                <a16:creationId xmlns:a16="http://schemas.microsoft.com/office/drawing/2014/main" id="{D226721F-9130-5A43-93D1-B941C7E81756}"/>
              </a:ext>
            </a:extLst>
          </p:cNvPr>
          <p:cNvSpPr>
            <a:spLocks noChangeShapeType="1"/>
          </p:cNvSpPr>
          <p:nvPr/>
        </p:nvSpPr>
        <p:spPr bwMode="auto">
          <a:xfrm>
            <a:off x="7969250" y="11430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4999" name="Line 7">
            <a:extLst>
              <a:ext uri="{FF2B5EF4-FFF2-40B4-BE49-F238E27FC236}">
                <a16:creationId xmlns:a16="http://schemas.microsoft.com/office/drawing/2014/main" id="{7539643E-542D-784C-8878-C56FC33D033B}"/>
              </a:ext>
            </a:extLst>
          </p:cNvPr>
          <p:cNvSpPr>
            <a:spLocks noChangeShapeType="1"/>
          </p:cNvSpPr>
          <p:nvPr/>
        </p:nvSpPr>
        <p:spPr bwMode="auto">
          <a:xfrm>
            <a:off x="7969250" y="16002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0" name="Line 8">
            <a:extLst>
              <a:ext uri="{FF2B5EF4-FFF2-40B4-BE49-F238E27FC236}">
                <a16:creationId xmlns:a16="http://schemas.microsoft.com/office/drawing/2014/main" id="{EEDEEB52-E162-E642-89B7-448179BAC34A}"/>
              </a:ext>
            </a:extLst>
          </p:cNvPr>
          <p:cNvSpPr>
            <a:spLocks noChangeShapeType="1"/>
          </p:cNvSpPr>
          <p:nvPr/>
        </p:nvSpPr>
        <p:spPr bwMode="auto">
          <a:xfrm>
            <a:off x="7969250" y="20574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1" name="Line 9">
            <a:extLst>
              <a:ext uri="{FF2B5EF4-FFF2-40B4-BE49-F238E27FC236}">
                <a16:creationId xmlns:a16="http://schemas.microsoft.com/office/drawing/2014/main" id="{C0FB850F-DE5B-1942-A1D3-36FA6E0EBD8A}"/>
              </a:ext>
            </a:extLst>
          </p:cNvPr>
          <p:cNvSpPr>
            <a:spLocks noChangeShapeType="1"/>
          </p:cNvSpPr>
          <p:nvPr/>
        </p:nvSpPr>
        <p:spPr bwMode="auto">
          <a:xfrm>
            <a:off x="7969250" y="25146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2" name="Line 10">
            <a:extLst>
              <a:ext uri="{FF2B5EF4-FFF2-40B4-BE49-F238E27FC236}">
                <a16:creationId xmlns:a16="http://schemas.microsoft.com/office/drawing/2014/main" id="{B086088F-8B41-4F4E-9A00-909FED25D5D0}"/>
              </a:ext>
            </a:extLst>
          </p:cNvPr>
          <p:cNvSpPr>
            <a:spLocks noChangeShapeType="1"/>
          </p:cNvSpPr>
          <p:nvPr/>
        </p:nvSpPr>
        <p:spPr bwMode="auto">
          <a:xfrm>
            <a:off x="7969250" y="29718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3" name="Line 11">
            <a:extLst>
              <a:ext uri="{FF2B5EF4-FFF2-40B4-BE49-F238E27FC236}">
                <a16:creationId xmlns:a16="http://schemas.microsoft.com/office/drawing/2014/main" id="{CFF67832-E5FA-7D4C-87E8-DE18064324EE}"/>
              </a:ext>
            </a:extLst>
          </p:cNvPr>
          <p:cNvSpPr>
            <a:spLocks noChangeShapeType="1"/>
          </p:cNvSpPr>
          <p:nvPr/>
        </p:nvSpPr>
        <p:spPr bwMode="auto">
          <a:xfrm>
            <a:off x="7969250" y="34290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4" name="Line 12">
            <a:extLst>
              <a:ext uri="{FF2B5EF4-FFF2-40B4-BE49-F238E27FC236}">
                <a16:creationId xmlns:a16="http://schemas.microsoft.com/office/drawing/2014/main" id="{E1306B5F-ED08-F641-AE96-B73E92D32573}"/>
              </a:ext>
            </a:extLst>
          </p:cNvPr>
          <p:cNvSpPr>
            <a:spLocks noChangeShapeType="1"/>
          </p:cNvSpPr>
          <p:nvPr/>
        </p:nvSpPr>
        <p:spPr bwMode="auto">
          <a:xfrm>
            <a:off x="7969250" y="39624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5" name="Line 13">
            <a:extLst>
              <a:ext uri="{FF2B5EF4-FFF2-40B4-BE49-F238E27FC236}">
                <a16:creationId xmlns:a16="http://schemas.microsoft.com/office/drawing/2014/main" id="{632241E9-8E0F-AE46-8C69-02233F2A6EC4}"/>
              </a:ext>
            </a:extLst>
          </p:cNvPr>
          <p:cNvSpPr>
            <a:spLocks noChangeShapeType="1"/>
          </p:cNvSpPr>
          <p:nvPr/>
        </p:nvSpPr>
        <p:spPr bwMode="auto">
          <a:xfrm>
            <a:off x="7969250" y="44196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6" name="Line 14">
            <a:extLst>
              <a:ext uri="{FF2B5EF4-FFF2-40B4-BE49-F238E27FC236}">
                <a16:creationId xmlns:a16="http://schemas.microsoft.com/office/drawing/2014/main" id="{76291F53-4B6F-374D-A261-82B6A8FA2ECF}"/>
              </a:ext>
            </a:extLst>
          </p:cNvPr>
          <p:cNvSpPr>
            <a:spLocks noChangeShapeType="1"/>
          </p:cNvSpPr>
          <p:nvPr/>
        </p:nvSpPr>
        <p:spPr bwMode="auto">
          <a:xfrm>
            <a:off x="7969250" y="48768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7" name="Line 15">
            <a:extLst>
              <a:ext uri="{FF2B5EF4-FFF2-40B4-BE49-F238E27FC236}">
                <a16:creationId xmlns:a16="http://schemas.microsoft.com/office/drawing/2014/main" id="{3F4E7D49-F02F-2B48-820F-400A88AA6943}"/>
              </a:ext>
            </a:extLst>
          </p:cNvPr>
          <p:cNvSpPr>
            <a:spLocks noChangeShapeType="1"/>
          </p:cNvSpPr>
          <p:nvPr/>
        </p:nvSpPr>
        <p:spPr bwMode="auto">
          <a:xfrm>
            <a:off x="7969250" y="53340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8" name="Line 16">
            <a:extLst>
              <a:ext uri="{FF2B5EF4-FFF2-40B4-BE49-F238E27FC236}">
                <a16:creationId xmlns:a16="http://schemas.microsoft.com/office/drawing/2014/main" id="{55B32ECA-E060-7B41-BA6B-5D760BDC1F6C}"/>
              </a:ext>
            </a:extLst>
          </p:cNvPr>
          <p:cNvSpPr>
            <a:spLocks noChangeShapeType="1"/>
          </p:cNvSpPr>
          <p:nvPr/>
        </p:nvSpPr>
        <p:spPr bwMode="auto">
          <a:xfrm>
            <a:off x="7969250" y="5867400"/>
            <a:ext cx="762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009" name="Text Box 17">
            <a:extLst>
              <a:ext uri="{FF2B5EF4-FFF2-40B4-BE49-F238E27FC236}">
                <a16:creationId xmlns:a16="http://schemas.microsoft.com/office/drawing/2014/main" id="{DDDB0CA4-D9A8-4F4F-AFC6-716962CC90FA}"/>
              </a:ext>
            </a:extLst>
          </p:cNvPr>
          <p:cNvSpPr txBox="1">
            <a:spLocks noChangeArrowheads="1"/>
          </p:cNvSpPr>
          <p:nvPr/>
        </p:nvSpPr>
        <p:spPr bwMode="auto">
          <a:xfrm>
            <a:off x="323850" y="1557338"/>
            <a:ext cx="5616575"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r>
              <a:rPr kumimoji="0" lang="zh-CN" altLang="en-US" sz="2400">
                <a:solidFill>
                  <a:schemeClr val="hlink"/>
                </a:solidFill>
                <a:latin typeface="华文中宋" panose="02010600040101010101" pitchFamily="2" charset="-122"/>
                <a:ea typeface="华文中宋" panose="02010600040101010101" pitchFamily="2" charset="-122"/>
              </a:rPr>
              <a:t>字节数据</a:t>
            </a:r>
            <a:r>
              <a:rPr kumimoji="0" lang="zh-CN" altLang="en-US" sz="2400">
                <a:solidFill>
                  <a:srgbClr val="000000"/>
                </a:solidFill>
                <a:latin typeface="华文中宋" panose="02010600040101010101" pitchFamily="2" charset="-122"/>
                <a:ea typeface="华文中宋" panose="02010600040101010101" pitchFamily="2" charset="-122"/>
              </a:rPr>
              <a:t>：一个数存放在一单元，如</a:t>
            </a:r>
            <a:r>
              <a:rPr kumimoji="0" lang="en-US" altLang="zh-CN" sz="2400">
                <a:solidFill>
                  <a:srgbClr val="000000"/>
                </a:solidFill>
                <a:latin typeface="华文中宋" panose="02010600040101010101" pitchFamily="2" charset="-122"/>
                <a:ea typeface="华文中宋" panose="02010600040101010101" pitchFamily="2" charset="-122"/>
              </a:rPr>
              <a:t>: 11H</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00010H</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单元</a:t>
            </a:r>
            <a:endParaRPr lang="zh-CN" altLang="en-US" sz="2800">
              <a:latin typeface="华文中宋" panose="02010600040101010101" pitchFamily="2" charset="-122"/>
              <a:ea typeface="华文中宋" panose="02010600040101010101" pitchFamily="2" charset="-122"/>
            </a:endParaRPr>
          </a:p>
        </p:txBody>
      </p:sp>
      <p:sp>
        <p:nvSpPr>
          <p:cNvPr id="585746" name="Text Box 18">
            <a:extLst>
              <a:ext uri="{FF2B5EF4-FFF2-40B4-BE49-F238E27FC236}">
                <a16:creationId xmlns:a16="http://schemas.microsoft.com/office/drawing/2014/main" id="{6E06AF48-750A-E14D-88D9-EE7A7910CEA1}"/>
              </a:ext>
            </a:extLst>
          </p:cNvPr>
          <p:cNvSpPr txBox="1">
            <a:spLocks noChangeArrowheads="1"/>
          </p:cNvSpPr>
          <p:nvPr/>
        </p:nvSpPr>
        <p:spPr bwMode="auto">
          <a:xfrm>
            <a:off x="323850" y="2420938"/>
            <a:ext cx="5689600" cy="188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90000"/>
              </a:lnSpc>
            </a:pPr>
            <a:r>
              <a:rPr kumimoji="0" lang="zh-CN" altLang="en-US" sz="2400">
                <a:solidFill>
                  <a:schemeClr val="hlink"/>
                </a:solidFill>
                <a:latin typeface="华文中宋" panose="02010600040101010101" pitchFamily="2" charset="-122"/>
                <a:ea typeface="华文中宋" panose="02010600040101010101" pitchFamily="2" charset="-122"/>
                <a:sym typeface="Wingdings" pitchFamily="2" charset="2"/>
              </a:rPr>
              <a:t>字数据</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a:t>
            </a:r>
            <a:r>
              <a:rPr kumimoji="0" lang="zh-CN" altLang="en-US" sz="2400">
                <a:solidFill>
                  <a:srgbClr val="6600FF"/>
                </a:solidFill>
                <a:latin typeface="华文中宋" panose="02010600040101010101" pitchFamily="2" charset="-122"/>
                <a:ea typeface="华文中宋" panose="02010600040101010101" pitchFamily="2" charset="-122"/>
                <a:sym typeface="Wingdings" pitchFamily="2" charset="2"/>
              </a:rPr>
              <a:t>用二个连续单元存放</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，规定由</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2</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个单元中地址</a:t>
            </a:r>
            <a:r>
              <a:rPr kumimoji="0" lang="zh-CN" altLang="en-US" sz="2400">
                <a:solidFill>
                  <a:srgbClr val="6600FF"/>
                </a:solidFill>
                <a:latin typeface="华文中宋" panose="02010600040101010101" pitchFamily="2" charset="-122"/>
                <a:ea typeface="华文中宋" panose="02010600040101010101" pitchFamily="2" charset="-122"/>
                <a:sym typeface="Wingdings" pitchFamily="2" charset="2"/>
              </a:rPr>
              <a:t>较小</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的一个确定。如</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:2233H00011H</a:t>
            </a:r>
          </a:p>
          <a:p>
            <a:pPr eaLnBrk="1" hangingPunct="1">
              <a:lnSpc>
                <a:spcPct val="90000"/>
              </a:lnSpc>
              <a:buFont typeface="Wingdings" pitchFamily="2" charset="2"/>
              <a:buNone/>
            </a:pP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   “</a:t>
            </a:r>
            <a:r>
              <a:rPr kumimoji="0" lang="zh-CN" altLang="en-US" sz="2400">
                <a:solidFill>
                  <a:srgbClr val="FF3300"/>
                </a:solidFill>
                <a:latin typeface="华文中宋" panose="02010600040101010101" pitchFamily="2" charset="-122"/>
                <a:ea typeface="华文中宋" panose="02010600040101010101" pitchFamily="2" charset="-122"/>
                <a:sym typeface="Wingdings" pitchFamily="2" charset="2"/>
              </a:rPr>
              <a:t>低对低</a:t>
            </a:r>
            <a:r>
              <a:rPr kumimoji="0" lang="en-US" altLang="zh-CN" sz="2400">
                <a:solidFill>
                  <a:srgbClr val="FF3300"/>
                </a:solidFill>
                <a:latin typeface="华文中宋" panose="02010600040101010101" pitchFamily="2" charset="-122"/>
                <a:ea typeface="华文中宋" panose="02010600040101010101" pitchFamily="2" charset="-122"/>
                <a:sym typeface="Wingdings" pitchFamily="2" charset="2"/>
              </a:rPr>
              <a:t>,</a:t>
            </a:r>
            <a:r>
              <a:rPr kumimoji="0" lang="zh-CN" altLang="en-US" sz="2400">
                <a:solidFill>
                  <a:srgbClr val="FF3300"/>
                </a:solidFill>
                <a:latin typeface="华文中宋" panose="02010600040101010101" pitchFamily="2" charset="-122"/>
                <a:ea typeface="华文中宋" panose="02010600040101010101" pitchFamily="2" charset="-122"/>
                <a:sym typeface="Wingdings" pitchFamily="2" charset="2"/>
              </a:rPr>
              <a:t>高对高</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”的存放规律</a:t>
            </a:r>
          </a:p>
          <a:p>
            <a:pPr eaLnBrk="1" hangingPunct="1">
              <a:lnSpc>
                <a:spcPct val="90000"/>
              </a:lnSpc>
              <a:buFont typeface="Wingdings" pitchFamily="2" charset="2"/>
              <a:buNone/>
            </a:pP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   如</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:-400013H</a:t>
            </a:r>
          </a:p>
        </p:txBody>
      </p:sp>
      <p:sp>
        <p:nvSpPr>
          <p:cNvPr id="585747" name="Text Box 19">
            <a:extLst>
              <a:ext uri="{FF2B5EF4-FFF2-40B4-BE49-F238E27FC236}">
                <a16:creationId xmlns:a16="http://schemas.microsoft.com/office/drawing/2014/main" id="{A867750C-6281-8547-8D6B-20D564162104}"/>
              </a:ext>
            </a:extLst>
          </p:cNvPr>
          <p:cNvSpPr txBox="1">
            <a:spLocks noChangeArrowheads="1"/>
          </p:cNvSpPr>
          <p:nvPr/>
        </p:nvSpPr>
        <p:spPr bwMode="auto">
          <a:xfrm>
            <a:off x="323850" y="4365625"/>
            <a:ext cx="5761038" cy="1150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90000"/>
              </a:lnSpc>
            </a:pPr>
            <a:r>
              <a:rPr kumimoji="0" lang="zh-CN" altLang="en-US" sz="2400">
                <a:solidFill>
                  <a:schemeClr val="hlink"/>
                </a:solidFill>
                <a:latin typeface="华文中宋" panose="02010600040101010101" pitchFamily="2" charset="-122"/>
                <a:ea typeface="华文中宋" panose="02010600040101010101" pitchFamily="2" charset="-122"/>
                <a:sym typeface="Wingdings" pitchFamily="2" charset="2"/>
              </a:rPr>
              <a:t>机器指令</a:t>
            </a:r>
            <a:r>
              <a:rPr kumimoji="0" lang="en-US" altLang="zh-CN" sz="2400">
                <a:solidFill>
                  <a:schemeClr val="hlink"/>
                </a:solidFill>
                <a:latin typeface="华文中宋" panose="02010600040101010101" pitchFamily="2" charset="-122"/>
                <a:ea typeface="华文中宋" panose="02010600040101010101" pitchFamily="2" charset="-122"/>
                <a:sym typeface="Wingdings" pitchFamily="2" charset="2"/>
              </a:rPr>
              <a:t>(</a:t>
            </a:r>
            <a:r>
              <a:rPr kumimoji="0" lang="zh-CN" altLang="en-US" sz="2400">
                <a:solidFill>
                  <a:schemeClr val="hlink"/>
                </a:solidFill>
                <a:latin typeface="华文中宋" panose="02010600040101010101" pitchFamily="2" charset="-122"/>
                <a:ea typeface="华文中宋" panose="02010600040101010101" pitchFamily="2" charset="-122"/>
                <a:sym typeface="Wingdings" pitchFamily="2" charset="2"/>
              </a:rPr>
              <a:t>机器码</a:t>
            </a:r>
            <a:r>
              <a:rPr kumimoji="0" lang="en-US" altLang="zh-CN" sz="2400">
                <a:solidFill>
                  <a:schemeClr val="hlink"/>
                </a:solidFill>
                <a:latin typeface="华文中宋" panose="02010600040101010101" pitchFamily="2" charset="-122"/>
                <a:ea typeface="华文中宋" panose="02010600040101010101" pitchFamily="2" charset="-122"/>
                <a:sym typeface="Wingdings" pitchFamily="2" charset="2"/>
              </a:rPr>
              <a:t>)</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a:t>
            </a:r>
            <a:r>
              <a:rPr kumimoji="0" lang="zh-CN" altLang="en-US" sz="2400">
                <a:solidFill>
                  <a:schemeClr val="hlink"/>
                </a:solidFill>
                <a:latin typeface="华文中宋" panose="02010600040101010101" pitchFamily="2" charset="-122"/>
                <a:ea typeface="华文中宋" panose="02010600040101010101" pitchFamily="2" charset="-122"/>
                <a:sym typeface="Wingdings" pitchFamily="2" charset="2"/>
              </a:rPr>
              <a:t>按字节顺序存放</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。如</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:MOV  BX</a:t>
            </a:r>
            <a:r>
              <a:rPr kumimoji="0" lang="zh-CN" altLang="en-US" sz="2400">
                <a:solidFill>
                  <a:srgbClr val="000000"/>
                </a:solidFill>
                <a:latin typeface="华文中宋" panose="02010600040101010101" pitchFamily="2" charset="-122"/>
                <a:ea typeface="华文中宋" panose="02010600040101010101" pitchFamily="2" charset="-122"/>
                <a:sym typeface="Wingdings" pitchFamily="2" charset="2"/>
              </a:rPr>
              <a:t>，</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AX </a:t>
            </a:r>
          </a:p>
          <a:p>
            <a:pPr eaLnBrk="1" hangingPunct="1">
              <a:lnSpc>
                <a:spcPct val="90000"/>
              </a:lnSpc>
              <a:buFont typeface="Wingdings" pitchFamily="2" charset="2"/>
              <a:buNone/>
            </a:pP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    89C3H00015H</a:t>
            </a:r>
          </a:p>
        </p:txBody>
      </p:sp>
      <p:sp>
        <p:nvSpPr>
          <p:cNvPr id="585748" name="Text Box 20">
            <a:extLst>
              <a:ext uri="{FF2B5EF4-FFF2-40B4-BE49-F238E27FC236}">
                <a16:creationId xmlns:a16="http://schemas.microsoft.com/office/drawing/2014/main" id="{47E62B87-9421-EB47-834B-D0B5E3509897}"/>
              </a:ext>
            </a:extLst>
          </p:cNvPr>
          <p:cNvSpPr txBox="1">
            <a:spLocks noChangeArrowheads="1"/>
          </p:cNvSpPr>
          <p:nvPr/>
        </p:nvSpPr>
        <p:spPr bwMode="auto">
          <a:xfrm>
            <a:off x="468313" y="5661025"/>
            <a:ext cx="575945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90000"/>
              </a:lnSpc>
            </a:pPr>
            <a:r>
              <a:rPr kumimoji="0" lang="zh-CN" altLang="en-US" sz="2400">
                <a:solidFill>
                  <a:schemeClr val="hlink"/>
                </a:solidFill>
                <a:latin typeface="华文中宋" panose="02010600040101010101" pitchFamily="2" charset="-122"/>
                <a:ea typeface="华文中宋" panose="02010600040101010101" pitchFamily="2" charset="-122"/>
              </a:rPr>
              <a:t>字符串</a:t>
            </a:r>
            <a:r>
              <a:rPr kumimoji="0" lang="zh-CN" altLang="en-US" sz="2400">
                <a:solidFill>
                  <a:srgbClr val="000000"/>
                </a:solidFill>
                <a:latin typeface="华文中宋" panose="02010600040101010101" pitchFamily="2" charset="-122"/>
                <a:ea typeface="华文中宋" panose="02010600040101010101" pitchFamily="2" charset="-122"/>
              </a:rPr>
              <a:t>：从低地址开始，以</a:t>
            </a:r>
            <a:r>
              <a:rPr kumimoji="0" lang="en-US" altLang="zh-CN" sz="2400">
                <a:solidFill>
                  <a:srgbClr val="6600FF"/>
                </a:solidFill>
                <a:latin typeface="华文中宋" panose="02010600040101010101" pitchFamily="2" charset="-122"/>
                <a:ea typeface="华文中宋" panose="02010600040101010101" pitchFamily="2" charset="-122"/>
              </a:rPr>
              <a:t>ASCII</a:t>
            </a:r>
            <a:r>
              <a:rPr kumimoji="0" lang="zh-CN" altLang="en-US" sz="2400">
                <a:solidFill>
                  <a:srgbClr val="6600FF"/>
                </a:solidFill>
                <a:latin typeface="华文中宋" panose="02010600040101010101" pitchFamily="2" charset="-122"/>
                <a:ea typeface="华文中宋" panose="02010600040101010101" pitchFamily="2" charset="-122"/>
              </a:rPr>
              <a:t>码顺序存放</a:t>
            </a:r>
            <a:r>
              <a:rPr kumimoji="0" lang="zh-CN" altLang="en-US" sz="2400">
                <a:solidFill>
                  <a:srgbClr val="000000"/>
                </a:solidFill>
                <a:latin typeface="华文中宋" panose="02010600040101010101" pitchFamily="2" charset="-122"/>
                <a:ea typeface="华文中宋" panose="02010600040101010101" pitchFamily="2" charset="-122"/>
              </a:rPr>
              <a:t>，如</a:t>
            </a:r>
            <a:r>
              <a:rPr kumimoji="0" lang="en-US" altLang="zh-CN" sz="2400">
                <a:solidFill>
                  <a:srgbClr val="000000"/>
                </a:solidFill>
                <a:latin typeface="华文中宋" panose="02010600040101010101" pitchFamily="2" charset="-122"/>
                <a:ea typeface="华文中宋" panose="02010600040101010101" pitchFamily="2" charset="-122"/>
              </a:rPr>
              <a:t>:‘ABC’</a:t>
            </a:r>
            <a:r>
              <a:rPr kumimoji="0" lang="en-US" altLang="zh-CN" sz="2400">
                <a:solidFill>
                  <a:srgbClr val="000000"/>
                </a:solidFill>
                <a:latin typeface="华文中宋" panose="02010600040101010101" pitchFamily="2" charset="-122"/>
                <a:ea typeface="华文中宋" panose="02010600040101010101" pitchFamily="2" charset="-122"/>
                <a:sym typeface="Wingdings" pitchFamily="2" charset="2"/>
              </a:rPr>
              <a:t>00017H</a:t>
            </a:r>
            <a:endParaRPr lang="en-US" altLang="zh-CN" sz="2800">
              <a:latin typeface="华文中宋" panose="02010600040101010101" pitchFamily="2" charset="-122"/>
              <a:ea typeface="华文中宋" panose="02010600040101010101" pitchFamily="2" charset="-122"/>
            </a:endParaRPr>
          </a:p>
        </p:txBody>
      </p:sp>
      <p:sp>
        <p:nvSpPr>
          <p:cNvPr id="85013" name="Text Box 21">
            <a:extLst>
              <a:ext uri="{FF2B5EF4-FFF2-40B4-BE49-F238E27FC236}">
                <a16:creationId xmlns:a16="http://schemas.microsoft.com/office/drawing/2014/main" id="{3CF07F54-3177-974F-A5EA-792C40715195}"/>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85014" name="幻灯片编号占位符 2">
            <a:extLst>
              <a:ext uri="{FF2B5EF4-FFF2-40B4-BE49-F238E27FC236}">
                <a16:creationId xmlns:a16="http://schemas.microsoft.com/office/drawing/2014/main" id="{C9D316D6-24CB-4B45-88F0-C3D186A9661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7767042-EF87-334E-90F9-2E7190185D6B}" type="slidenum">
              <a:rPr kumimoji="0" lang="en-US" altLang="zh-CN" sz="1400" smtClean="0"/>
              <a:pPr>
                <a:spcBef>
                  <a:spcPct val="0"/>
                </a:spcBef>
                <a:buClrTx/>
                <a:buSzTx/>
                <a:buFontTx/>
                <a:buNone/>
              </a:pPr>
              <a:t>37</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85746"/>
                                        </p:tgtEl>
                                        <p:attrNameLst>
                                          <p:attrName>style.visibility</p:attrName>
                                        </p:attrNameLst>
                                      </p:cBhvr>
                                      <p:to>
                                        <p:strVal val="visible"/>
                                      </p:to>
                                    </p:set>
                                    <p:animEffect transition="in" filter="blinds(horizontal)">
                                      <p:cBhvr>
                                        <p:cTn id="7" dur="500"/>
                                        <p:tgtEl>
                                          <p:spTgt spid="58574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85747"/>
                                        </p:tgtEl>
                                        <p:attrNameLst>
                                          <p:attrName>style.visibility</p:attrName>
                                        </p:attrNameLst>
                                      </p:cBhvr>
                                      <p:to>
                                        <p:strVal val="visible"/>
                                      </p:to>
                                    </p:set>
                                    <p:animEffect transition="in" filter="blinds(horizontal)">
                                      <p:cBhvr>
                                        <p:cTn id="12" dur="500"/>
                                        <p:tgtEl>
                                          <p:spTgt spid="58574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85748"/>
                                        </p:tgtEl>
                                        <p:attrNameLst>
                                          <p:attrName>style.visibility</p:attrName>
                                        </p:attrNameLst>
                                      </p:cBhvr>
                                      <p:to>
                                        <p:strVal val="visible"/>
                                      </p:to>
                                    </p:set>
                                    <p:animEffect transition="in" filter="blinds(horizontal)">
                                      <p:cBhvr>
                                        <p:cTn id="17" dur="500"/>
                                        <p:tgtEl>
                                          <p:spTgt spid="5857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5746" grpId="0"/>
      <p:bldP spid="585747" grpId="0"/>
      <p:bldP spid="585748" grpId="0"/>
    </p:bldLst>
  </p:timing>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7041" name="日期占位符 3">
            <a:extLst>
              <a:ext uri="{FF2B5EF4-FFF2-40B4-BE49-F238E27FC236}">
                <a16:creationId xmlns:a16="http://schemas.microsoft.com/office/drawing/2014/main" id="{375B8518-CBA7-EF4A-A245-863F366C2EC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9C2B4ED-82AC-D04B-B568-D22303180156}" type="datetime12">
              <a:rPr kumimoji="0" lang="zh-CN" altLang="en-US" sz="1400" smtClean="0"/>
              <a:pPr>
                <a:spcBef>
                  <a:spcPct val="0"/>
                </a:spcBef>
                <a:buClrTx/>
                <a:buSzTx/>
                <a:buFontTx/>
                <a:buNone/>
              </a:pPr>
              <a:t>下午8时26分</a:t>
            </a:fld>
            <a:endParaRPr kumimoji="0" lang="en-US" altLang="zh-CN" sz="1400"/>
          </a:p>
        </p:txBody>
      </p:sp>
      <p:sp>
        <p:nvSpPr>
          <p:cNvPr id="87042" name="Rectangle 2">
            <a:extLst>
              <a:ext uri="{FF2B5EF4-FFF2-40B4-BE49-F238E27FC236}">
                <a16:creationId xmlns:a16="http://schemas.microsoft.com/office/drawing/2014/main" id="{2761C3E2-FAAD-8B48-80B3-51C025946AFD}"/>
              </a:ext>
            </a:extLst>
          </p:cNvPr>
          <p:cNvSpPr>
            <a:spLocks noGrp="1" noChangeArrowheads="1"/>
          </p:cNvSpPr>
          <p:nvPr>
            <p:ph type="title"/>
          </p:nvPr>
        </p:nvSpPr>
        <p:spPr>
          <a:xfrm>
            <a:off x="323850" y="692150"/>
            <a:ext cx="4679950" cy="685800"/>
          </a:xfrm>
        </p:spPr>
        <p:txBody>
          <a:bodyPr/>
          <a:lstStyle/>
          <a:p>
            <a:pPr eaLnBrk="1" hangingPunct="1"/>
            <a:r>
              <a:rPr kumimoji="0" lang="zh-CN" altLang="en-US" sz="3200" b="1">
                <a:solidFill>
                  <a:schemeClr val="tx1"/>
                </a:solidFill>
                <a:latin typeface="华文中宋" panose="02010600040101010101" pitchFamily="2" charset="-122"/>
                <a:ea typeface="华文中宋" panose="02010600040101010101" pitchFamily="2" charset="-122"/>
              </a:rPr>
              <a:t>二、</a:t>
            </a:r>
            <a:r>
              <a:rPr kumimoji="0" lang="zh-CN" altLang="en-US" sz="3200" b="1">
                <a:solidFill>
                  <a:srgbClr val="000000"/>
                </a:solidFill>
                <a:latin typeface="华文中宋" panose="02010600040101010101" pitchFamily="2" charset="-122"/>
                <a:ea typeface="华文中宋" panose="02010600040101010101" pitchFamily="2" charset="-122"/>
              </a:rPr>
              <a:t>存储器的分段结构</a:t>
            </a:r>
          </a:p>
        </p:txBody>
      </p:sp>
      <p:sp>
        <p:nvSpPr>
          <p:cNvPr id="587779" name="Text Box 3">
            <a:extLst>
              <a:ext uri="{FF2B5EF4-FFF2-40B4-BE49-F238E27FC236}">
                <a16:creationId xmlns:a16="http://schemas.microsoft.com/office/drawing/2014/main" id="{BCC429D8-6C26-F040-828C-7DB9B72F078C}"/>
              </a:ext>
            </a:extLst>
          </p:cNvPr>
          <p:cNvSpPr txBox="1">
            <a:spLocks noChangeArrowheads="1"/>
          </p:cNvSpPr>
          <p:nvPr/>
        </p:nvSpPr>
        <p:spPr bwMode="auto">
          <a:xfrm>
            <a:off x="250825" y="1628775"/>
            <a:ext cx="8569325" cy="457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61938" indent="-2619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pPr>
            <a:r>
              <a:rPr kumimoji="0" lang="zh-CN" altLang="en-US" sz="2800">
                <a:solidFill>
                  <a:srgbClr val="000000"/>
                </a:solidFill>
                <a:latin typeface="华文中宋" panose="02010600040101010101" pitchFamily="2" charset="-122"/>
                <a:ea typeface="华文中宋" panose="02010600040101010101" pitchFamily="2" charset="-122"/>
              </a:rPr>
              <a:t>内部寄存器都是</a:t>
            </a:r>
            <a:r>
              <a:rPr kumimoji="0" lang="en-US" altLang="zh-CN" sz="2800">
                <a:solidFill>
                  <a:srgbClr val="000000"/>
                </a:solidFill>
                <a:latin typeface="华文中宋" panose="02010600040101010101" pitchFamily="2" charset="-122"/>
                <a:ea typeface="华文中宋" panose="02010600040101010101" pitchFamily="2" charset="-122"/>
              </a:rPr>
              <a:t>16</a:t>
            </a:r>
            <a:r>
              <a:rPr kumimoji="0" lang="zh-CN" altLang="en-US" sz="2800">
                <a:solidFill>
                  <a:srgbClr val="000000"/>
                </a:solidFill>
                <a:latin typeface="华文中宋" panose="02010600040101010101" pitchFamily="2" charset="-122"/>
                <a:ea typeface="华文中宋" panose="02010600040101010101" pitchFamily="2" charset="-122"/>
              </a:rPr>
              <a:t>位，不能直接输出</a:t>
            </a:r>
            <a:r>
              <a:rPr kumimoji="0" lang="en-US" altLang="zh-CN" sz="2800">
                <a:solidFill>
                  <a:srgbClr val="000000"/>
                </a:solidFill>
                <a:latin typeface="华文中宋" panose="02010600040101010101" pitchFamily="2" charset="-122"/>
                <a:ea typeface="华文中宋" panose="02010600040101010101" pitchFamily="2" charset="-122"/>
              </a:rPr>
              <a:t>20</a:t>
            </a:r>
            <a:r>
              <a:rPr kumimoji="0" lang="zh-CN" altLang="en-US" sz="2800">
                <a:solidFill>
                  <a:srgbClr val="000000"/>
                </a:solidFill>
                <a:latin typeface="华文中宋" panose="02010600040101010101" pitchFamily="2" charset="-122"/>
                <a:ea typeface="华文中宋" panose="02010600040101010101" pitchFamily="2" charset="-122"/>
              </a:rPr>
              <a:t>位地址，所以</a:t>
            </a:r>
            <a:r>
              <a:rPr kumimoji="0" lang="zh-CN" altLang="en-US" sz="2800">
                <a:solidFill>
                  <a:srgbClr val="6600FF"/>
                </a:solidFill>
                <a:latin typeface="华文中宋" panose="02010600040101010101" pitchFamily="2" charset="-122"/>
                <a:ea typeface="华文中宋" panose="02010600040101010101" pitchFamily="2" charset="-122"/>
              </a:rPr>
              <a:t>分段管理</a:t>
            </a:r>
            <a:r>
              <a:rPr kumimoji="0" lang="zh-CN" altLang="en-US" sz="2800">
                <a:solidFill>
                  <a:srgbClr val="000000"/>
                </a:solidFill>
                <a:latin typeface="华文中宋" panose="02010600040101010101" pitchFamily="2" charset="-122"/>
                <a:ea typeface="华文中宋" panose="02010600040101010101" pitchFamily="2" charset="-122"/>
              </a:rPr>
              <a:t>。</a:t>
            </a:r>
          </a:p>
          <a:p>
            <a:pPr eaLnBrk="1" hangingPunct="1">
              <a:lnSpc>
                <a:spcPct val="110000"/>
              </a:lnSpc>
            </a:pPr>
            <a:r>
              <a:rPr kumimoji="0" lang="zh-CN" altLang="en-US" sz="2800">
                <a:solidFill>
                  <a:srgbClr val="000000"/>
                </a:solidFill>
                <a:latin typeface="华文中宋" panose="02010600040101010101" pitchFamily="2" charset="-122"/>
                <a:ea typeface="华文中宋" panose="02010600040101010101" pitchFamily="2" charset="-122"/>
              </a:rPr>
              <a:t>把</a:t>
            </a:r>
            <a:r>
              <a:rPr kumimoji="0" lang="en-US" altLang="zh-CN" sz="2800">
                <a:solidFill>
                  <a:srgbClr val="000000"/>
                </a:solidFill>
                <a:latin typeface="华文中宋" panose="02010600040101010101" pitchFamily="2" charset="-122"/>
                <a:ea typeface="华文中宋" panose="02010600040101010101" pitchFamily="2" charset="-122"/>
              </a:rPr>
              <a:t>1M</a:t>
            </a:r>
            <a:r>
              <a:rPr kumimoji="0" lang="zh-CN" altLang="en-US" sz="2800">
                <a:solidFill>
                  <a:srgbClr val="000000"/>
                </a:solidFill>
                <a:latin typeface="华文中宋" panose="02010600040101010101" pitchFamily="2" charset="-122"/>
                <a:ea typeface="华文中宋" panose="02010600040101010101" pitchFamily="2" charset="-122"/>
              </a:rPr>
              <a:t>分成许多个段，每一段最多可寻址</a:t>
            </a:r>
            <a:r>
              <a:rPr kumimoji="0" lang="en-US" altLang="zh-CN" sz="2800">
                <a:solidFill>
                  <a:srgbClr val="000000"/>
                </a:solidFill>
                <a:latin typeface="华文中宋" panose="02010600040101010101" pitchFamily="2" charset="-122"/>
                <a:ea typeface="华文中宋" panose="02010600040101010101" pitchFamily="2" charset="-122"/>
              </a:rPr>
              <a:t>2</a:t>
            </a:r>
            <a:r>
              <a:rPr kumimoji="0" lang="en-US" altLang="zh-CN" sz="2800" baseline="30000">
                <a:solidFill>
                  <a:srgbClr val="000000"/>
                </a:solidFill>
                <a:latin typeface="华文中宋" panose="02010600040101010101" pitchFamily="2" charset="-122"/>
                <a:ea typeface="华文中宋" panose="02010600040101010101" pitchFamily="2" charset="-122"/>
              </a:rPr>
              <a:t>16</a:t>
            </a:r>
            <a:r>
              <a:rPr kumimoji="0" lang="en-US" altLang="zh-CN" sz="2800">
                <a:solidFill>
                  <a:srgbClr val="000000"/>
                </a:solidFill>
                <a:latin typeface="华文中宋" panose="02010600040101010101" pitchFamily="2" charset="-122"/>
                <a:ea typeface="华文中宋" panose="02010600040101010101" pitchFamily="2" charset="-122"/>
              </a:rPr>
              <a:t>=64K</a:t>
            </a:r>
            <a:r>
              <a:rPr kumimoji="0" lang="zh-CN" altLang="en-US" sz="2800">
                <a:solidFill>
                  <a:srgbClr val="000000"/>
                </a:solidFill>
                <a:latin typeface="华文中宋" panose="02010600040101010101" pitchFamily="2" charset="-122"/>
                <a:ea typeface="华文中宋" panose="02010600040101010101" pitchFamily="2" charset="-122"/>
              </a:rPr>
              <a:t>个单元。</a:t>
            </a:r>
          </a:p>
          <a:p>
            <a:pPr eaLnBrk="1" hangingPunct="1">
              <a:lnSpc>
                <a:spcPct val="110000"/>
              </a:lnSpc>
            </a:pPr>
            <a:r>
              <a:rPr kumimoji="0" lang="zh-CN" altLang="en-US" sz="2800">
                <a:solidFill>
                  <a:srgbClr val="000000"/>
                </a:solidFill>
                <a:latin typeface="华文中宋" panose="02010600040101010101" pitchFamily="2" charset="-122"/>
                <a:ea typeface="华文中宋" panose="02010600040101010101" pitchFamily="2" charset="-122"/>
              </a:rPr>
              <a:t>规定每个段地址的低</a:t>
            </a:r>
            <a:r>
              <a:rPr kumimoji="0" lang="en-US" altLang="zh-CN" sz="2800">
                <a:solidFill>
                  <a:srgbClr val="000000"/>
                </a:solidFill>
                <a:latin typeface="华文中宋" panose="02010600040101010101" pitchFamily="2" charset="-122"/>
                <a:ea typeface="华文中宋" panose="02010600040101010101" pitchFamily="2" charset="-122"/>
              </a:rPr>
              <a:t>4</a:t>
            </a:r>
            <a:r>
              <a:rPr kumimoji="0" lang="zh-CN" altLang="en-US" sz="2800">
                <a:solidFill>
                  <a:srgbClr val="000000"/>
                </a:solidFill>
                <a:latin typeface="华文中宋" panose="02010600040101010101" pitchFamily="2" charset="-122"/>
                <a:ea typeface="华文中宋" panose="02010600040101010101" pitchFamily="2" charset="-122"/>
              </a:rPr>
              <a:t>位为</a:t>
            </a:r>
            <a:r>
              <a:rPr kumimoji="0" lang="en-US" altLang="zh-CN" sz="2800">
                <a:solidFill>
                  <a:srgbClr val="000000"/>
                </a:solidFill>
                <a:latin typeface="华文中宋" panose="02010600040101010101" pitchFamily="2" charset="-122"/>
                <a:ea typeface="华文中宋" panose="02010600040101010101" pitchFamily="2" charset="-122"/>
              </a:rPr>
              <a:t>0</a:t>
            </a:r>
            <a:r>
              <a:rPr kumimoji="0" lang="zh-CN" altLang="en-US" sz="2800">
                <a:solidFill>
                  <a:srgbClr val="000000"/>
                </a:solidFill>
                <a:latin typeface="华文中宋" panose="02010600040101010101" pitchFamily="2" charset="-122"/>
                <a:ea typeface="华文中宋" panose="02010600040101010101" pitchFamily="2" charset="-122"/>
              </a:rPr>
              <a:t>，即能被</a:t>
            </a:r>
            <a:r>
              <a:rPr kumimoji="0" lang="en-US" altLang="zh-CN" sz="2800">
                <a:solidFill>
                  <a:srgbClr val="000000"/>
                </a:solidFill>
                <a:latin typeface="华文中宋" panose="02010600040101010101" pitchFamily="2" charset="-122"/>
                <a:ea typeface="华文中宋" panose="02010600040101010101" pitchFamily="2" charset="-122"/>
              </a:rPr>
              <a:t>16</a:t>
            </a:r>
            <a:r>
              <a:rPr kumimoji="0" lang="zh-CN" altLang="en-US" sz="2800">
                <a:solidFill>
                  <a:srgbClr val="000000"/>
                </a:solidFill>
                <a:latin typeface="华文中宋" panose="02010600040101010101" pitchFamily="2" charset="-122"/>
                <a:ea typeface="华文中宋" panose="02010600040101010101" pitchFamily="2" charset="-122"/>
              </a:rPr>
              <a:t>整除。段地址和偏移地址都是</a:t>
            </a:r>
            <a:r>
              <a:rPr kumimoji="0" lang="en-US" altLang="zh-CN" sz="2800">
                <a:solidFill>
                  <a:srgbClr val="000000"/>
                </a:solidFill>
                <a:latin typeface="华文中宋" panose="02010600040101010101" pitchFamily="2" charset="-122"/>
                <a:ea typeface="华文中宋" panose="02010600040101010101" pitchFamily="2" charset="-122"/>
              </a:rPr>
              <a:t>16</a:t>
            </a:r>
            <a:r>
              <a:rPr kumimoji="0" lang="zh-CN" altLang="en-US" sz="2800">
                <a:solidFill>
                  <a:srgbClr val="000000"/>
                </a:solidFill>
                <a:latin typeface="华文中宋" panose="02010600040101010101" pitchFamily="2" charset="-122"/>
                <a:ea typeface="华文中宋" panose="02010600040101010101" pitchFamily="2" charset="-122"/>
              </a:rPr>
              <a:t>位无符号数，所以分段并不是唯一的，可以相互重迭。</a:t>
            </a:r>
          </a:p>
          <a:p>
            <a:pPr eaLnBrk="1" hangingPunct="1">
              <a:lnSpc>
                <a:spcPct val="110000"/>
              </a:lnSpc>
            </a:pPr>
            <a:r>
              <a:rPr kumimoji="0" lang="en-US" altLang="zh-CN" sz="2800">
                <a:solidFill>
                  <a:srgbClr val="000000"/>
                </a:solidFill>
                <a:latin typeface="华文中宋" panose="02010600040101010101" pitchFamily="2" charset="-122"/>
                <a:ea typeface="华文中宋" panose="02010600040101010101" pitchFamily="2" charset="-122"/>
              </a:rPr>
              <a:t>CPU</a:t>
            </a:r>
            <a:r>
              <a:rPr kumimoji="0" lang="zh-CN" altLang="en-US" sz="2800">
                <a:solidFill>
                  <a:srgbClr val="000000"/>
                </a:solidFill>
                <a:latin typeface="华文中宋" panose="02010600040101010101" pitchFamily="2" charset="-122"/>
                <a:ea typeface="华文中宋" panose="02010600040101010101" pitchFamily="2" charset="-122"/>
              </a:rPr>
              <a:t>内部仅有四个段寄存器，所以在某个特定时刻仅能访问四个段。</a:t>
            </a:r>
          </a:p>
        </p:txBody>
      </p:sp>
      <p:sp>
        <p:nvSpPr>
          <p:cNvPr id="87044" name="Text Box 4">
            <a:extLst>
              <a:ext uri="{FF2B5EF4-FFF2-40B4-BE49-F238E27FC236}">
                <a16:creationId xmlns:a16="http://schemas.microsoft.com/office/drawing/2014/main" id="{74346B2E-81ED-E042-A0B1-FE878946F958}"/>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87045" name="幻灯片编号占位符 2">
            <a:extLst>
              <a:ext uri="{FF2B5EF4-FFF2-40B4-BE49-F238E27FC236}">
                <a16:creationId xmlns:a16="http://schemas.microsoft.com/office/drawing/2014/main" id="{5898B3E6-7B5B-5341-9AFA-FC44A1452CB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35244E7-A98A-E143-AA3B-B16E06B165FF}" type="slidenum">
              <a:rPr kumimoji="0" lang="en-US" altLang="zh-CN" sz="1400" smtClean="0"/>
              <a:pPr>
                <a:spcBef>
                  <a:spcPct val="0"/>
                </a:spcBef>
                <a:buClrTx/>
                <a:buSzTx/>
                <a:buFontTx/>
                <a:buNone/>
              </a:pPr>
              <a:t>38</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87779"/>
                                        </p:tgtEl>
                                        <p:attrNameLst>
                                          <p:attrName>style.visibility</p:attrName>
                                        </p:attrNameLst>
                                      </p:cBhvr>
                                      <p:to>
                                        <p:strVal val="visible"/>
                                      </p:to>
                                    </p:set>
                                    <p:animEffect transition="in" filter="blinds(horizontal)">
                                      <p:cBhvr>
                                        <p:cTn id="7" dur="500"/>
                                        <p:tgtEl>
                                          <p:spTgt spid="5877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777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日期占位符 1">
            <a:extLst>
              <a:ext uri="{FF2B5EF4-FFF2-40B4-BE49-F238E27FC236}">
                <a16:creationId xmlns:a16="http://schemas.microsoft.com/office/drawing/2014/main" id="{C5C12AE0-0DF9-8243-80EC-6DA5EF0BCC5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3FD5973-71E9-514E-979F-6CBCF6F33900}" type="datetime12">
              <a:rPr kumimoji="0" lang="zh-CN" altLang="en-US" sz="1400" smtClean="0"/>
              <a:pPr>
                <a:spcBef>
                  <a:spcPct val="0"/>
                </a:spcBef>
                <a:buClrTx/>
                <a:buSzTx/>
                <a:buFontTx/>
                <a:buNone/>
              </a:pPr>
              <a:t>下午8时26分</a:t>
            </a:fld>
            <a:endParaRPr kumimoji="0" lang="en-US" altLang="zh-CN" sz="1400"/>
          </a:p>
        </p:txBody>
      </p:sp>
      <p:sp>
        <p:nvSpPr>
          <p:cNvPr id="89090" name="Text Box 2">
            <a:extLst>
              <a:ext uri="{FF2B5EF4-FFF2-40B4-BE49-F238E27FC236}">
                <a16:creationId xmlns:a16="http://schemas.microsoft.com/office/drawing/2014/main" id="{185CBDBA-141C-7740-9A44-DA7E7DE02363}"/>
              </a:ext>
            </a:extLst>
          </p:cNvPr>
          <p:cNvSpPr txBox="1">
            <a:spLocks noChangeArrowheads="1"/>
          </p:cNvSpPr>
          <p:nvPr/>
        </p:nvSpPr>
        <p:spPr bwMode="auto">
          <a:xfrm>
            <a:off x="107950" y="1003300"/>
            <a:ext cx="90074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800">
                <a:latin typeface="华文中宋" panose="02010600040101010101" pitchFamily="2" charset="-122"/>
                <a:ea typeface="华文中宋" panose="02010600040101010101" pitchFamily="2" charset="-122"/>
              </a:rPr>
              <a:t>8086/8088</a:t>
            </a:r>
            <a:r>
              <a:rPr lang="zh-CN" altLang="en-US" sz="2800">
                <a:latin typeface="华文中宋" panose="02010600040101010101" pitchFamily="2" charset="-122"/>
                <a:ea typeface="华文中宋" panose="02010600040101010101" pitchFamily="2" charset="-122"/>
              </a:rPr>
              <a:t>存储器的分段结构：逻辑段长</a:t>
            </a:r>
            <a:r>
              <a:rPr lang="en-US" altLang="zh-CN" sz="2800">
                <a:latin typeface="华文中宋" panose="02010600040101010101" pitchFamily="2" charset="-122"/>
                <a:ea typeface="华文中宋" panose="02010600040101010101" pitchFamily="2" charset="-122"/>
              </a:rPr>
              <a:t>2</a:t>
            </a:r>
            <a:r>
              <a:rPr lang="en-US" altLang="zh-CN" sz="2800" baseline="30000">
                <a:latin typeface="华文中宋" panose="02010600040101010101" pitchFamily="2" charset="-122"/>
                <a:ea typeface="华文中宋" panose="02010600040101010101" pitchFamily="2" charset="-122"/>
              </a:rPr>
              <a:t>16</a:t>
            </a:r>
            <a:r>
              <a:rPr lang="en-US" altLang="zh-CN" sz="2800">
                <a:latin typeface="华文中宋" panose="02010600040101010101" pitchFamily="2" charset="-122"/>
                <a:ea typeface="华文中宋" panose="02010600040101010101" pitchFamily="2" charset="-122"/>
              </a:rPr>
              <a:t>=64k</a:t>
            </a:r>
            <a:r>
              <a:rPr lang="zh-CN" altLang="en-US" sz="2800">
                <a:latin typeface="华文中宋" panose="02010600040101010101" pitchFamily="2" charset="-122"/>
                <a:ea typeface="华文中宋" panose="02010600040101010101" pitchFamily="2" charset="-122"/>
              </a:rPr>
              <a:t>字节</a:t>
            </a:r>
            <a:r>
              <a:rPr lang="zh-CN" altLang="en-US" sz="2800" b="0">
                <a:latin typeface="华文中宋" panose="02010600040101010101" pitchFamily="2" charset="-122"/>
                <a:ea typeface="华文中宋" panose="02010600040101010101" pitchFamily="2" charset="-122"/>
              </a:rPr>
              <a:t> </a:t>
            </a:r>
          </a:p>
        </p:txBody>
      </p:sp>
      <p:graphicFrame>
        <p:nvGraphicFramePr>
          <p:cNvPr id="89091" name="Object 3">
            <a:extLst>
              <a:ext uri="{FF2B5EF4-FFF2-40B4-BE49-F238E27FC236}">
                <a16:creationId xmlns:a16="http://schemas.microsoft.com/office/drawing/2014/main" id="{18D943D3-1500-2F41-A589-7DE7301AEE6B}"/>
              </a:ext>
            </a:extLst>
          </p:cNvPr>
          <p:cNvGraphicFramePr>
            <a:graphicFrameLocks noChangeAspect="1"/>
          </p:cNvGraphicFramePr>
          <p:nvPr/>
        </p:nvGraphicFramePr>
        <p:xfrm>
          <a:off x="396875" y="1916113"/>
          <a:ext cx="8496300" cy="3638550"/>
        </p:xfrm>
        <a:graphic>
          <a:graphicData uri="http://schemas.openxmlformats.org/presentationml/2006/ole">
            <mc:AlternateContent xmlns:mc="http://schemas.openxmlformats.org/markup-compatibility/2006">
              <mc:Choice xmlns:v="urn:schemas-microsoft-com:vml" Requires="v">
                <p:oleObj spid="_x0000_s89120" name="Visio" r:id="rId4" imgW="1981200" imgH="850900" progId="Visio.Drawing.11">
                  <p:embed/>
                </p:oleObj>
              </mc:Choice>
              <mc:Fallback>
                <p:oleObj name="Visio" r:id="rId4" imgW="1981200" imgH="8509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6875" y="1916113"/>
                        <a:ext cx="8496300" cy="3638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89092" name="Text Box 4">
            <a:extLst>
              <a:ext uri="{FF2B5EF4-FFF2-40B4-BE49-F238E27FC236}">
                <a16:creationId xmlns:a16="http://schemas.microsoft.com/office/drawing/2014/main" id="{FEC089CB-A0DA-8A40-9CF2-9CCF6EF4D57D}"/>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89093" name="幻灯片编号占位符 2">
            <a:extLst>
              <a:ext uri="{FF2B5EF4-FFF2-40B4-BE49-F238E27FC236}">
                <a16:creationId xmlns:a16="http://schemas.microsoft.com/office/drawing/2014/main" id="{1102614E-CE2C-EF43-AB86-4F3E4B725EE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34C3544-E25B-6045-A9CB-4193F2C22065}" type="slidenum">
              <a:rPr kumimoji="0" lang="en-US" altLang="zh-CN" sz="1400" smtClean="0"/>
              <a:pPr>
                <a:spcBef>
                  <a:spcPct val="0"/>
                </a:spcBef>
                <a:buClrTx/>
                <a:buSzTx/>
                <a:buFontTx/>
                <a:buNone/>
              </a:pPr>
              <a:t>39</a:t>
            </a:fld>
            <a:r>
              <a:rPr kumimoji="0" lang="en-US" altLang="zh-CN" sz="1400"/>
              <a:t>/201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日期占位符 2">
            <a:extLst>
              <a:ext uri="{FF2B5EF4-FFF2-40B4-BE49-F238E27FC236}">
                <a16:creationId xmlns:a16="http://schemas.microsoft.com/office/drawing/2014/main" id="{34D5E60C-0020-654A-B477-554C1076105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C2D8A9D-FE94-3246-86A3-F496A80F90F7}" type="datetime12">
              <a:rPr kumimoji="0" lang="zh-CN" altLang="en-US" sz="1400" smtClean="0"/>
              <a:pPr>
                <a:spcBef>
                  <a:spcPct val="0"/>
                </a:spcBef>
                <a:buClrTx/>
                <a:buSzTx/>
                <a:buFontTx/>
                <a:buNone/>
              </a:pPr>
              <a:t>下午8时26分</a:t>
            </a:fld>
            <a:endParaRPr kumimoji="0" lang="en-US" altLang="zh-CN" sz="1400"/>
          </a:p>
        </p:txBody>
      </p:sp>
      <p:sp>
        <p:nvSpPr>
          <p:cNvPr id="17410" name="Text Box 6">
            <a:extLst>
              <a:ext uri="{FF2B5EF4-FFF2-40B4-BE49-F238E27FC236}">
                <a16:creationId xmlns:a16="http://schemas.microsoft.com/office/drawing/2014/main" id="{588363E4-6BE1-7846-980A-B760629D58BD}"/>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17411" name="Rectangle 13">
            <a:extLst>
              <a:ext uri="{FF2B5EF4-FFF2-40B4-BE49-F238E27FC236}">
                <a16:creationId xmlns:a16="http://schemas.microsoft.com/office/drawing/2014/main" id="{30B441A4-9796-5B4C-B0C7-46F6C32ED08B}"/>
              </a:ext>
            </a:extLst>
          </p:cNvPr>
          <p:cNvSpPr>
            <a:spLocks noChangeArrowheads="1"/>
          </p:cNvSpPr>
          <p:nvPr/>
        </p:nvSpPr>
        <p:spPr bwMode="auto">
          <a:xfrm>
            <a:off x="322263" y="1062038"/>
            <a:ext cx="3097212"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a:latin typeface="华文中宋" panose="02010600040101010101" pitchFamily="2" charset="-122"/>
                <a:ea typeface="华文中宋" panose="02010600040101010101" pitchFamily="2" charset="-122"/>
              </a:rPr>
              <a:t>一、结构特点</a:t>
            </a:r>
          </a:p>
        </p:txBody>
      </p:sp>
      <p:sp>
        <p:nvSpPr>
          <p:cNvPr id="17412" name="Text Box 14">
            <a:extLst>
              <a:ext uri="{FF2B5EF4-FFF2-40B4-BE49-F238E27FC236}">
                <a16:creationId xmlns:a16="http://schemas.microsoft.com/office/drawing/2014/main" id="{F0155804-2044-AC49-82A9-80328F9571C9}"/>
              </a:ext>
            </a:extLst>
          </p:cNvPr>
          <p:cNvSpPr txBox="1">
            <a:spLocks noChangeArrowheads="1"/>
          </p:cNvSpPr>
          <p:nvPr/>
        </p:nvSpPr>
        <p:spPr bwMode="auto">
          <a:xfrm>
            <a:off x="755650" y="2276475"/>
            <a:ext cx="8208963" cy="287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61938" indent="-2619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 typeface="Wingdings" pitchFamily="2" charset="2"/>
              <a:buChar char="l"/>
            </a:pPr>
            <a:r>
              <a:rPr lang="zh-CN" altLang="en-US" sz="2800">
                <a:latin typeface="华文中宋" panose="02010600040101010101" pitchFamily="2" charset="-122"/>
                <a:ea typeface="华文中宋" panose="02010600040101010101" pitchFamily="2" charset="-122"/>
              </a:rPr>
              <a:t>指令流水线 </a:t>
            </a:r>
          </a:p>
          <a:p>
            <a:pPr eaLnBrk="1" hangingPunct="1">
              <a:spcBef>
                <a:spcPct val="50000"/>
              </a:spcBef>
              <a:buClrTx/>
              <a:buSzTx/>
              <a:buFont typeface="Wingdings" pitchFamily="2" charset="2"/>
              <a:buChar char="l"/>
            </a:pPr>
            <a:r>
              <a:rPr lang="zh-CN" altLang="en-US" sz="2800">
                <a:latin typeface="华文中宋" panose="02010600040101010101" pitchFamily="2" charset="-122"/>
                <a:ea typeface="华文中宋" panose="02010600040101010101" pitchFamily="2" charset="-122"/>
              </a:rPr>
              <a:t>存储器的分段结构 </a:t>
            </a:r>
          </a:p>
          <a:p>
            <a:pPr eaLnBrk="1" hangingPunct="1">
              <a:spcBef>
                <a:spcPct val="50000"/>
              </a:spcBef>
              <a:buClrTx/>
              <a:buSzTx/>
              <a:buFont typeface="Wingdings" pitchFamily="2" charset="2"/>
              <a:buChar char="l"/>
            </a:pPr>
            <a:r>
              <a:rPr lang="zh-CN" altLang="en-US" sz="2800">
                <a:latin typeface="华文中宋" panose="02010600040101010101" pitchFamily="2" charset="-122"/>
                <a:ea typeface="华文中宋" panose="02010600040101010101" pitchFamily="2" charset="-122"/>
              </a:rPr>
              <a:t>支持用于浮点运算的协处理器及多微处理器系统 </a:t>
            </a:r>
          </a:p>
          <a:p>
            <a:pPr eaLnBrk="1" hangingPunct="1">
              <a:spcBef>
                <a:spcPct val="50000"/>
              </a:spcBef>
              <a:buClrTx/>
              <a:buSzTx/>
              <a:buFont typeface="Wingdings" pitchFamily="2" charset="2"/>
              <a:buChar char="l"/>
            </a:pPr>
            <a:r>
              <a:rPr lang="zh-CN" altLang="en-US" sz="2800">
                <a:latin typeface="华文中宋" panose="02010600040101010101" pitchFamily="2" charset="-122"/>
                <a:ea typeface="华文中宋" panose="02010600040101010101" pitchFamily="2" charset="-122"/>
              </a:rPr>
              <a:t>指令方面和结构设计支持使用该微处理器构成一个共享总线的多微处理器系统 </a:t>
            </a:r>
          </a:p>
        </p:txBody>
      </p:sp>
      <p:graphicFrame>
        <p:nvGraphicFramePr>
          <p:cNvPr id="23558" name="Object 15">
            <a:hlinkClick r:id="" action="ppaction://ole?verb=0"/>
            <a:extLst>
              <a:ext uri="{FF2B5EF4-FFF2-40B4-BE49-F238E27FC236}">
                <a16:creationId xmlns:a16="http://schemas.microsoft.com/office/drawing/2014/main" id="{CF861BD8-2397-E848-9E15-6925012C8979}"/>
              </a:ext>
            </a:extLst>
          </p:cNvPr>
          <p:cNvGraphicFramePr>
            <a:graphicFrameLocks noChangeAspect="1"/>
          </p:cNvGraphicFramePr>
          <p:nvPr/>
        </p:nvGraphicFramePr>
        <p:xfrm>
          <a:off x="3959225" y="908050"/>
          <a:ext cx="5184775" cy="3889375"/>
        </p:xfrm>
        <a:graphic>
          <a:graphicData uri="http://schemas.openxmlformats.org/presentationml/2006/ole">
            <mc:AlternateContent xmlns:mc="http://schemas.openxmlformats.org/markup-compatibility/2006">
              <mc:Choice xmlns:v="urn:schemas-microsoft-com:vml" Requires="v">
                <p:oleObj spid="_x0000_s17468" name="演示文稿" r:id="rId4" imgW="2286000" imgH="1714500" progId="PowerPoint.Show.8">
                  <p:embed/>
                </p:oleObj>
              </mc:Choice>
              <mc:Fallback>
                <p:oleObj name="演示文稿" r:id="rId4" imgW="2286000" imgH="1714500" progId="PowerPoint.Show.8">
                  <p:embed/>
                  <p:pic>
                    <p:nvPicPr>
                      <p:cNvPr id="0" name="Object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59225" y="908050"/>
                        <a:ext cx="5184775"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3559" name="Object 16">
            <a:hlinkClick r:id="" action="ppaction://ole?verb=0"/>
            <a:extLst>
              <a:ext uri="{FF2B5EF4-FFF2-40B4-BE49-F238E27FC236}">
                <a16:creationId xmlns:a16="http://schemas.microsoft.com/office/drawing/2014/main" id="{4AC05208-C491-0047-9443-A1FE9F963FF8}"/>
              </a:ext>
            </a:extLst>
          </p:cNvPr>
          <p:cNvGraphicFramePr>
            <a:graphicFrameLocks noChangeAspect="1"/>
          </p:cNvGraphicFramePr>
          <p:nvPr/>
        </p:nvGraphicFramePr>
        <p:xfrm>
          <a:off x="3400425" y="836613"/>
          <a:ext cx="5761038" cy="4321175"/>
        </p:xfrm>
        <a:graphic>
          <a:graphicData uri="http://schemas.openxmlformats.org/presentationml/2006/ole">
            <mc:AlternateContent xmlns:mc="http://schemas.openxmlformats.org/markup-compatibility/2006">
              <mc:Choice xmlns:v="urn:schemas-microsoft-com:vml" Requires="v">
                <p:oleObj spid="_x0000_s17469" name="演示文稿" r:id="rId6" imgW="2286000" imgH="1714500" progId="PowerPoint.Show.8">
                  <p:embed/>
                </p:oleObj>
              </mc:Choice>
              <mc:Fallback>
                <p:oleObj name="演示文稿" r:id="rId6" imgW="2286000" imgH="1714500" progId="PowerPoint.Show.8">
                  <p:embed/>
                  <p:pic>
                    <p:nvPicPr>
                      <p:cNvPr id="0" name="Object 1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00425" y="836613"/>
                        <a:ext cx="5761038" cy="432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7415" name="幻灯片编号占位符 2">
            <a:extLst>
              <a:ext uri="{FF2B5EF4-FFF2-40B4-BE49-F238E27FC236}">
                <a16:creationId xmlns:a16="http://schemas.microsoft.com/office/drawing/2014/main" id="{9AAFD8D3-C98C-BB43-9909-4D518FB9B1D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1A73D2A-4399-0D48-9616-45E46CE30F4E}" type="slidenum">
              <a:rPr kumimoji="0" lang="en-US" altLang="zh-CN" sz="1400" smtClean="0"/>
              <a:pPr>
                <a:spcBef>
                  <a:spcPct val="0"/>
                </a:spcBef>
                <a:buClrTx/>
                <a:buSzTx/>
                <a:buFontTx/>
                <a:buNone/>
              </a:pPr>
              <a:t>4</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7" presetClass="entr" presetSubtype="0" fill="hold" nodeType="clickEffect">
                                  <p:stCondLst>
                                    <p:cond delay="0"/>
                                  </p:stCondLst>
                                  <p:childTnLst>
                                    <p:set>
                                      <p:cBhvr>
                                        <p:cTn id="6" dur="1" fill="hold">
                                          <p:stCondLst>
                                            <p:cond delay="0"/>
                                          </p:stCondLst>
                                        </p:cTn>
                                        <p:tgtEl>
                                          <p:spTgt spid="23558"/>
                                        </p:tgtEl>
                                        <p:attrNameLst>
                                          <p:attrName>style.visibility</p:attrName>
                                        </p:attrNameLst>
                                      </p:cBhvr>
                                      <p:to>
                                        <p:strVal val="visible"/>
                                      </p:to>
                                    </p:set>
                                    <p:animEffect transition="in" filter="fade">
                                      <p:cBhvr>
                                        <p:cTn id="7" dur="1000"/>
                                        <p:tgtEl>
                                          <p:spTgt spid="23558"/>
                                        </p:tgtEl>
                                      </p:cBhvr>
                                    </p:animEffect>
                                    <p:anim calcmode="lin" valueType="num">
                                      <p:cBhvr>
                                        <p:cTn id="8" dur="1000" fill="hold"/>
                                        <p:tgtEl>
                                          <p:spTgt spid="23558"/>
                                        </p:tgtEl>
                                        <p:attrNameLst>
                                          <p:attrName>ppt_x</p:attrName>
                                        </p:attrNameLst>
                                      </p:cBhvr>
                                      <p:tavLst>
                                        <p:tav tm="0">
                                          <p:val>
                                            <p:strVal val="#ppt_x"/>
                                          </p:val>
                                        </p:tav>
                                        <p:tav tm="100000">
                                          <p:val>
                                            <p:strVal val="#ppt_x"/>
                                          </p:val>
                                        </p:tav>
                                      </p:tavLst>
                                    </p:anim>
                                    <p:anim calcmode="lin" valueType="num">
                                      <p:cBhvr>
                                        <p:cTn id="9" dur="900" decel="100000" fill="hold"/>
                                        <p:tgtEl>
                                          <p:spTgt spid="2355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3558"/>
                                        </p:tgtEl>
                                        <p:attrNameLst>
                                          <p:attrName>ppt_y</p:attrName>
                                        </p:attrNameLst>
                                      </p:cBhvr>
                                      <p:tavLst>
                                        <p:tav tm="0">
                                          <p:val>
                                            <p:strVal val="#ppt_y-.03"/>
                                          </p:val>
                                        </p:tav>
                                        <p:tav tm="100000">
                                          <p:val>
                                            <p:strVal val="#ppt_y"/>
                                          </p:val>
                                        </p:tav>
                                      </p:tavLst>
                                    </p:anim>
                                  </p:childTnLst>
                                  <p:subTnLst>
                                    <p:set>
                                      <p:cBhvr override="childStyle">
                                        <p:cTn dur="1" fill="hold" display="0" masterRel="nextClick" afterEffect="1"/>
                                        <p:tgtEl>
                                          <p:spTgt spid="23558"/>
                                        </p:tgtEl>
                                        <p:attrNameLst>
                                          <p:attrName>style.visibility</p:attrName>
                                        </p:attrNameLst>
                                      </p:cBhvr>
                                      <p:to>
                                        <p:strVal val="hidden"/>
                                      </p:to>
                                    </p:set>
                                  </p:subTnLst>
                                </p:cTn>
                              </p:par>
                            </p:childTnLst>
                          </p:cTn>
                        </p:par>
                      </p:childTnLst>
                    </p:cTn>
                  </p:par>
                  <p:par>
                    <p:cTn id="11" fill="hold" nodeType="clickPar">
                      <p:stCondLst>
                        <p:cond delay="indefinite"/>
                      </p:stCondLst>
                      <p:childTnLst>
                        <p:par>
                          <p:cTn id="12" fill="hold" nodeType="withGroup">
                            <p:stCondLst>
                              <p:cond delay="0"/>
                            </p:stCondLst>
                            <p:childTnLst>
                              <p:par>
                                <p:cTn id="13" presetID="55" presetClass="entr" presetSubtype="0" fill="hold" nodeType="clickEffect">
                                  <p:stCondLst>
                                    <p:cond delay="1000"/>
                                  </p:stCondLst>
                                  <p:childTnLst>
                                    <p:set>
                                      <p:cBhvr>
                                        <p:cTn id="14" dur="1" fill="hold">
                                          <p:stCondLst>
                                            <p:cond delay="0"/>
                                          </p:stCondLst>
                                        </p:cTn>
                                        <p:tgtEl>
                                          <p:spTgt spid="23559"/>
                                        </p:tgtEl>
                                        <p:attrNameLst>
                                          <p:attrName>style.visibility</p:attrName>
                                        </p:attrNameLst>
                                      </p:cBhvr>
                                      <p:to>
                                        <p:strVal val="visible"/>
                                      </p:to>
                                    </p:set>
                                    <p:anim calcmode="lin" valueType="num">
                                      <p:cBhvr>
                                        <p:cTn id="15" dur="1000" fill="hold"/>
                                        <p:tgtEl>
                                          <p:spTgt spid="23559"/>
                                        </p:tgtEl>
                                        <p:attrNameLst>
                                          <p:attrName>ppt_w</p:attrName>
                                        </p:attrNameLst>
                                      </p:cBhvr>
                                      <p:tavLst>
                                        <p:tav tm="0">
                                          <p:val>
                                            <p:strVal val="#ppt_w*0.70"/>
                                          </p:val>
                                        </p:tav>
                                        <p:tav tm="100000">
                                          <p:val>
                                            <p:strVal val="#ppt_w"/>
                                          </p:val>
                                        </p:tav>
                                      </p:tavLst>
                                    </p:anim>
                                    <p:anim calcmode="lin" valueType="num">
                                      <p:cBhvr>
                                        <p:cTn id="16" dur="1000" fill="hold"/>
                                        <p:tgtEl>
                                          <p:spTgt spid="23559"/>
                                        </p:tgtEl>
                                        <p:attrNameLst>
                                          <p:attrName>ppt_h</p:attrName>
                                        </p:attrNameLst>
                                      </p:cBhvr>
                                      <p:tavLst>
                                        <p:tav tm="0">
                                          <p:val>
                                            <p:strVal val="#ppt_h"/>
                                          </p:val>
                                        </p:tav>
                                        <p:tav tm="100000">
                                          <p:val>
                                            <p:strVal val="#ppt_h"/>
                                          </p:val>
                                        </p:tav>
                                      </p:tavLst>
                                    </p:anim>
                                    <p:animEffect transition="in" filter="fade">
                                      <p:cBhvr>
                                        <p:cTn id="17" dur="1000"/>
                                        <p:tgtEl>
                                          <p:spTgt spid="23559"/>
                                        </p:tgtEl>
                                      </p:cBhvr>
                                    </p:animEffect>
                                  </p:childTnLst>
                                  <p:subTnLst>
                                    <p:set>
                                      <p:cBhvr override="childStyle">
                                        <p:cTn dur="1" fill="hold" display="0" masterRel="nextClick" afterEffect="1"/>
                                        <p:tgtEl>
                                          <p:spTgt spid="23559"/>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1137" name="日期占位符 3">
            <a:extLst>
              <a:ext uri="{FF2B5EF4-FFF2-40B4-BE49-F238E27FC236}">
                <a16:creationId xmlns:a16="http://schemas.microsoft.com/office/drawing/2014/main" id="{54171582-E43A-4C43-9101-4B417046917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DF6C756-6A6F-EC4A-BF21-CA9A80E58C3B}" type="datetime12">
              <a:rPr kumimoji="0" lang="zh-CN" altLang="en-US" sz="1400" smtClean="0"/>
              <a:pPr>
                <a:spcBef>
                  <a:spcPct val="0"/>
                </a:spcBef>
                <a:buClrTx/>
                <a:buSzTx/>
                <a:buFontTx/>
                <a:buNone/>
              </a:pPr>
              <a:t>下午8时26分</a:t>
            </a:fld>
            <a:endParaRPr kumimoji="0" lang="en-US" altLang="zh-CN" sz="1400"/>
          </a:p>
        </p:txBody>
      </p:sp>
      <p:sp>
        <p:nvSpPr>
          <p:cNvPr id="91138" name="Rectangle 2">
            <a:extLst>
              <a:ext uri="{FF2B5EF4-FFF2-40B4-BE49-F238E27FC236}">
                <a16:creationId xmlns:a16="http://schemas.microsoft.com/office/drawing/2014/main" id="{176AD7A2-CB20-1D4B-9C39-D11B2E0837E5}"/>
              </a:ext>
            </a:extLst>
          </p:cNvPr>
          <p:cNvSpPr>
            <a:spLocks noGrp="1" noChangeArrowheads="1"/>
          </p:cNvSpPr>
          <p:nvPr>
            <p:ph type="title"/>
          </p:nvPr>
        </p:nvSpPr>
        <p:spPr>
          <a:xfrm>
            <a:off x="152400" y="836613"/>
            <a:ext cx="8380413" cy="623887"/>
          </a:xfrm>
        </p:spPr>
        <p:txBody>
          <a:bodyPr/>
          <a:lstStyle/>
          <a:p>
            <a:pPr eaLnBrk="1" hangingPunct="1"/>
            <a:r>
              <a:rPr kumimoji="0" lang="zh-CN" altLang="en-US" sz="3200" b="1">
                <a:solidFill>
                  <a:schemeClr val="tx1"/>
                </a:solidFill>
                <a:latin typeface="华文中宋" panose="02010600040101010101" pitchFamily="2" charset="-122"/>
                <a:ea typeface="华文中宋" panose="02010600040101010101" pitchFamily="2" charset="-122"/>
              </a:rPr>
              <a:t>三、</a:t>
            </a:r>
            <a:r>
              <a:rPr kumimoji="0" lang="zh-CN" altLang="en-US" sz="3200" b="1">
                <a:solidFill>
                  <a:srgbClr val="000000"/>
                </a:solidFill>
                <a:latin typeface="华文中宋" panose="02010600040101010101" pitchFamily="2" charset="-122"/>
                <a:ea typeface="华文中宋" panose="02010600040101010101" pitchFamily="2" charset="-122"/>
              </a:rPr>
              <a:t>逻辑地址、物理地址及物理地址的形成</a:t>
            </a:r>
          </a:p>
        </p:txBody>
      </p:sp>
      <p:sp>
        <p:nvSpPr>
          <p:cNvPr id="591875" name="Rectangle 3">
            <a:extLst>
              <a:ext uri="{FF2B5EF4-FFF2-40B4-BE49-F238E27FC236}">
                <a16:creationId xmlns:a16="http://schemas.microsoft.com/office/drawing/2014/main" id="{D771AB72-B8F3-D14B-8E8F-B1864060FFAA}"/>
              </a:ext>
            </a:extLst>
          </p:cNvPr>
          <p:cNvSpPr>
            <a:spLocks noGrp="1" noChangeArrowheads="1"/>
          </p:cNvSpPr>
          <p:nvPr>
            <p:ph type="body" idx="1"/>
          </p:nvPr>
        </p:nvSpPr>
        <p:spPr>
          <a:xfrm>
            <a:off x="533400" y="1905000"/>
            <a:ext cx="8286750" cy="2460625"/>
          </a:xfrm>
        </p:spPr>
        <p:txBody>
          <a:bodyPr/>
          <a:lstStyle/>
          <a:p>
            <a:pPr eaLnBrk="1" hangingPunct="1">
              <a:buFont typeface="Wingdings" pitchFamily="2" charset="2"/>
              <a:buNone/>
            </a:pPr>
            <a:r>
              <a:rPr kumimoji="0" lang="en-US" altLang="zh-CN" sz="2800" b="1">
                <a:latin typeface="华文中宋" panose="02010600040101010101" pitchFamily="2" charset="-122"/>
                <a:ea typeface="华文中宋" panose="02010600040101010101" pitchFamily="2" charset="-122"/>
              </a:rPr>
              <a:t> 1.</a:t>
            </a:r>
            <a:r>
              <a:rPr kumimoji="0" lang="zh-CN" altLang="en-US" sz="2800" b="1">
                <a:solidFill>
                  <a:srgbClr val="000000"/>
                </a:solidFill>
                <a:latin typeface="华文中宋" panose="02010600040101010101" pitchFamily="2" charset="-122"/>
                <a:ea typeface="华文中宋" panose="02010600040101010101" pitchFamily="2" charset="-122"/>
              </a:rPr>
              <a:t>每个存储单元都可用地址的两种形式来表示</a:t>
            </a:r>
          </a:p>
          <a:p>
            <a:pPr eaLnBrk="1" hangingPunct="1"/>
            <a:r>
              <a:rPr kumimoji="0" lang="zh-CN" altLang="en-US" sz="2800" b="1">
                <a:solidFill>
                  <a:srgbClr val="FF0066"/>
                </a:solidFill>
                <a:latin typeface="华文中宋" panose="02010600040101010101" pitchFamily="2" charset="-122"/>
                <a:ea typeface="华文中宋" panose="02010600040101010101" pitchFamily="2" charset="-122"/>
              </a:rPr>
              <a:t>物理地址</a:t>
            </a:r>
            <a:r>
              <a:rPr kumimoji="0" lang="zh-CN" altLang="en-US" sz="2800" b="1">
                <a:latin typeface="华文中宋" panose="02010600040101010101" pitchFamily="2" charset="-122"/>
                <a:ea typeface="华文中宋" panose="02010600040101010101" pitchFamily="2" charset="-122"/>
              </a:rPr>
              <a:t>：</a:t>
            </a:r>
            <a:r>
              <a:rPr kumimoji="0" lang="zh-CN" altLang="en-US" sz="2800" b="1">
                <a:solidFill>
                  <a:srgbClr val="000000"/>
                </a:solidFill>
                <a:latin typeface="华文中宋" panose="02010600040101010101" pitchFamily="2" charset="-122"/>
                <a:ea typeface="华文中宋" panose="02010600040101010101" pitchFamily="2" charset="-122"/>
              </a:rPr>
              <a:t>用唯一的</a:t>
            </a:r>
            <a:r>
              <a:rPr kumimoji="0" lang="en-US" altLang="zh-CN" sz="2800" b="1">
                <a:solidFill>
                  <a:srgbClr val="000000"/>
                </a:solidFill>
                <a:latin typeface="华文中宋" panose="02010600040101010101" pitchFamily="2" charset="-122"/>
                <a:ea typeface="华文中宋" panose="02010600040101010101" pitchFamily="2" charset="-122"/>
              </a:rPr>
              <a:t>20</a:t>
            </a:r>
            <a:r>
              <a:rPr kumimoji="0" lang="zh-CN" altLang="en-US" sz="2800" b="1">
                <a:solidFill>
                  <a:srgbClr val="000000"/>
                </a:solidFill>
                <a:latin typeface="华文中宋" panose="02010600040101010101" pitchFamily="2" charset="-122"/>
                <a:ea typeface="华文中宋" panose="02010600040101010101" pitchFamily="2" charset="-122"/>
              </a:rPr>
              <a:t>位二进制数表示，</a:t>
            </a:r>
            <a:r>
              <a:rPr kumimoji="0" lang="en-US" altLang="zh-CN" sz="2800" b="1">
                <a:solidFill>
                  <a:srgbClr val="000000"/>
                </a:solidFill>
                <a:latin typeface="华文中宋" panose="02010600040101010101" pitchFamily="2" charset="-122"/>
                <a:ea typeface="华文中宋" panose="02010600040101010101" pitchFamily="2" charset="-122"/>
              </a:rPr>
              <a:t>CPU</a:t>
            </a:r>
            <a:r>
              <a:rPr kumimoji="0" lang="zh-CN" altLang="en-US" sz="2800" b="1">
                <a:solidFill>
                  <a:srgbClr val="000000"/>
                </a:solidFill>
                <a:latin typeface="华文中宋" panose="02010600040101010101" pitchFamily="2" charset="-122"/>
                <a:ea typeface="华文中宋" panose="02010600040101010101" pitchFamily="2" charset="-122"/>
              </a:rPr>
              <a:t>访问时用物理地址。</a:t>
            </a:r>
          </a:p>
          <a:p>
            <a:pPr eaLnBrk="1" hangingPunct="1"/>
            <a:r>
              <a:rPr kumimoji="0" lang="zh-CN" altLang="en-US" sz="2800" b="1">
                <a:solidFill>
                  <a:srgbClr val="FF0066"/>
                </a:solidFill>
                <a:latin typeface="华文中宋" panose="02010600040101010101" pitchFamily="2" charset="-122"/>
                <a:ea typeface="华文中宋" panose="02010600040101010101" pitchFamily="2" charset="-122"/>
              </a:rPr>
              <a:t>逻辑地址</a:t>
            </a:r>
            <a:r>
              <a:rPr kumimoji="0" lang="zh-CN" altLang="en-US" sz="2800" b="1">
                <a:latin typeface="华文中宋" panose="02010600040101010101" pitchFamily="2" charset="-122"/>
                <a:ea typeface="华文中宋" panose="02010600040101010101" pitchFamily="2" charset="-122"/>
              </a:rPr>
              <a:t>：</a:t>
            </a:r>
            <a:r>
              <a:rPr kumimoji="0" lang="zh-CN" altLang="en-US" sz="2800" b="1">
                <a:solidFill>
                  <a:srgbClr val="000000"/>
                </a:solidFill>
                <a:latin typeface="华文中宋" panose="02010600040101010101" pitchFamily="2" charset="-122"/>
                <a:ea typeface="华文中宋" panose="02010600040101010101" pitchFamily="2" charset="-122"/>
              </a:rPr>
              <a:t>段地址</a:t>
            </a:r>
            <a:r>
              <a:rPr kumimoji="0" lang="en-US" altLang="zh-CN" sz="2800" b="1">
                <a:solidFill>
                  <a:srgbClr val="000000"/>
                </a:solidFill>
                <a:latin typeface="华文中宋" panose="02010600040101010101" pitchFamily="2" charset="-122"/>
                <a:ea typeface="华文中宋" panose="02010600040101010101" pitchFamily="2" charset="-122"/>
              </a:rPr>
              <a:t>:</a:t>
            </a:r>
            <a:r>
              <a:rPr kumimoji="0" lang="zh-CN" altLang="en-US" sz="2800" b="1">
                <a:solidFill>
                  <a:srgbClr val="000000"/>
                </a:solidFill>
                <a:latin typeface="华文中宋" panose="02010600040101010101" pitchFamily="2" charset="-122"/>
                <a:ea typeface="华文中宋" panose="02010600040101010101" pitchFamily="2" charset="-122"/>
              </a:rPr>
              <a:t>偏移地址，程序中使用逻辑地址。如</a:t>
            </a:r>
            <a:r>
              <a:rPr kumimoji="0" lang="en-US" altLang="zh-CN" sz="2800" b="1">
                <a:solidFill>
                  <a:srgbClr val="000000"/>
                </a:solidFill>
                <a:latin typeface="华文中宋" panose="02010600040101010101" pitchFamily="2" charset="-122"/>
                <a:ea typeface="华文中宋" panose="02010600040101010101" pitchFamily="2" charset="-122"/>
              </a:rPr>
              <a:t>:03C0:0010</a:t>
            </a:r>
            <a:endParaRPr kumimoji="0" lang="en-US" altLang="zh-CN" b="1">
              <a:solidFill>
                <a:srgbClr val="000000"/>
              </a:solidFill>
              <a:latin typeface="华文中宋" panose="02010600040101010101" pitchFamily="2" charset="-122"/>
              <a:ea typeface="华文中宋" panose="02010600040101010101" pitchFamily="2" charset="-122"/>
            </a:endParaRPr>
          </a:p>
        </p:txBody>
      </p:sp>
      <p:sp>
        <p:nvSpPr>
          <p:cNvPr id="591876" name="Text Box 4">
            <a:extLst>
              <a:ext uri="{FF2B5EF4-FFF2-40B4-BE49-F238E27FC236}">
                <a16:creationId xmlns:a16="http://schemas.microsoft.com/office/drawing/2014/main" id="{636F7CE9-6552-734D-8601-706D2D8B7587}"/>
              </a:ext>
            </a:extLst>
          </p:cNvPr>
          <p:cNvSpPr txBox="1">
            <a:spLocks noChangeArrowheads="1"/>
          </p:cNvSpPr>
          <p:nvPr/>
        </p:nvSpPr>
        <p:spPr bwMode="auto">
          <a:xfrm>
            <a:off x="755650" y="4508500"/>
            <a:ext cx="7772400" cy="111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zh-CN" altLang="en-US" sz="2800">
                <a:solidFill>
                  <a:srgbClr val="000000"/>
                </a:solidFill>
                <a:latin typeface="华文中宋" panose="02010600040101010101" pitchFamily="2" charset="-122"/>
                <a:ea typeface="华文中宋" panose="02010600040101010101" pitchFamily="2" charset="-122"/>
              </a:rPr>
              <a:t>段基址（即段起始地址）</a:t>
            </a:r>
            <a:r>
              <a:rPr lang="en-US" altLang="zh-CN" sz="2800">
                <a:solidFill>
                  <a:srgbClr val="000000"/>
                </a:solidFill>
                <a:latin typeface="华文中宋" panose="02010600040101010101" pitchFamily="2" charset="-122"/>
                <a:ea typeface="华文中宋" panose="02010600040101010101" pitchFamily="2" charset="-122"/>
              </a:rPr>
              <a:t>=</a:t>
            </a:r>
            <a:r>
              <a:rPr lang="zh-CN" altLang="en-US" sz="2800">
                <a:solidFill>
                  <a:srgbClr val="000000"/>
                </a:solidFill>
                <a:latin typeface="华文中宋" panose="02010600040101010101" pitchFamily="2" charset="-122"/>
                <a:ea typeface="华文中宋" panose="02010600040101010101" pitchFamily="2" charset="-122"/>
              </a:rPr>
              <a:t>段地址</a:t>
            </a:r>
            <a:r>
              <a:rPr lang="en-US" altLang="zh-CN" sz="2800">
                <a:solidFill>
                  <a:srgbClr val="000000"/>
                </a:solidFill>
                <a:latin typeface="华文中宋" panose="02010600040101010101" pitchFamily="2" charset="-122"/>
                <a:ea typeface="华文中宋" panose="02010600040101010101" pitchFamily="2" charset="-122"/>
              </a:rPr>
              <a:t>&lt;&lt;4</a:t>
            </a:r>
          </a:p>
          <a:p>
            <a:pPr eaLnBrk="1" hangingPunct="1">
              <a:lnSpc>
                <a:spcPct val="120000"/>
              </a:lnSpc>
              <a:spcBef>
                <a:spcPct val="0"/>
              </a:spcBef>
              <a:buClrTx/>
              <a:buSzTx/>
              <a:buFontTx/>
              <a:buNone/>
            </a:pPr>
            <a:r>
              <a:rPr lang="en-US" altLang="zh-CN" sz="2800">
                <a:solidFill>
                  <a:srgbClr val="000000"/>
                </a:solidFill>
                <a:latin typeface="华文中宋" panose="02010600040101010101" pitchFamily="2" charset="-122"/>
                <a:ea typeface="华文中宋" panose="02010600040101010101" pitchFamily="2" charset="-122"/>
              </a:rPr>
              <a:t>20</a:t>
            </a:r>
            <a:r>
              <a:rPr lang="zh-CN" altLang="en-US" sz="2800">
                <a:solidFill>
                  <a:srgbClr val="000000"/>
                </a:solidFill>
                <a:latin typeface="华文中宋" panose="02010600040101010101" pitchFamily="2" charset="-122"/>
                <a:ea typeface="华文中宋" panose="02010600040101010101" pitchFamily="2" charset="-122"/>
              </a:rPr>
              <a:t>位物理地址</a:t>
            </a:r>
            <a:r>
              <a:rPr lang="en-US" altLang="zh-CN" sz="2800">
                <a:solidFill>
                  <a:srgbClr val="000000"/>
                </a:solidFill>
                <a:latin typeface="华文中宋" panose="02010600040101010101" pitchFamily="2" charset="-122"/>
                <a:ea typeface="华文中宋" panose="02010600040101010101" pitchFamily="2" charset="-122"/>
              </a:rPr>
              <a:t>=</a:t>
            </a:r>
            <a:r>
              <a:rPr lang="zh-CN" altLang="en-US" sz="2800">
                <a:solidFill>
                  <a:srgbClr val="000000"/>
                </a:solidFill>
                <a:latin typeface="华文中宋" panose="02010600040101010101" pitchFamily="2" charset="-122"/>
                <a:ea typeface="华文中宋" panose="02010600040101010101" pitchFamily="2" charset="-122"/>
              </a:rPr>
              <a:t>段地址</a:t>
            </a:r>
            <a:r>
              <a:rPr lang="en-US" altLang="zh-CN" sz="2800">
                <a:solidFill>
                  <a:srgbClr val="000000"/>
                </a:solidFill>
                <a:latin typeface="华文中宋" panose="02010600040101010101" pitchFamily="2" charset="-122"/>
                <a:ea typeface="华文中宋" panose="02010600040101010101" pitchFamily="2" charset="-122"/>
              </a:rPr>
              <a:t>&lt;&lt;4+</a:t>
            </a:r>
            <a:r>
              <a:rPr lang="zh-CN" altLang="en-US" sz="2800">
                <a:solidFill>
                  <a:srgbClr val="000000"/>
                </a:solidFill>
                <a:latin typeface="华文中宋" panose="02010600040101010101" pitchFamily="2" charset="-122"/>
                <a:ea typeface="华文中宋" panose="02010600040101010101" pitchFamily="2" charset="-122"/>
              </a:rPr>
              <a:t>偏移地址</a:t>
            </a:r>
          </a:p>
        </p:txBody>
      </p:sp>
      <p:sp>
        <p:nvSpPr>
          <p:cNvPr id="91141" name="Text Box 5">
            <a:extLst>
              <a:ext uri="{FF2B5EF4-FFF2-40B4-BE49-F238E27FC236}">
                <a16:creationId xmlns:a16="http://schemas.microsoft.com/office/drawing/2014/main" id="{92BB4F4D-EBD8-A748-8EB0-2948096696F0}"/>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91142" name="幻灯片编号占位符 2">
            <a:extLst>
              <a:ext uri="{FF2B5EF4-FFF2-40B4-BE49-F238E27FC236}">
                <a16:creationId xmlns:a16="http://schemas.microsoft.com/office/drawing/2014/main" id="{C615A988-936E-B64F-8F29-3272231D1DC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2CB7B2D-9450-A648-82D8-2C5A7D2CA285}" type="slidenum">
              <a:rPr kumimoji="0" lang="en-US" altLang="zh-CN" sz="1400" smtClean="0"/>
              <a:pPr>
                <a:spcBef>
                  <a:spcPct val="0"/>
                </a:spcBef>
                <a:buClrTx/>
                <a:buSzTx/>
                <a:buFontTx/>
                <a:buNone/>
              </a:pPr>
              <a:t>40</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1875">
                                            <p:txEl>
                                              <p:pRg st="0" end="0"/>
                                            </p:txEl>
                                          </p:spTgt>
                                        </p:tgtEl>
                                        <p:attrNameLst>
                                          <p:attrName>style.visibility</p:attrName>
                                        </p:attrNameLst>
                                      </p:cBhvr>
                                      <p:to>
                                        <p:strVal val="visible"/>
                                      </p:to>
                                    </p:set>
                                    <p:animEffect transition="in" filter="blinds(horizontal)">
                                      <p:cBhvr>
                                        <p:cTn id="7" dur="500"/>
                                        <p:tgtEl>
                                          <p:spTgt spid="591875">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91875">
                                            <p:txEl>
                                              <p:pRg st="1" end="1"/>
                                            </p:txEl>
                                          </p:spTgt>
                                        </p:tgtEl>
                                        <p:attrNameLst>
                                          <p:attrName>style.visibility</p:attrName>
                                        </p:attrNameLst>
                                      </p:cBhvr>
                                      <p:to>
                                        <p:strVal val="visible"/>
                                      </p:to>
                                    </p:set>
                                    <p:animEffect transition="in" filter="blinds(horizontal)">
                                      <p:cBhvr>
                                        <p:cTn id="10" dur="500"/>
                                        <p:tgtEl>
                                          <p:spTgt spid="591875">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591875">
                                            <p:txEl>
                                              <p:pRg st="2" end="2"/>
                                            </p:txEl>
                                          </p:spTgt>
                                        </p:tgtEl>
                                        <p:attrNameLst>
                                          <p:attrName>style.visibility</p:attrName>
                                        </p:attrNameLst>
                                      </p:cBhvr>
                                      <p:to>
                                        <p:strVal val="visible"/>
                                      </p:to>
                                    </p:set>
                                    <p:animEffect transition="in" filter="blinds(horizontal)">
                                      <p:cBhvr>
                                        <p:cTn id="13" dur="500"/>
                                        <p:tgtEl>
                                          <p:spTgt spid="591875">
                                            <p:txEl>
                                              <p:pRg st="2" end="2"/>
                                            </p:txEl>
                                          </p:spTgt>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591876"/>
                                        </p:tgtEl>
                                        <p:attrNameLst>
                                          <p:attrName>style.visibility</p:attrName>
                                        </p:attrNameLst>
                                      </p:cBhvr>
                                      <p:to>
                                        <p:strVal val="visible"/>
                                      </p:to>
                                    </p:set>
                                    <p:animEffect transition="in" filter="blinds(horizontal)">
                                      <p:cBhvr>
                                        <p:cTn id="18" dur="500"/>
                                        <p:tgtEl>
                                          <p:spTgt spid="5918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1875" grpId="0" build="p"/>
      <p:bldP spid="59187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日期占位符 1">
            <a:extLst>
              <a:ext uri="{FF2B5EF4-FFF2-40B4-BE49-F238E27FC236}">
                <a16:creationId xmlns:a16="http://schemas.microsoft.com/office/drawing/2014/main" id="{4536C64E-008C-D941-BA37-309638EA20E6}"/>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CFB3185-D7CD-C245-BAE0-0B5295760B2E}" type="datetime12">
              <a:rPr kumimoji="0" lang="zh-CN" altLang="en-US" sz="1400" smtClean="0"/>
              <a:pPr>
                <a:spcBef>
                  <a:spcPct val="0"/>
                </a:spcBef>
                <a:buClrTx/>
                <a:buSzTx/>
                <a:buFontTx/>
                <a:buNone/>
              </a:pPr>
              <a:t>下午8时26分</a:t>
            </a:fld>
            <a:endParaRPr kumimoji="0" lang="en-US" altLang="zh-CN" sz="1400"/>
          </a:p>
        </p:txBody>
      </p:sp>
      <p:sp>
        <p:nvSpPr>
          <p:cNvPr id="93186" name="Rectangle 2">
            <a:extLst>
              <a:ext uri="{FF2B5EF4-FFF2-40B4-BE49-F238E27FC236}">
                <a16:creationId xmlns:a16="http://schemas.microsoft.com/office/drawing/2014/main" id="{2CF98ED5-76DF-E84E-B07B-E2870BF9C0D2}"/>
              </a:ext>
            </a:extLst>
          </p:cNvPr>
          <p:cNvSpPr>
            <a:spLocks noChangeArrowheads="1"/>
          </p:cNvSpPr>
          <p:nvPr/>
        </p:nvSpPr>
        <p:spPr bwMode="auto">
          <a:xfrm>
            <a:off x="0" y="275748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graphicFrame>
        <p:nvGraphicFramePr>
          <p:cNvPr id="93187" name="Object 3">
            <a:extLst>
              <a:ext uri="{FF2B5EF4-FFF2-40B4-BE49-F238E27FC236}">
                <a16:creationId xmlns:a16="http://schemas.microsoft.com/office/drawing/2014/main" id="{71F23244-67CD-6F4B-B8F8-DEBBC4FF5978}"/>
              </a:ext>
            </a:extLst>
          </p:cNvPr>
          <p:cNvGraphicFramePr>
            <a:graphicFrameLocks noChangeAspect="1"/>
          </p:cNvGraphicFramePr>
          <p:nvPr/>
        </p:nvGraphicFramePr>
        <p:xfrm>
          <a:off x="971550" y="836613"/>
          <a:ext cx="6985000" cy="3003550"/>
        </p:xfrm>
        <a:graphic>
          <a:graphicData uri="http://schemas.openxmlformats.org/presentationml/2006/ole">
            <mc:AlternateContent xmlns:mc="http://schemas.openxmlformats.org/markup-compatibility/2006">
              <mc:Choice xmlns:v="urn:schemas-microsoft-com:vml" Requires="v">
                <p:oleObj spid="_x0000_s93217" name="Visio" r:id="rId4" imgW="1568450" imgH="679450" progId="Visio.Drawing.11">
                  <p:embed/>
                </p:oleObj>
              </mc:Choice>
              <mc:Fallback>
                <p:oleObj name="Visio" r:id="rId4" imgW="1568450" imgH="67945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1550" y="836613"/>
                        <a:ext cx="6985000" cy="300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93924" name="Text Box 4">
            <a:extLst>
              <a:ext uri="{FF2B5EF4-FFF2-40B4-BE49-F238E27FC236}">
                <a16:creationId xmlns:a16="http://schemas.microsoft.com/office/drawing/2014/main" id="{3027DCC2-B3A9-084E-ACB0-F62247616BDC}"/>
              </a:ext>
            </a:extLst>
          </p:cNvPr>
          <p:cNvSpPr txBox="1">
            <a:spLocks noChangeArrowheads="1"/>
          </p:cNvSpPr>
          <p:nvPr/>
        </p:nvSpPr>
        <p:spPr bwMode="auto">
          <a:xfrm>
            <a:off x="395288" y="3933825"/>
            <a:ext cx="8532812" cy="265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800">
                <a:latin typeface="华文中宋" panose="02010600040101010101" pitchFamily="2" charset="-122"/>
                <a:ea typeface="华文中宋" panose="02010600040101010101" pitchFamily="2" charset="-122"/>
              </a:rPr>
              <a:t> </a:t>
            </a:r>
            <a:r>
              <a:rPr lang="zh-CN" altLang="en-US" sz="2800">
                <a:latin typeface="华文中宋" panose="02010600040101010101" pitchFamily="2" charset="-122"/>
                <a:ea typeface="华文中宋" panose="02010600040101010101" pitchFamily="2" charset="-122"/>
              </a:rPr>
              <a:t>例：若逻辑地址为</a:t>
            </a:r>
            <a:r>
              <a:rPr lang="en-US" altLang="zh-CN" sz="2800">
                <a:latin typeface="华文中宋" panose="02010600040101010101" pitchFamily="2" charset="-122"/>
                <a:ea typeface="华文中宋" panose="02010600040101010101" pitchFamily="2" charset="-122"/>
              </a:rPr>
              <a:t>3A00H:12FBH</a:t>
            </a:r>
            <a:r>
              <a:rPr lang="zh-CN" altLang="en-US" sz="2800">
                <a:latin typeface="华文中宋" panose="02010600040101010101" pitchFamily="2" charset="-122"/>
                <a:ea typeface="华文中宋" panose="02010600040101010101" pitchFamily="2" charset="-122"/>
              </a:rPr>
              <a:t>，对应的物理地址是</a:t>
            </a:r>
            <a:r>
              <a:rPr lang="en-US" altLang="zh-CN" sz="2800">
                <a:latin typeface="华文中宋" panose="02010600040101010101" pitchFamily="2" charset="-122"/>
                <a:ea typeface="华文中宋" panose="02010600040101010101" pitchFamily="2" charset="-122"/>
              </a:rPr>
              <a:t>3B2FBH</a:t>
            </a:r>
            <a:r>
              <a:rPr lang="zh-CN" altLang="en-US" sz="2800">
                <a:latin typeface="华文中宋" panose="02010600040101010101" pitchFamily="2" charset="-122"/>
                <a:ea typeface="华文中宋" panose="02010600040101010101" pitchFamily="2" charset="-122"/>
              </a:rPr>
              <a:t>；若逻辑地址是</a:t>
            </a:r>
            <a:r>
              <a:rPr lang="en-US" altLang="zh-CN" sz="2800">
                <a:latin typeface="华文中宋" panose="02010600040101010101" pitchFamily="2" charset="-122"/>
                <a:ea typeface="华文中宋" panose="02010600040101010101" pitchFamily="2" charset="-122"/>
              </a:rPr>
              <a:t>8000H:1200H</a:t>
            </a:r>
            <a:r>
              <a:rPr lang="zh-CN" altLang="en-US" sz="2800">
                <a:latin typeface="华文中宋" panose="02010600040101010101" pitchFamily="2" charset="-122"/>
                <a:ea typeface="华文中宋" panose="02010600040101010101" pitchFamily="2" charset="-122"/>
              </a:rPr>
              <a:t>，则对应的物理地址为</a:t>
            </a:r>
            <a:r>
              <a:rPr lang="en-US" altLang="zh-CN" sz="2800">
                <a:latin typeface="华文中宋" panose="02010600040101010101" pitchFamily="2" charset="-122"/>
                <a:ea typeface="华文中宋" panose="02010600040101010101" pitchFamily="2" charset="-122"/>
              </a:rPr>
              <a:t>81200H</a:t>
            </a:r>
            <a:r>
              <a:rPr lang="zh-CN" altLang="en-US" sz="28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800">
                <a:latin typeface="华文中宋" panose="02010600040101010101" pitchFamily="2" charset="-122"/>
                <a:ea typeface="华文中宋" panose="02010600040101010101" pitchFamily="2" charset="-122"/>
              </a:rPr>
              <a:t>    一个物理地址所对应的逻辑地址不是唯一的。 物理地址</a:t>
            </a:r>
            <a:r>
              <a:rPr lang="en-US" altLang="zh-CN" sz="2800">
                <a:latin typeface="华文中宋" panose="02010600040101010101" pitchFamily="2" charset="-122"/>
                <a:ea typeface="华文中宋" panose="02010600040101010101" pitchFamily="2" charset="-122"/>
              </a:rPr>
              <a:t>3B2FBH</a:t>
            </a:r>
            <a:r>
              <a:rPr lang="zh-CN" altLang="en-US" sz="2800">
                <a:latin typeface="华文中宋" panose="02010600040101010101" pitchFamily="2" charset="-122"/>
                <a:ea typeface="华文中宋" panose="02010600040101010101" pitchFamily="2" charset="-122"/>
              </a:rPr>
              <a:t>的逻辑地址可以是</a:t>
            </a:r>
            <a:r>
              <a:rPr lang="en-US" altLang="zh-CN" sz="2800">
                <a:latin typeface="华文中宋" panose="02010600040101010101" pitchFamily="2" charset="-122"/>
                <a:ea typeface="华文中宋" panose="02010600040101010101" pitchFamily="2" charset="-122"/>
              </a:rPr>
              <a:t>3A00H:12FBH</a:t>
            </a:r>
            <a:r>
              <a:rPr lang="zh-CN" altLang="en-US" sz="28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en-US" altLang="zh-CN" sz="2800">
                <a:latin typeface="华文中宋" panose="02010600040101010101" pitchFamily="2" charset="-122"/>
                <a:ea typeface="华文中宋" panose="02010600040101010101" pitchFamily="2" charset="-122"/>
              </a:rPr>
              <a:t>3000H:B2FBH</a:t>
            </a:r>
            <a:r>
              <a:rPr lang="zh-CN" altLang="en-US" sz="2800">
                <a:latin typeface="华文中宋" panose="02010600040101010101" pitchFamily="2" charset="-122"/>
                <a:ea typeface="华文中宋" panose="02010600040101010101" pitchFamily="2" charset="-122"/>
              </a:rPr>
              <a:t>，</a:t>
            </a:r>
            <a:r>
              <a:rPr lang="en-US" altLang="zh-CN" sz="2800">
                <a:latin typeface="华文中宋" panose="02010600040101010101" pitchFamily="2" charset="-122"/>
                <a:ea typeface="华文中宋" panose="02010600040101010101" pitchFamily="2" charset="-122"/>
              </a:rPr>
              <a:t>3B00H:02FBH</a:t>
            </a:r>
            <a:r>
              <a:rPr lang="zh-CN" altLang="en-US" sz="2800">
                <a:latin typeface="华文中宋" panose="02010600040101010101" pitchFamily="2" charset="-122"/>
                <a:ea typeface="华文中宋" panose="02010600040101010101" pitchFamily="2" charset="-122"/>
              </a:rPr>
              <a:t>等。</a:t>
            </a:r>
          </a:p>
        </p:txBody>
      </p:sp>
      <p:sp>
        <p:nvSpPr>
          <p:cNvPr id="93189" name="Text Box 5">
            <a:extLst>
              <a:ext uri="{FF2B5EF4-FFF2-40B4-BE49-F238E27FC236}">
                <a16:creationId xmlns:a16="http://schemas.microsoft.com/office/drawing/2014/main" id="{0312A1F9-0C85-E242-AB89-2F84E5B4E0AE}"/>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93190" name="幻灯片编号占位符 2">
            <a:extLst>
              <a:ext uri="{FF2B5EF4-FFF2-40B4-BE49-F238E27FC236}">
                <a16:creationId xmlns:a16="http://schemas.microsoft.com/office/drawing/2014/main" id="{96397637-FCF3-2C4C-B92E-49AB3F87AB8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B63D342-25F6-C744-A054-B9480CFA6586}" type="slidenum">
              <a:rPr kumimoji="0" lang="en-US" altLang="zh-CN" sz="1400" smtClean="0"/>
              <a:pPr>
                <a:spcBef>
                  <a:spcPct val="0"/>
                </a:spcBef>
                <a:buClrTx/>
                <a:buSzTx/>
                <a:buFontTx/>
                <a:buNone/>
              </a:pPr>
              <a:t>41</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3924"/>
                                        </p:tgtEl>
                                        <p:attrNameLst>
                                          <p:attrName>style.visibility</p:attrName>
                                        </p:attrNameLst>
                                      </p:cBhvr>
                                      <p:to>
                                        <p:strVal val="visible"/>
                                      </p:to>
                                    </p:set>
                                    <p:animEffect transition="in" filter="blinds(horizontal)">
                                      <p:cBhvr>
                                        <p:cTn id="7" dur="500"/>
                                        <p:tgtEl>
                                          <p:spTgt spid="5939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392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日期占位符 1">
            <a:extLst>
              <a:ext uri="{FF2B5EF4-FFF2-40B4-BE49-F238E27FC236}">
                <a16:creationId xmlns:a16="http://schemas.microsoft.com/office/drawing/2014/main" id="{33C66EF8-F8FE-EE44-8387-9138AC7C79E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BA9D938-CF12-1042-B22D-3DC302451B68}" type="datetime12">
              <a:rPr kumimoji="0" lang="zh-CN" altLang="en-US" sz="1400" smtClean="0"/>
              <a:pPr>
                <a:spcBef>
                  <a:spcPct val="0"/>
                </a:spcBef>
                <a:buClrTx/>
                <a:buSzTx/>
                <a:buFontTx/>
                <a:buNone/>
              </a:pPr>
              <a:t>下午8时26分</a:t>
            </a:fld>
            <a:endParaRPr kumimoji="0" lang="en-US" altLang="zh-CN" sz="1400"/>
          </a:p>
        </p:txBody>
      </p:sp>
      <p:graphicFrame>
        <p:nvGraphicFramePr>
          <p:cNvPr id="92217" name="Group 57">
            <a:extLst>
              <a:ext uri="{FF2B5EF4-FFF2-40B4-BE49-F238E27FC236}">
                <a16:creationId xmlns:a16="http://schemas.microsoft.com/office/drawing/2014/main" id="{92B878FF-2900-D946-9002-C48FB3DD95D7}"/>
              </a:ext>
            </a:extLst>
          </p:cNvPr>
          <p:cNvGraphicFramePr>
            <a:graphicFrameLocks noGrp="1"/>
          </p:cNvGraphicFramePr>
          <p:nvPr/>
        </p:nvGraphicFramePr>
        <p:xfrm>
          <a:off x="323850" y="1628775"/>
          <a:ext cx="8569325" cy="4208468"/>
        </p:xfrm>
        <a:graphic>
          <a:graphicData uri="http://schemas.openxmlformats.org/drawingml/2006/table">
            <a:tbl>
              <a:tblPr/>
              <a:tblGrid>
                <a:gridCol w="703263">
                  <a:extLst>
                    <a:ext uri="{9D8B030D-6E8A-4147-A177-3AD203B41FA5}">
                      <a16:colId xmlns:a16="http://schemas.microsoft.com/office/drawing/2014/main" val="20000"/>
                    </a:ext>
                  </a:extLst>
                </a:gridCol>
                <a:gridCol w="1701800">
                  <a:extLst>
                    <a:ext uri="{9D8B030D-6E8A-4147-A177-3AD203B41FA5}">
                      <a16:colId xmlns:a16="http://schemas.microsoft.com/office/drawing/2014/main" val="20001"/>
                    </a:ext>
                  </a:extLst>
                </a:gridCol>
                <a:gridCol w="1411287">
                  <a:extLst>
                    <a:ext uri="{9D8B030D-6E8A-4147-A177-3AD203B41FA5}">
                      <a16:colId xmlns:a16="http://schemas.microsoft.com/office/drawing/2014/main" val="20002"/>
                    </a:ext>
                  </a:extLst>
                </a:gridCol>
                <a:gridCol w="1944688">
                  <a:extLst>
                    <a:ext uri="{9D8B030D-6E8A-4147-A177-3AD203B41FA5}">
                      <a16:colId xmlns:a16="http://schemas.microsoft.com/office/drawing/2014/main" val="20003"/>
                    </a:ext>
                  </a:extLst>
                </a:gridCol>
                <a:gridCol w="2808287">
                  <a:extLst>
                    <a:ext uri="{9D8B030D-6E8A-4147-A177-3AD203B41FA5}">
                      <a16:colId xmlns:a16="http://schemas.microsoft.com/office/drawing/2014/main" val="20004"/>
                    </a:ext>
                  </a:extLst>
                </a:gridCol>
              </a:tblGrid>
              <a:tr h="82293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序号</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内存访问类型</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默认段寄存器</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替换段寄存器</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段内偏移地址来源</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5717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1</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取指令</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无</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IP</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5717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2</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堆栈操作</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无</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SP</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68156">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3</a:t>
                      </a:r>
                    </a:p>
                  </a:txBody>
                  <a:tcPr marL="0" marR="0" marT="0" marB="0" anchor="ctr" anchorCtr="1"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源串</a:t>
                      </a:r>
                    </a:p>
                  </a:txBody>
                  <a:tcPr marL="0" marR="0" marT="0" marB="0" anchor="ctr" anchorCtr="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DS</a:t>
                      </a:r>
                    </a:p>
                  </a:txBody>
                  <a:tcPr marL="0" marR="0" marT="0" marB="0" anchor="ctr" anchorCtr="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L="0" marR="0" marT="0" marB="0" anchor="ctr" anchorCtr="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SI</a:t>
                      </a:r>
                    </a:p>
                  </a:txBody>
                  <a:tcPr marL="0" marR="0" marT="0" marB="0" anchor="ctr" anchorCtr="1"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5717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4</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目的串</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无</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DI</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82293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5</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BP</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用作基址寻址</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按寻址方式计算得到的有效地址</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82293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6</a:t>
                      </a:r>
                    </a:p>
                  </a:txBody>
                  <a:tcPr marT="45706" marB="4570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一般数据存取</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dirty="0">
                          <a:ln>
                            <a:noFill/>
                          </a:ln>
                          <a:solidFill>
                            <a:schemeClr val="tx1"/>
                          </a:solidFill>
                          <a:effectLst/>
                          <a:latin typeface="华文中宋" charset="0"/>
                          <a:ea typeface="华文中宋" charset="0"/>
                          <a:cs typeface="Times New Roman" charset="0"/>
                        </a:rPr>
                        <a:t>CS</a:t>
                      </a:r>
                      <a:r>
                        <a:rPr kumimoji="1" lang="zh-CN" altLang="en-US" sz="2400" b="1" i="0" u="none" strike="noStrike" cap="none" normalizeH="0" baseline="0" dirty="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dirty="0">
                          <a:ln>
                            <a:noFill/>
                          </a:ln>
                          <a:solidFill>
                            <a:schemeClr val="tx1"/>
                          </a:solidFill>
                          <a:effectLst/>
                          <a:latin typeface="华文中宋" charset="0"/>
                          <a:ea typeface="华文中宋" charset="0"/>
                          <a:cs typeface="Times New Roman" charset="0"/>
                        </a:rPr>
                        <a:t>ES</a:t>
                      </a:r>
                      <a:r>
                        <a:rPr kumimoji="1" lang="zh-CN" altLang="en-US" sz="2400" b="1" i="0" u="none" strike="noStrike" cap="none" normalizeH="0" baseline="0" dirty="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dirty="0">
                          <a:ln>
                            <a:noFill/>
                          </a:ln>
                          <a:solidFill>
                            <a:schemeClr val="tx1"/>
                          </a:solidFill>
                          <a:effectLst/>
                          <a:latin typeface="华文中宋" charset="0"/>
                          <a:ea typeface="华文中宋" charset="0"/>
                          <a:cs typeface="Times New Roman" charset="0"/>
                        </a:rPr>
                        <a:t>SS</a:t>
                      </a:r>
                    </a:p>
                  </a:txBody>
                  <a:tcPr marT="45706" marB="4570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dirty="0">
                          <a:ln>
                            <a:noFill/>
                          </a:ln>
                          <a:solidFill>
                            <a:schemeClr val="tx1"/>
                          </a:solidFill>
                          <a:effectLst/>
                          <a:latin typeface="华文中宋" charset="0"/>
                          <a:ea typeface="华文中宋" charset="0"/>
                          <a:cs typeface="Times New Roman" charset="0"/>
                        </a:rPr>
                        <a:t>按寻址方式计算得到的有效地址</a:t>
                      </a:r>
                    </a:p>
                  </a:txBody>
                  <a:tcPr marT="45706" marB="4570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
        <p:nvSpPr>
          <p:cNvPr id="95284" name="Text Box 52">
            <a:extLst>
              <a:ext uri="{FF2B5EF4-FFF2-40B4-BE49-F238E27FC236}">
                <a16:creationId xmlns:a16="http://schemas.microsoft.com/office/drawing/2014/main" id="{93FE5FB1-5A87-AA47-94A3-E05A9110C16D}"/>
              </a:ext>
            </a:extLst>
          </p:cNvPr>
          <p:cNvSpPr txBox="1">
            <a:spLocks noChangeArrowheads="1"/>
          </p:cNvSpPr>
          <p:nvPr/>
        </p:nvSpPr>
        <p:spPr bwMode="auto">
          <a:xfrm>
            <a:off x="468313" y="965200"/>
            <a:ext cx="6624637"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800">
                <a:solidFill>
                  <a:schemeClr val="hlink"/>
                </a:solidFill>
                <a:latin typeface="华文中宋" panose="02010600040101010101" pitchFamily="2" charset="-122"/>
                <a:ea typeface="华文中宋" panose="02010600040101010101" pitchFamily="2" charset="-122"/>
              </a:rPr>
              <a:t>2. 8086</a:t>
            </a:r>
            <a:r>
              <a:rPr lang="zh-CN" altLang="en-US" sz="2800">
                <a:solidFill>
                  <a:schemeClr val="hlink"/>
                </a:solidFill>
                <a:latin typeface="华文中宋" panose="02010600040101010101" pitchFamily="2" charset="-122"/>
                <a:ea typeface="华文中宋" panose="02010600040101010101" pitchFamily="2" charset="-122"/>
              </a:rPr>
              <a:t>对</a:t>
            </a:r>
            <a:r>
              <a:rPr kumimoji="0" lang="zh-CN" altLang="en-US" sz="2800">
                <a:solidFill>
                  <a:schemeClr val="hlink"/>
                </a:solidFill>
                <a:latin typeface="华文中宋" panose="02010600040101010101" pitchFamily="2" charset="-122"/>
                <a:ea typeface="华文中宋" panose="02010600040101010101" pitchFamily="2" charset="-122"/>
              </a:rPr>
              <a:t>段地址与偏移地址的指定</a:t>
            </a:r>
            <a:r>
              <a:rPr lang="zh-CN" altLang="en-US" sz="2800">
                <a:solidFill>
                  <a:schemeClr val="hlink"/>
                </a:solidFill>
                <a:latin typeface="华文中宋" panose="02010600040101010101" pitchFamily="2" charset="-122"/>
                <a:ea typeface="华文中宋" panose="02010600040101010101" pitchFamily="2" charset="-122"/>
              </a:rPr>
              <a:t>：</a:t>
            </a:r>
          </a:p>
        </p:txBody>
      </p:sp>
      <p:sp>
        <p:nvSpPr>
          <p:cNvPr id="95285" name="Text Box 53">
            <a:extLst>
              <a:ext uri="{FF2B5EF4-FFF2-40B4-BE49-F238E27FC236}">
                <a16:creationId xmlns:a16="http://schemas.microsoft.com/office/drawing/2014/main" id="{8DB3FCC7-5C70-0A45-9159-417A210A64C2}"/>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95286" name="幻灯片编号占位符 2">
            <a:extLst>
              <a:ext uri="{FF2B5EF4-FFF2-40B4-BE49-F238E27FC236}">
                <a16:creationId xmlns:a16="http://schemas.microsoft.com/office/drawing/2014/main" id="{156BC737-6604-6F4F-8989-0E9952A5FCB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521B634-0AA7-BC40-8E13-B13639A3C5FE}" type="slidenum">
              <a:rPr kumimoji="0" lang="en-US" altLang="zh-CN" sz="1400" smtClean="0"/>
              <a:pPr>
                <a:spcBef>
                  <a:spcPct val="0"/>
                </a:spcBef>
                <a:buClrTx/>
                <a:buSzTx/>
                <a:buFontTx/>
                <a:buNone/>
              </a:pPr>
              <a:t>42</a:t>
            </a:fld>
            <a:r>
              <a:rPr kumimoji="0" lang="en-US" altLang="zh-CN" sz="1400"/>
              <a:t>/201</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7281" name="日期占位符 3">
            <a:extLst>
              <a:ext uri="{FF2B5EF4-FFF2-40B4-BE49-F238E27FC236}">
                <a16:creationId xmlns:a16="http://schemas.microsoft.com/office/drawing/2014/main" id="{62244479-03C1-8849-9805-479399F98AB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4594E9E-F581-8545-90A7-D65EECA8B2D6}" type="datetime12">
              <a:rPr kumimoji="0" lang="zh-CN" altLang="en-US" sz="1400" smtClean="0"/>
              <a:pPr>
                <a:spcBef>
                  <a:spcPct val="0"/>
                </a:spcBef>
                <a:buClrTx/>
                <a:buSzTx/>
                <a:buFontTx/>
                <a:buNone/>
              </a:pPr>
              <a:t>下午8时26分</a:t>
            </a:fld>
            <a:endParaRPr kumimoji="0" lang="en-US" altLang="zh-CN" sz="1400"/>
          </a:p>
        </p:txBody>
      </p:sp>
      <p:sp>
        <p:nvSpPr>
          <p:cNvPr id="97282" name="Rectangle 2">
            <a:extLst>
              <a:ext uri="{FF2B5EF4-FFF2-40B4-BE49-F238E27FC236}">
                <a16:creationId xmlns:a16="http://schemas.microsoft.com/office/drawing/2014/main" id="{DFCB4F7B-0F90-FF42-93E2-6FC7DF5F3B11}"/>
              </a:ext>
            </a:extLst>
          </p:cNvPr>
          <p:cNvSpPr>
            <a:spLocks noGrp="1" noChangeArrowheads="1"/>
          </p:cNvSpPr>
          <p:nvPr>
            <p:ph type="body" idx="1"/>
          </p:nvPr>
        </p:nvSpPr>
        <p:spPr>
          <a:xfrm>
            <a:off x="250825" y="908050"/>
            <a:ext cx="8642350" cy="1225550"/>
          </a:xfrm>
        </p:spPr>
        <p:txBody>
          <a:bodyPr/>
          <a:lstStyle/>
          <a:p>
            <a:pPr eaLnBrk="1" hangingPunct="1">
              <a:buFont typeface="Wingdings" pitchFamily="2" charset="2"/>
              <a:buNone/>
            </a:pPr>
            <a:r>
              <a:rPr kumimoji="0" lang="zh-CN" altLang="en-US" b="1">
                <a:solidFill>
                  <a:srgbClr val="6600FF"/>
                </a:solidFill>
                <a:latin typeface="华文中宋" panose="02010600040101010101" pitchFamily="2" charset="-122"/>
                <a:ea typeface="华文中宋" panose="02010600040101010101" pitchFamily="2" charset="-122"/>
                <a:sym typeface="Wingdings" pitchFamily="2" charset="2"/>
              </a:rPr>
              <a:t>例</a:t>
            </a:r>
            <a:r>
              <a:rPr kumimoji="0" lang="en-US" altLang="zh-CN" b="1">
                <a:solidFill>
                  <a:srgbClr val="6600FF"/>
                </a:solidFill>
                <a:latin typeface="华文中宋" panose="02010600040101010101" pitchFamily="2" charset="-122"/>
                <a:ea typeface="华文中宋" panose="02010600040101010101" pitchFamily="2" charset="-122"/>
                <a:sym typeface="Wingdings" pitchFamily="2" charset="2"/>
              </a:rPr>
              <a:t>:</a:t>
            </a:r>
            <a:r>
              <a:rPr kumimoji="0" lang="zh-CN" altLang="en-US" b="1">
                <a:solidFill>
                  <a:srgbClr val="000000"/>
                </a:solidFill>
                <a:latin typeface="华文中宋" panose="02010600040101010101" pitchFamily="2" charset="-122"/>
                <a:ea typeface="华文中宋" panose="02010600040101010101" pitchFamily="2" charset="-122"/>
                <a:sym typeface="Wingdings" pitchFamily="2" charset="2"/>
              </a:rPr>
              <a:t>某可执行程序为</a:t>
            </a:r>
            <a:r>
              <a:rPr kumimoji="0" lang="en-US" altLang="zh-CN" b="1">
                <a:solidFill>
                  <a:srgbClr val="000000"/>
                </a:solidFill>
                <a:latin typeface="华文中宋" panose="02010600040101010101" pitchFamily="2" charset="-122"/>
                <a:ea typeface="华文中宋" panose="02010600040101010101" pitchFamily="2" charset="-122"/>
                <a:sym typeface="Wingdings" pitchFamily="2" charset="2"/>
              </a:rPr>
              <a:t>2KB</a:t>
            </a:r>
            <a:r>
              <a:rPr kumimoji="0" lang="zh-CN" altLang="en-US" b="1">
                <a:solidFill>
                  <a:srgbClr val="000000"/>
                </a:solidFill>
                <a:latin typeface="华文中宋" panose="02010600040101010101" pitchFamily="2" charset="-122"/>
                <a:ea typeface="华文中宋" panose="02010600040101010101" pitchFamily="2" charset="-122"/>
                <a:sym typeface="Wingdings" pitchFamily="2" charset="2"/>
              </a:rPr>
              <a:t>，已知</a:t>
            </a:r>
            <a:r>
              <a:rPr kumimoji="0" lang="en-US" altLang="zh-CN" b="1">
                <a:solidFill>
                  <a:srgbClr val="000000"/>
                </a:solidFill>
                <a:latin typeface="华文中宋" panose="02010600040101010101" pitchFamily="2" charset="-122"/>
                <a:ea typeface="华文中宋" panose="02010600040101010101" pitchFamily="2" charset="-122"/>
                <a:sym typeface="Wingdings" pitchFamily="2" charset="2"/>
              </a:rPr>
              <a:t>CS=1063H</a:t>
            </a:r>
            <a:r>
              <a:rPr kumimoji="0" lang="zh-CN" altLang="en-US" b="1">
                <a:solidFill>
                  <a:srgbClr val="000000"/>
                </a:solidFill>
                <a:latin typeface="华文中宋" panose="02010600040101010101" pitchFamily="2" charset="-122"/>
                <a:ea typeface="华文中宋" panose="02010600040101010101" pitchFamily="2" charset="-122"/>
                <a:sym typeface="Wingdings" pitchFamily="2" charset="2"/>
              </a:rPr>
              <a:t>，</a:t>
            </a:r>
            <a:r>
              <a:rPr kumimoji="0" lang="en-US" altLang="zh-CN" b="1">
                <a:solidFill>
                  <a:srgbClr val="000000"/>
                </a:solidFill>
                <a:latin typeface="华文中宋" panose="02010600040101010101" pitchFamily="2" charset="-122"/>
                <a:ea typeface="华文中宋" panose="02010600040101010101" pitchFamily="2" charset="-122"/>
                <a:sym typeface="Wingdings" pitchFamily="2" charset="2"/>
              </a:rPr>
              <a:t>IP=0000H</a:t>
            </a:r>
            <a:r>
              <a:rPr kumimoji="0" lang="zh-CN" altLang="en-US" b="1">
                <a:solidFill>
                  <a:srgbClr val="000000"/>
                </a:solidFill>
                <a:latin typeface="华文中宋" panose="02010600040101010101" pitchFamily="2" charset="-122"/>
                <a:ea typeface="华文中宋" panose="02010600040101010101" pitchFamily="2" charset="-122"/>
                <a:sym typeface="Wingdings" pitchFamily="2" charset="2"/>
              </a:rPr>
              <a:t>，求该程序的末地址</a:t>
            </a:r>
            <a:r>
              <a:rPr kumimoji="0" lang="en-US" altLang="zh-CN" b="1">
                <a:solidFill>
                  <a:srgbClr val="000000"/>
                </a:solidFill>
                <a:latin typeface="华文中宋" panose="02010600040101010101" pitchFamily="2" charset="-122"/>
                <a:ea typeface="华文中宋" panose="02010600040101010101" pitchFamily="2" charset="-122"/>
                <a:sym typeface="Wingdings" pitchFamily="2" charset="2"/>
              </a:rPr>
              <a:t>(</a:t>
            </a:r>
            <a:r>
              <a:rPr kumimoji="0" lang="zh-CN" altLang="en-US" b="1">
                <a:solidFill>
                  <a:srgbClr val="000000"/>
                </a:solidFill>
                <a:latin typeface="华文中宋" panose="02010600040101010101" pitchFamily="2" charset="-122"/>
                <a:ea typeface="华文中宋" panose="02010600040101010101" pitchFamily="2" charset="-122"/>
                <a:sym typeface="Wingdings" pitchFamily="2" charset="2"/>
              </a:rPr>
              <a:t>物理地址</a:t>
            </a:r>
            <a:r>
              <a:rPr kumimoji="0" lang="en-US" altLang="zh-CN" b="1">
                <a:solidFill>
                  <a:srgbClr val="000000"/>
                </a:solidFill>
                <a:latin typeface="华文中宋" panose="02010600040101010101" pitchFamily="2" charset="-122"/>
                <a:ea typeface="华文中宋" panose="02010600040101010101" pitchFamily="2" charset="-122"/>
                <a:sym typeface="Wingdings" pitchFamily="2" charset="2"/>
              </a:rPr>
              <a:t>)</a:t>
            </a:r>
            <a:r>
              <a:rPr kumimoji="0" lang="zh-CN" altLang="en-US" b="1">
                <a:solidFill>
                  <a:srgbClr val="000000"/>
                </a:solidFill>
                <a:latin typeface="华文中宋" panose="02010600040101010101" pitchFamily="2" charset="-122"/>
                <a:ea typeface="华文中宋" panose="02010600040101010101" pitchFamily="2" charset="-122"/>
                <a:sym typeface="Wingdings" pitchFamily="2" charset="2"/>
              </a:rPr>
              <a:t>。</a:t>
            </a:r>
          </a:p>
        </p:txBody>
      </p:sp>
      <p:sp>
        <p:nvSpPr>
          <p:cNvPr id="598019" name="AutoShape 3">
            <a:extLst>
              <a:ext uri="{FF2B5EF4-FFF2-40B4-BE49-F238E27FC236}">
                <a16:creationId xmlns:a16="http://schemas.microsoft.com/office/drawing/2014/main" id="{5FD47AD9-9288-B749-AA43-DF0FE95B28DB}"/>
              </a:ext>
            </a:extLst>
          </p:cNvPr>
          <p:cNvSpPr>
            <a:spLocks noChangeArrowheads="1"/>
          </p:cNvSpPr>
          <p:nvPr/>
        </p:nvSpPr>
        <p:spPr bwMode="auto">
          <a:xfrm>
            <a:off x="5076825" y="2565400"/>
            <a:ext cx="3671888" cy="1368425"/>
          </a:xfrm>
          <a:prstGeom prst="wedgeRectCallout">
            <a:avLst>
              <a:gd name="adj1" fmla="val -32722"/>
              <a:gd name="adj2" fmla="val -98662"/>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r>
              <a:rPr lang="zh-CN" altLang="en-US" sz="2800" b="0">
                <a:solidFill>
                  <a:schemeClr val="hlink"/>
                </a:solidFill>
                <a:latin typeface="华文中宋" panose="02010600040101010101" pitchFamily="2" charset="-122"/>
                <a:ea typeface="华文中宋" panose="02010600040101010101" pitchFamily="2" charset="-122"/>
              </a:rPr>
              <a:t>末地址＝长度</a:t>
            </a:r>
            <a:r>
              <a:rPr lang="en-US" altLang="zh-CN" sz="2800" b="0">
                <a:solidFill>
                  <a:schemeClr val="hlink"/>
                </a:solidFill>
                <a:latin typeface="华文中宋" panose="02010600040101010101" pitchFamily="2" charset="-122"/>
                <a:ea typeface="华文中宋" panose="02010600040101010101" pitchFamily="2" charset="-122"/>
              </a:rPr>
              <a:t>-1</a:t>
            </a:r>
          </a:p>
          <a:p>
            <a:pPr algn="ctr" eaLnBrk="1" hangingPunct="1">
              <a:spcBef>
                <a:spcPct val="0"/>
              </a:spcBef>
              <a:buClrTx/>
              <a:buSzTx/>
              <a:buFontTx/>
              <a:buNone/>
            </a:pPr>
            <a:r>
              <a:rPr lang="zh-CN" altLang="en-US" sz="2800" b="0">
                <a:solidFill>
                  <a:schemeClr val="hlink"/>
                </a:solidFill>
                <a:latin typeface="华文中宋" panose="02010600040101010101" pitchFamily="2" charset="-122"/>
                <a:ea typeface="华文中宋" panose="02010600040101010101" pitchFamily="2" charset="-122"/>
              </a:rPr>
              <a:t>＝</a:t>
            </a:r>
            <a:r>
              <a:rPr lang="en-US" altLang="zh-CN" sz="2800" b="0">
                <a:solidFill>
                  <a:schemeClr val="hlink"/>
                </a:solidFill>
                <a:latin typeface="华文中宋" panose="02010600040101010101" pitchFamily="2" charset="-122"/>
                <a:ea typeface="华文中宋" panose="02010600040101010101" pitchFamily="2" charset="-122"/>
              </a:rPr>
              <a:t>2K-1=2</a:t>
            </a:r>
            <a:r>
              <a:rPr lang="en-US" altLang="zh-CN" b="0" baseline="30000">
                <a:solidFill>
                  <a:schemeClr val="hlink"/>
                </a:solidFill>
                <a:latin typeface="华文中宋" panose="02010600040101010101" pitchFamily="2" charset="-122"/>
                <a:ea typeface="华文中宋" panose="02010600040101010101" pitchFamily="2" charset="-122"/>
              </a:rPr>
              <a:t>11</a:t>
            </a:r>
            <a:r>
              <a:rPr lang="en-US" altLang="zh-CN" b="0">
                <a:solidFill>
                  <a:schemeClr val="hlink"/>
                </a:solidFill>
                <a:latin typeface="华文中宋" panose="02010600040101010101" pitchFamily="2" charset="-122"/>
                <a:ea typeface="华文中宋" panose="02010600040101010101" pitchFamily="2" charset="-122"/>
              </a:rPr>
              <a:t>-1</a:t>
            </a:r>
          </a:p>
          <a:p>
            <a:pPr algn="ctr" eaLnBrk="1" hangingPunct="1">
              <a:spcBef>
                <a:spcPct val="0"/>
              </a:spcBef>
              <a:buClrTx/>
              <a:buSzTx/>
              <a:buFontTx/>
              <a:buNone/>
            </a:pPr>
            <a:r>
              <a:rPr lang="en-US" altLang="zh-CN" sz="2800" b="0">
                <a:solidFill>
                  <a:schemeClr val="hlink"/>
                </a:solidFill>
                <a:latin typeface="华文中宋" panose="02010600040101010101" pitchFamily="2" charset="-122"/>
                <a:ea typeface="华文中宋" panose="02010600040101010101" pitchFamily="2" charset="-122"/>
              </a:rPr>
              <a:t>=</a:t>
            </a:r>
            <a:r>
              <a:rPr lang="en-US" altLang="zh-CN" sz="2800" b="0">
                <a:solidFill>
                  <a:schemeClr val="hlink"/>
                </a:solidFill>
                <a:latin typeface="华文中宋" panose="02010600040101010101" pitchFamily="2" charset="-122"/>
                <a:ea typeface="华文中宋" panose="02010600040101010101" pitchFamily="2" charset="-122"/>
                <a:sym typeface="Wingdings" pitchFamily="2" charset="2"/>
              </a:rPr>
              <a:t>0800H-1=07FFH</a:t>
            </a:r>
            <a:r>
              <a:rPr lang="en-US" altLang="zh-CN" sz="2400" b="0">
                <a:solidFill>
                  <a:schemeClr val="hlink"/>
                </a:solidFill>
                <a:latin typeface="华文中宋" panose="02010600040101010101" pitchFamily="2" charset="-122"/>
                <a:ea typeface="华文中宋" panose="02010600040101010101" pitchFamily="2" charset="-122"/>
              </a:rPr>
              <a:t> </a:t>
            </a:r>
          </a:p>
        </p:txBody>
      </p:sp>
      <p:sp>
        <p:nvSpPr>
          <p:cNvPr id="598020" name="Rectangle 4">
            <a:extLst>
              <a:ext uri="{FF2B5EF4-FFF2-40B4-BE49-F238E27FC236}">
                <a16:creationId xmlns:a16="http://schemas.microsoft.com/office/drawing/2014/main" id="{1337C283-666A-7F4D-8FCF-7D693B695E92}"/>
              </a:ext>
            </a:extLst>
          </p:cNvPr>
          <p:cNvSpPr>
            <a:spLocks noChangeArrowheads="1"/>
          </p:cNvSpPr>
          <p:nvPr/>
        </p:nvSpPr>
        <p:spPr bwMode="auto">
          <a:xfrm>
            <a:off x="468313" y="4005263"/>
            <a:ext cx="8382000" cy="244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90000"/>
              </a:lnSpc>
              <a:buFont typeface="Wingdings" pitchFamily="2" charset="2"/>
              <a:buNone/>
            </a:pPr>
            <a:r>
              <a:rPr kumimoji="0" lang="zh-CN" altLang="en-US" sz="2800">
                <a:solidFill>
                  <a:srgbClr val="6600FF"/>
                </a:solidFill>
                <a:latin typeface="华文中宋" panose="02010600040101010101" pitchFamily="2" charset="-122"/>
                <a:ea typeface="华文中宋" panose="02010600040101010101" pitchFamily="2" charset="-122"/>
                <a:sym typeface="Wingdings" pitchFamily="2" charset="2"/>
              </a:rPr>
              <a:t>解</a:t>
            </a:r>
            <a:r>
              <a:rPr kumimoji="0" lang="en-US" altLang="zh-CN" sz="2800">
                <a:solidFill>
                  <a:srgbClr val="6600FF"/>
                </a:solidFill>
                <a:latin typeface="华文中宋" panose="02010600040101010101" pitchFamily="2" charset="-122"/>
                <a:ea typeface="华文中宋" panose="02010600040101010101" pitchFamily="2" charset="-122"/>
                <a:sym typeface="Wingdings" pitchFamily="2" charset="2"/>
              </a:rPr>
              <a:t>,</a:t>
            </a:r>
            <a:r>
              <a:rPr kumimoji="0" lang="zh-CN" altLang="en-US" sz="2800">
                <a:solidFill>
                  <a:srgbClr val="6600FF"/>
                </a:solidFill>
                <a:latin typeface="华文中宋" panose="02010600040101010101" pitchFamily="2" charset="-122"/>
                <a:ea typeface="华文中宋" panose="02010600040101010101" pitchFamily="2" charset="-122"/>
                <a:sym typeface="Wingdings" pitchFamily="2" charset="2"/>
              </a:rPr>
              <a:t>  程序存放</a:t>
            </a:r>
            <a:r>
              <a:rPr kumimoji="0" lang="en-US" altLang="zh-CN" sz="2800">
                <a:solidFill>
                  <a:srgbClr val="000000"/>
                </a:solidFill>
                <a:latin typeface="华文中宋" panose="02010600040101010101" pitchFamily="2" charset="-122"/>
                <a:ea typeface="华文中宋" panose="02010600040101010101" pitchFamily="2" charset="-122"/>
                <a:sym typeface="Wingdings" pitchFamily="2" charset="2"/>
              </a:rPr>
              <a:t>:</a:t>
            </a:r>
          </a:p>
          <a:p>
            <a:pPr eaLnBrk="1" hangingPunct="1">
              <a:lnSpc>
                <a:spcPct val="90000"/>
              </a:lnSpc>
              <a:buFont typeface="Wingdings" pitchFamily="2" charset="2"/>
              <a:buNone/>
            </a:pPr>
            <a:r>
              <a:rPr kumimoji="0" lang="en-US" altLang="zh-CN" sz="2800">
                <a:solidFill>
                  <a:srgbClr val="000000"/>
                </a:solidFill>
                <a:latin typeface="华文中宋" panose="02010600040101010101" pitchFamily="2" charset="-122"/>
                <a:ea typeface="华文中宋" panose="02010600040101010101" pitchFamily="2" charset="-122"/>
                <a:sym typeface="Wingdings" pitchFamily="2" charset="2"/>
              </a:rPr>
              <a:t>              1063:0000</a:t>
            </a:r>
          </a:p>
          <a:p>
            <a:pPr eaLnBrk="1" hangingPunct="1">
              <a:lnSpc>
                <a:spcPct val="90000"/>
              </a:lnSpc>
              <a:buFont typeface="Wingdings" pitchFamily="2" charset="2"/>
              <a:buNone/>
            </a:pPr>
            <a:r>
              <a:rPr kumimoji="0" lang="en-US" altLang="zh-CN" sz="2800">
                <a:solidFill>
                  <a:srgbClr val="000000"/>
                </a:solidFill>
                <a:latin typeface="华文中宋" panose="02010600040101010101" pitchFamily="2" charset="-122"/>
                <a:ea typeface="华文中宋" panose="02010600040101010101" pitchFamily="2" charset="-122"/>
                <a:sym typeface="Wingdings" pitchFamily="2" charset="2"/>
              </a:rPr>
              <a:t>                         </a:t>
            </a:r>
            <a:r>
              <a:rPr kumimoji="0" lang="zh-CN" altLang="en-US" sz="2800">
                <a:solidFill>
                  <a:srgbClr val="000000"/>
                </a:solidFill>
                <a:latin typeface="华文中宋" panose="02010600040101010101" pitchFamily="2" charset="-122"/>
                <a:ea typeface="华文中宋" panose="02010600040101010101" pitchFamily="2" charset="-122"/>
                <a:sym typeface="Wingdings" pitchFamily="2" charset="2"/>
              </a:rPr>
              <a:t>：</a:t>
            </a:r>
          </a:p>
          <a:p>
            <a:pPr eaLnBrk="1" hangingPunct="1">
              <a:lnSpc>
                <a:spcPct val="90000"/>
              </a:lnSpc>
              <a:buFont typeface="Wingdings" pitchFamily="2" charset="2"/>
              <a:buNone/>
            </a:pPr>
            <a:r>
              <a:rPr kumimoji="0" lang="zh-CN" altLang="en-US" sz="2800">
                <a:solidFill>
                  <a:srgbClr val="000000"/>
                </a:solidFill>
                <a:latin typeface="华文中宋" panose="02010600040101010101" pitchFamily="2" charset="-122"/>
                <a:ea typeface="华文中宋" panose="02010600040101010101" pitchFamily="2" charset="-122"/>
              </a:rPr>
              <a:t>              </a:t>
            </a:r>
            <a:r>
              <a:rPr kumimoji="0" lang="en-US" altLang="zh-CN" sz="2800">
                <a:solidFill>
                  <a:srgbClr val="000000"/>
                </a:solidFill>
                <a:latin typeface="华文中宋" panose="02010600040101010101" pitchFamily="2" charset="-122"/>
                <a:ea typeface="华文中宋" panose="02010600040101010101" pitchFamily="2" charset="-122"/>
              </a:rPr>
              <a:t>1063:07FF  </a:t>
            </a:r>
          </a:p>
          <a:p>
            <a:pPr eaLnBrk="1" hangingPunct="1">
              <a:lnSpc>
                <a:spcPct val="90000"/>
              </a:lnSpc>
              <a:buFont typeface="Wingdings" pitchFamily="2" charset="2"/>
              <a:buNone/>
            </a:pPr>
            <a:r>
              <a:rPr kumimoji="0" lang="zh-CN" altLang="en-US" sz="2800">
                <a:solidFill>
                  <a:srgbClr val="000000"/>
                </a:solidFill>
                <a:latin typeface="华文中宋" panose="02010600040101010101" pitchFamily="2" charset="-122"/>
                <a:ea typeface="华文中宋" panose="02010600040101010101" pitchFamily="2" charset="-122"/>
              </a:rPr>
              <a:t>所以末地址为</a:t>
            </a:r>
            <a:r>
              <a:rPr kumimoji="0" lang="en-US" altLang="zh-CN" sz="2800">
                <a:solidFill>
                  <a:srgbClr val="000000"/>
                </a:solidFill>
                <a:latin typeface="华文中宋" panose="02010600040101010101" pitchFamily="2" charset="-122"/>
                <a:ea typeface="华文中宋" panose="02010600040101010101" pitchFamily="2" charset="-122"/>
              </a:rPr>
              <a:t>:10630H+07FFH=10E2FH</a:t>
            </a:r>
          </a:p>
        </p:txBody>
      </p:sp>
      <p:sp>
        <p:nvSpPr>
          <p:cNvPr id="97285" name="Text Box 5">
            <a:extLst>
              <a:ext uri="{FF2B5EF4-FFF2-40B4-BE49-F238E27FC236}">
                <a16:creationId xmlns:a16="http://schemas.microsoft.com/office/drawing/2014/main" id="{74EF39F8-CB31-5945-829B-E63EA7A1CEBA}"/>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97286" name="幻灯片编号占位符 2">
            <a:extLst>
              <a:ext uri="{FF2B5EF4-FFF2-40B4-BE49-F238E27FC236}">
                <a16:creationId xmlns:a16="http://schemas.microsoft.com/office/drawing/2014/main" id="{A1F75EB6-01EE-644A-B580-638BCCF4923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81598BF-47A2-1847-9A63-1A3BA57891A2}" type="slidenum">
              <a:rPr kumimoji="0" lang="en-US" altLang="zh-CN" sz="1400" smtClean="0"/>
              <a:pPr>
                <a:spcBef>
                  <a:spcPct val="0"/>
                </a:spcBef>
                <a:buClrTx/>
                <a:buSzTx/>
                <a:buFontTx/>
                <a:buNone/>
              </a:pPr>
              <a:t>43</a:t>
            </a:fld>
            <a:r>
              <a:rPr kumimoji="0" lang="en-US" altLang="zh-CN" sz="1400"/>
              <a:t>/201</a:t>
            </a:r>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98019"/>
                                        </p:tgtEl>
                                        <p:attrNameLst>
                                          <p:attrName>style.visibility</p:attrName>
                                        </p:attrNameLst>
                                      </p:cBhvr>
                                      <p:to>
                                        <p:strVal val="visible"/>
                                      </p:to>
                                    </p:set>
                                    <p:anim calcmode="lin" valueType="num">
                                      <p:cBhvr additive="base">
                                        <p:cTn id="7" dur="500" fill="hold"/>
                                        <p:tgtEl>
                                          <p:spTgt spid="598019"/>
                                        </p:tgtEl>
                                        <p:attrNameLst>
                                          <p:attrName>ppt_x</p:attrName>
                                        </p:attrNameLst>
                                      </p:cBhvr>
                                      <p:tavLst>
                                        <p:tav tm="0">
                                          <p:val>
                                            <p:strVal val="0-#ppt_w/2"/>
                                          </p:val>
                                        </p:tav>
                                        <p:tav tm="100000">
                                          <p:val>
                                            <p:strVal val="#ppt_x"/>
                                          </p:val>
                                        </p:tav>
                                      </p:tavLst>
                                    </p:anim>
                                    <p:anim calcmode="lin" valueType="num">
                                      <p:cBhvr additive="base">
                                        <p:cTn id="8" dur="500" fill="hold"/>
                                        <p:tgtEl>
                                          <p:spTgt spid="598019"/>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4" presetClass="entr" presetSubtype="32" fill="hold" grpId="0" nodeType="clickEffect">
                                  <p:stCondLst>
                                    <p:cond delay="0"/>
                                  </p:stCondLst>
                                  <p:childTnLst>
                                    <p:set>
                                      <p:cBhvr>
                                        <p:cTn id="12" dur="1" fill="hold">
                                          <p:stCondLst>
                                            <p:cond delay="0"/>
                                          </p:stCondLst>
                                        </p:cTn>
                                        <p:tgtEl>
                                          <p:spTgt spid="598020"/>
                                        </p:tgtEl>
                                        <p:attrNameLst>
                                          <p:attrName>style.visibility</p:attrName>
                                        </p:attrNameLst>
                                      </p:cBhvr>
                                      <p:to>
                                        <p:strVal val="visible"/>
                                      </p:to>
                                    </p:set>
                                    <p:animEffect transition="in" filter="box(out)">
                                      <p:cBhvr>
                                        <p:cTn id="13" dur="500"/>
                                        <p:tgtEl>
                                          <p:spTgt spid="598020"/>
                                        </p:tgtEl>
                                      </p:cBhvr>
                                    </p:animEffect>
                                  </p:childTnLst>
                                  <p:subTnLst>
                                    <p:audio>
                                      <p:cMediaNode>
                                        <p:cTn display="0" masterRel="sameClick">
                                          <p:stCondLst>
                                            <p:cond evt="begin" delay="0">
                                              <p:tn val="11"/>
                                            </p:cond>
                                          </p:stCondLst>
                                          <p:endCondLst>
                                            <p:cond evt="onStopAudio" delay="0">
                                              <p:tgtEl>
                                                <p:sldTgt/>
                                              </p:tgtEl>
                                            </p:cond>
                                          </p:endCondLst>
                                        </p:cTn>
                                        <p:tgtEl>
                                          <p:sndTgt r:embed="rId3" name="camera.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8019" grpId="0" animBg="1" autoUpdateAnimBg="0"/>
      <p:bldP spid="598020" grpId="0" autoUpdateAnimBg="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日期占位符 1">
            <a:extLst>
              <a:ext uri="{FF2B5EF4-FFF2-40B4-BE49-F238E27FC236}">
                <a16:creationId xmlns:a16="http://schemas.microsoft.com/office/drawing/2014/main" id="{6B301379-E76F-3544-998C-2B469BFCD5B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AA711D3-D6E5-9E45-9F83-5BF36FD69FE4}" type="datetime12">
              <a:rPr kumimoji="0" lang="zh-CN" altLang="en-US" sz="1400" smtClean="0"/>
              <a:pPr>
                <a:spcBef>
                  <a:spcPct val="0"/>
                </a:spcBef>
                <a:buClrTx/>
                <a:buSzTx/>
                <a:buFontTx/>
                <a:buNone/>
              </a:pPr>
              <a:t>下午8时26分</a:t>
            </a:fld>
            <a:endParaRPr kumimoji="0" lang="en-US" altLang="zh-CN" sz="1400"/>
          </a:p>
        </p:txBody>
      </p:sp>
      <p:sp>
        <p:nvSpPr>
          <p:cNvPr id="600066" name="Text Box 2">
            <a:extLst>
              <a:ext uri="{FF2B5EF4-FFF2-40B4-BE49-F238E27FC236}">
                <a16:creationId xmlns:a16="http://schemas.microsoft.com/office/drawing/2014/main" id="{F26AFB10-7EA5-F143-BA4E-3480AFBC170E}"/>
              </a:ext>
            </a:extLst>
          </p:cNvPr>
          <p:cNvSpPr txBox="1">
            <a:spLocks noChangeArrowheads="1"/>
          </p:cNvSpPr>
          <p:nvPr/>
        </p:nvSpPr>
        <p:spPr bwMode="auto">
          <a:xfrm>
            <a:off x="395288" y="1628775"/>
            <a:ext cx="8497887" cy="2014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AutoNum type="arabicPeriod"/>
            </a:pPr>
            <a:r>
              <a:rPr lang="zh-CN" altLang="en-US" sz="2800">
                <a:latin typeface="华文中宋" panose="02010600040101010101" pitchFamily="2" charset="-122"/>
                <a:ea typeface="华文中宋" panose="02010600040101010101" pitchFamily="2" charset="-122"/>
              </a:rPr>
              <a:t>数据对准：</a:t>
            </a:r>
          </a:p>
          <a:p>
            <a:pPr eaLnBrk="1" hangingPunct="1">
              <a:spcBef>
                <a:spcPct val="50000"/>
              </a:spcBef>
              <a:buClrTx/>
              <a:buSzTx/>
              <a:buFontTx/>
              <a:buNone/>
            </a:pPr>
            <a:r>
              <a:rPr lang="zh-CN" altLang="en-US" sz="2800">
                <a:latin typeface="华文中宋" panose="02010600040101010101" pitchFamily="2" charset="-122"/>
                <a:ea typeface="华文中宋" panose="02010600040101010101" pitchFamily="2" charset="-122"/>
              </a:rPr>
              <a:t>     当</a:t>
            </a:r>
            <a:r>
              <a:rPr lang="en-US" altLang="zh-CN" sz="2800">
                <a:latin typeface="华文中宋" panose="02010600040101010101" pitchFamily="2" charset="-122"/>
                <a:ea typeface="华文中宋" panose="02010600040101010101" pitchFamily="2" charset="-122"/>
              </a:rPr>
              <a:t>CPU</a:t>
            </a:r>
            <a:r>
              <a:rPr lang="zh-CN" altLang="en-US" sz="2800">
                <a:latin typeface="华文中宋" panose="02010600040101010101" pitchFamily="2" charset="-122"/>
                <a:ea typeface="华文中宋" panose="02010600040101010101" pitchFamily="2" charset="-122"/>
              </a:rPr>
              <a:t>读</a:t>
            </a:r>
            <a:r>
              <a:rPr lang="en-US" altLang="zh-CN" sz="2800">
                <a:latin typeface="华文中宋" panose="02010600040101010101" pitchFamily="2" charset="-122"/>
                <a:ea typeface="华文中宋" panose="02010600040101010101" pitchFamily="2" charset="-122"/>
              </a:rPr>
              <a:t>/</a:t>
            </a:r>
            <a:r>
              <a:rPr lang="zh-CN" altLang="en-US" sz="2800">
                <a:latin typeface="华文中宋" panose="02010600040101010101" pitchFamily="2" charset="-122"/>
                <a:ea typeface="华文中宋" panose="02010600040101010101" pitchFamily="2" charset="-122"/>
              </a:rPr>
              <a:t>写一个字时，若字单元地址从</a:t>
            </a:r>
            <a:r>
              <a:rPr lang="zh-CN" altLang="en-US" sz="2800">
                <a:solidFill>
                  <a:schemeClr val="hlink"/>
                </a:solidFill>
                <a:latin typeface="华文中宋" panose="02010600040101010101" pitchFamily="2" charset="-122"/>
                <a:ea typeface="华文中宋" panose="02010600040101010101" pitchFamily="2" charset="-122"/>
              </a:rPr>
              <a:t>偶地址</a:t>
            </a:r>
            <a:r>
              <a:rPr lang="zh-CN" altLang="en-US" sz="2800">
                <a:latin typeface="华文中宋" panose="02010600040101010101" pitchFamily="2" charset="-122"/>
                <a:ea typeface="华文中宋" panose="02010600040101010101" pitchFamily="2" charset="-122"/>
              </a:rPr>
              <a:t>开始，只需访问一次存储器；若字单元地址从</a:t>
            </a:r>
            <a:r>
              <a:rPr lang="zh-CN" altLang="en-US" sz="2800">
                <a:solidFill>
                  <a:schemeClr val="hlink"/>
                </a:solidFill>
                <a:latin typeface="华文中宋" panose="02010600040101010101" pitchFamily="2" charset="-122"/>
                <a:ea typeface="华文中宋" panose="02010600040101010101" pitchFamily="2" charset="-122"/>
              </a:rPr>
              <a:t>奇地址</a:t>
            </a:r>
            <a:r>
              <a:rPr lang="zh-CN" altLang="en-US" sz="2800">
                <a:latin typeface="华文中宋" panose="02010600040101010101" pitchFamily="2" charset="-122"/>
                <a:ea typeface="华文中宋" panose="02010600040101010101" pitchFamily="2" charset="-122"/>
              </a:rPr>
              <a:t>开始，则需访问两次存储器。</a:t>
            </a:r>
          </a:p>
        </p:txBody>
      </p:sp>
      <p:sp>
        <p:nvSpPr>
          <p:cNvPr id="99331" name="Rectangle 3">
            <a:extLst>
              <a:ext uri="{FF2B5EF4-FFF2-40B4-BE49-F238E27FC236}">
                <a16:creationId xmlns:a16="http://schemas.microsoft.com/office/drawing/2014/main" id="{079B9DBB-3310-E347-ADB3-8CD53FB67EF5}"/>
              </a:ext>
            </a:extLst>
          </p:cNvPr>
          <p:cNvSpPr>
            <a:spLocks noChangeArrowheads="1"/>
          </p:cNvSpPr>
          <p:nvPr/>
        </p:nvSpPr>
        <p:spPr bwMode="auto">
          <a:xfrm>
            <a:off x="223838" y="836613"/>
            <a:ext cx="3124200" cy="623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kumimoji="0" lang="zh-CN" altLang="en-US">
                <a:latin typeface="华文中宋" panose="02010600040101010101" pitchFamily="2" charset="-122"/>
                <a:ea typeface="华文中宋" panose="02010600040101010101" pitchFamily="2" charset="-122"/>
              </a:rPr>
              <a:t>四、</a:t>
            </a:r>
            <a:r>
              <a:rPr kumimoji="0" lang="zh-CN" altLang="en-US">
                <a:solidFill>
                  <a:srgbClr val="000000"/>
                </a:solidFill>
                <a:latin typeface="华文中宋" panose="02010600040101010101" pitchFamily="2" charset="-122"/>
                <a:ea typeface="华文中宋" panose="02010600040101010101" pitchFamily="2" charset="-122"/>
              </a:rPr>
              <a:t>数据的存取</a:t>
            </a:r>
          </a:p>
        </p:txBody>
      </p:sp>
      <p:graphicFrame>
        <p:nvGraphicFramePr>
          <p:cNvPr id="600068" name="Object 4">
            <a:extLst>
              <a:ext uri="{FF2B5EF4-FFF2-40B4-BE49-F238E27FC236}">
                <a16:creationId xmlns:a16="http://schemas.microsoft.com/office/drawing/2014/main" id="{DA6076C0-FDC4-0B4E-97A2-B2C9A4D8D543}"/>
              </a:ext>
            </a:extLst>
          </p:cNvPr>
          <p:cNvGraphicFramePr>
            <a:graphicFrameLocks noChangeAspect="1"/>
          </p:cNvGraphicFramePr>
          <p:nvPr/>
        </p:nvGraphicFramePr>
        <p:xfrm>
          <a:off x="1547813" y="3789363"/>
          <a:ext cx="6337300" cy="2660650"/>
        </p:xfrm>
        <a:graphic>
          <a:graphicData uri="http://schemas.openxmlformats.org/presentationml/2006/ole">
            <mc:AlternateContent xmlns:mc="http://schemas.openxmlformats.org/markup-compatibility/2006">
              <mc:Choice xmlns:v="urn:schemas-microsoft-com:vml" Requires="v">
                <p:oleObj spid="_x0000_s99361" name="Visio" r:id="rId4" imgW="1327150" imgH="552450" progId="Visio.Drawing.11">
                  <p:embed/>
                </p:oleObj>
              </mc:Choice>
              <mc:Fallback>
                <p:oleObj name="Visio" r:id="rId4" imgW="1327150" imgH="5524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47813" y="3789363"/>
                        <a:ext cx="6337300" cy="2660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99333" name="Text Box 5">
            <a:extLst>
              <a:ext uri="{FF2B5EF4-FFF2-40B4-BE49-F238E27FC236}">
                <a16:creationId xmlns:a16="http://schemas.microsoft.com/office/drawing/2014/main" id="{6BA88D5B-5A4C-0946-8F67-882A3D365681}"/>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99334" name="幻灯片编号占位符 2">
            <a:extLst>
              <a:ext uri="{FF2B5EF4-FFF2-40B4-BE49-F238E27FC236}">
                <a16:creationId xmlns:a16="http://schemas.microsoft.com/office/drawing/2014/main" id="{DBCAA4B3-0E74-924E-817C-2677400F6B1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8B4B0CC-9FFC-0D4E-B669-30E565EC8FD7}" type="slidenum">
              <a:rPr kumimoji="0" lang="en-US" altLang="zh-CN" sz="1400" smtClean="0"/>
              <a:pPr>
                <a:spcBef>
                  <a:spcPct val="0"/>
                </a:spcBef>
                <a:buClrTx/>
                <a:buSzTx/>
                <a:buFontTx/>
                <a:buNone/>
              </a:pPr>
              <a:t>44</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00066"/>
                                        </p:tgtEl>
                                        <p:attrNameLst>
                                          <p:attrName>style.visibility</p:attrName>
                                        </p:attrNameLst>
                                      </p:cBhvr>
                                      <p:to>
                                        <p:strVal val="visible"/>
                                      </p:to>
                                    </p:set>
                                    <p:animEffect transition="in" filter="blinds(horizontal)">
                                      <p:cBhvr>
                                        <p:cTn id="7" dur="500"/>
                                        <p:tgtEl>
                                          <p:spTgt spid="60006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600068"/>
                                        </p:tgtEl>
                                        <p:attrNameLst>
                                          <p:attrName>style.visibility</p:attrName>
                                        </p:attrNameLst>
                                      </p:cBhvr>
                                      <p:to>
                                        <p:strVal val="visible"/>
                                      </p:to>
                                    </p:set>
                                    <p:animEffect transition="in" filter="blinds(horizontal)">
                                      <p:cBhvr>
                                        <p:cTn id="12" dur="500"/>
                                        <p:tgtEl>
                                          <p:spTgt spid="6000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006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日期占位符 1">
            <a:extLst>
              <a:ext uri="{FF2B5EF4-FFF2-40B4-BE49-F238E27FC236}">
                <a16:creationId xmlns:a16="http://schemas.microsoft.com/office/drawing/2014/main" id="{5C911B24-E8D3-7347-93F0-8CE4987CFA3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632B685-02B8-F94B-93D4-B304AA90701D}" type="datetime12">
              <a:rPr kumimoji="0" lang="zh-CN" altLang="en-US" sz="1400" smtClean="0"/>
              <a:pPr>
                <a:spcBef>
                  <a:spcPct val="0"/>
                </a:spcBef>
                <a:buClrTx/>
                <a:buSzTx/>
                <a:buFontTx/>
                <a:buNone/>
              </a:pPr>
              <a:t>下午8时26分</a:t>
            </a:fld>
            <a:endParaRPr kumimoji="0" lang="en-US" altLang="zh-CN" sz="1400"/>
          </a:p>
        </p:txBody>
      </p:sp>
      <p:sp>
        <p:nvSpPr>
          <p:cNvPr id="101378" name="Text Box 2">
            <a:extLst>
              <a:ext uri="{FF2B5EF4-FFF2-40B4-BE49-F238E27FC236}">
                <a16:creationId xmlns:a16="http://schemas.microsoft.com/office/drawing/2014/main" id="{37F209D6-E16C-CD48-A363-FC748C2AC41C}"/>
              </a:ext>
            </a:extLst>
          </p:cNvPr>
          <p:cNvSpPr txBox="1">
            <a:spLocks noChangeArrowheads="1"/>
          </p:cNvSpPr>
          <p:nvPr/>
        </p:nvSpPr>
        <p:spPr bwMode="auto">
          <a:xfrm>
            <a:off x="323850" y="836613"/>
            <a:ext cx="8496300" cy="181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800">
                <a:latin typeface="Times New Roman" panose="02020603050405020304" pitchFamily="18" charset="0"/>
              </a:rPr>
              <a:t>2. </a:t>
            </a:r>
            <a:r>
              <a:rPr lang="zh-CN" altLang="en-US" sz="2800">
                <a:latin typeface="Times New Roman" panose="02020603050405020304" pitchFamily="18" charset="0"/>
              </a:rPr>
              <a:t>堆栈的概念：</a:t>
            </a:r>
          </a:p>
          <a:p>
            <a:pPr eaLnBrk="1" hangingPunct="1">
              <a:spcBef>
                <a:spcPct val="0"/>
              </a:spcBef>
              <a:buClrTx/>
              <a:buSzTx/>
              <a:buFontTx/>
              <a:buNone/>
            </a:pPr>
            <a:r>
              <a:rPr lang="zh-CN" altLang="en-US" sz="2800">
                <a:latin typeface="Times New Roman" panose="02020603050405020304" pitchFamily="18" charset="0"/>
              </a:rPr>
              <a:t>  堆栈</a:t>
            </a:r>
            <a:r>
              <a:rPr lang="en-US" altLang="zh-CN" sz="2800">
                <a:latin typeface="Times New Roman" panose="02020603050405020304" pitchFamily="18" charset="0"/>
              </a:rPr>
              <a:t>(STACK)</a:t>
            </a:r>
            <a:r>
              <a:rPr lang="zh-CN" altLang="en-US" sz="2800">
                <a:latin typeface="Times New Roman" panose="02020603050405020304" pitchFamily="18" charset="0"/>
              </a:rPr>
              <a:t>是由若干个连续存储单元组成的、操作时遵循先进后出</a:t>
            </a:r>
            <a:r>
              <a:rPr lang="en-US" altLang="zh-CN" sz="2800">
                <a:latin typeface="Times New Roman" panose="02020603050405020304" pitchFamily="18" charset="0"/>
              </a:rPr>
              <a:t>(FILO)</a:t>
            </a:r>
            <a:r>
              <a:rPr lang="zh-CN" altLang="en-US" sz="2800">
                <a:latin typeface="Times New Roman" panose="02020603050405020304" pitchFamily="18" charset="0"/>
              </a:rPr>
              <a:t>原则的一个存储器区，主要用于暂存中断和子程序调用时的现场数据及返回地址。</a:t>
            </a:r>
          </a:p>
        </p:txBody>
      </p:sp>
      <p:graphicFrame>
        <p:nvGraphicFramePr>
          <p:cNvPr id="101379" name="Object 3">
            <a:extLst>
              <a:ext uri="{FF2B5EF4-FFF2-40B4-BE49-F238E27FC236}">
                <a16:creationId xmlns:a16="http://schemas.microsoft.com/office/drawing/2014/main" id="{A09EE253-905A-7948-9C2B-204028781995}"/>
              </a:ext>
            </a:extLst>
          </p:cNvPr>
          <p:cNvGraphicFramePr>
            <a:graphicFrameLocks noChangeAspect="1"/>
          </p:cNvGraphicFramePr>
          <p:nvPr/>
        </p:nvGraphicFramePr>
        <p:xfrm>
          <a:off x="5211763" y="2565400"/>
          <a:ext cx="3608387" cy="4105275"/>
        </p:xfrm>
        <a:graphic>
          <a:graphicData uri="http://schemas.openxmlformats.org/presentationml/2006/ole">
            <mc:AlternateContent xmlns:mc="http://schemas.openxmlformats.org/markup-compatibility/2006">
              <mc:Choice xmlns:v="urn:schemas-microsoft-com:vml" Requires="v">
                <p:oleObj spid="_x0000_s101409" name="Visio" r:id="rId4" imgW="787400" imgH="831850" progId="Visio.Drawing.11">
                  <p:embed/>
                </p:oleObj>
              </mc:Choice>
              <mc:Fallback>
                <p:oleObj name="Visio" r:id="rId4" imgW="787400" imgH="83185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11763" y="2565400"/>
                        <a:ext cx="3608387" cy="4105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02116" name="Text Box 4">
            <a:extLst>
              <a:ext uri="{FF2B5EF4-FFF2-40B4-BE49-F238E27FC236}">
                <a16:creationId xmlns:a16="http://schemas.microsoft.com/office/drawing/2014/main" id="{5BB0B6EE-4B1A-4B46-87C3-EAF58C8600CF}"/>
              </a:ext>
            </a:extLst>
          </p:cNvPr>
          <p:cNvSpPr txBox="1">
            <a:spLocks noChangeArrowheads="1"/>
          </p:cNvSpPr>
          <p:nvPr/>
        </p:nvSpPr>
        <p:spPr bwMode="auto">
          <a:xfrm>
            <a:off x="395288" y="2708275"/>
            <a:ext cx="4679950" cy="393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800">
                <a:solidFill>
                  <a:srgbClr val="FF33CC"/>
                </a:solidFill>
                <a:latin typeface="Times New Roman" panose="02020603050405020304" pitchFamily="18" charset="0"/>
              </a:rPr>
              <a:t>堆栈操作具有如下特点：</a:t>
            </a:r>
          </a:p>
          <a:p>
            <a:pPr eaLnBrk="1" hangingPunct="1">
              <a:spcBef>
                <a:spcPct val="0"/>
              </a:spcBef>
              <a:buClrTx/>
              <a:buSzTx/>
              <a:buFontTx/>
              <a:buNone/>
            </a:pPr>
            <a:r>
              <a:rPr lang="zh-CN" altLang="en-US" sz="2800">
                <a:latin typeface="Times New Roman" panose="02020603050405020304" pitchFamily="18" charset="0"/>
              </a:rPr>
              <a:t>  ①操作只能在栈顶进行，入栈和出栈都必须是双字节数据</a:t>
            </a:r>
            <a:r>
              <a:rPr lang="en-US" altLang="zh-CN" sz="2800">
                <a:latin typeface="Times New Roman" panose="02020603050405020304" pitchFamily="18" charset="0"/>
              </a:rPr>
              <a:t>(16</a:t>
            </a:r>
            <a:r>
              <a:rPr lang="zh-CN" altLang="en-US" sz="2800">
                <a:latin typeface="Times New Roman" panose="02020603050405020304" pitchFamily="18" charset="0"/>
              </a:rPr>
              <a:t>位</a:t>
            </a:r>
            <a:r>
              <a:rPr lang="en-US" altLang="zh-CN" sz="2800">
                <a:latin typeface="Times New Roman" panose="02020603050405020304" pitchFamily="18" charset="0"/>
              </a:rPr>
              <a:t>)</a:t>
            </a:r>
            <a:r>
              <a:rPr lang="zh-CN" altLang="en-US" sz="2800">
                <a:latin typeface="Times New Roman" panose="02020603050405020304" pitchFamily="18" charset="0"/>
              </a:rPr>
              <a:t>。进行一次</a:t>
            </a:r>
            <a:r>
              <a:rPr lang="zh-CN" altLang="en-US" sz="2800">
                <a:solidFill>
                  <a:srgbClr val="FF33CC"/>
                </a:solidFill>
                <a:latin typeface="Times New Roman" panose="02020603050405020304" pitchFamily="18" charset="0"/>
              </a:rPr>
              <a:t>入栈</a:t>
            </a:r>
            <a:r>
              <a:rPr lang="zh-CN" altLang="en-US" sz="2800">
                <a:latin typeface="Times New Roman" panose="02020603050405020304" pitchFamily="18" charset="0"/>
              </a:rPr>
              <a:t>操作，</a:t>
            </a:r>
            <a:r>
              <a:rPr lang="en-US" altLang="zh-CN" sz="2800">
                <a:latin typeface="Times New Roman" panose="02020603050405020304" pitchFamily="18" charset="0"/>
              </a:rPr>
              <a:t>SP</a:t>
            </a:r>
            <a:r>
              <a:rPr lang="zh-CN" altLang="en-US" sz="2800">
                <a:latin typeface="Times New Roman" panose="02020603050405020304" pitchFamily="18" charset="0"/>
              </a:rPr>
              <a:t>减</a:t>
            </a:r>
            <a:r>
              <a:rPr lang="en-US" altLang="zh-CN" sz="2800">
                <a:latin typeface="Times New Roman" panose="02020603050405020304" pitchFamily="18" charset="0"/>
              </a:rPr>
              <a:t>2</a:t>
            </a:r>
            <a:r>
              <a:rPr lang="zh-CN" altLang="en-US" sz="2800">
                <a:latin typeface="Times New Roman" panose="02020603050405020304" pitchFamily="18" charset="0"/>
              </a:rPr>
              <a:t>；进行一次</a:t>
            </a:r>
            <a:r>
              <a:rPr lang="zh-CN" altLang="en-US" sz="2800">
                <a:solidFill>
                  <a:srgbClr val="FF33CC"/>
                </a:solidFill>
                <a:latin typeface="Times New Roman" panose="02020603050405020304" pitchFamily="18" charset="0"/>
              </a:rPr>
              <a:t>出栈</a:t>
            </a:r>
            <a:r>
              <a:rPr lang="zh-CN" altLang="en-US" sz="2800">
                <a:latin typeface="Times New Roman" panose="02020603050405020304" pitchFamily="18" charset="0"/>
              </a:rPr>
              <a:t>操作，</a:t>
            </a:r>
            <a:r>
              <a:rPr lang="en-US" altLang="zh-CN" sz="2800">
                <a:latin typeface="Times New Roman" panose="02020603050405020304" pitchFamily="18" charset="0"/>
              </a:rPr>
              <a:t>SP</a:t>
            </a:r>
            <a:r>
              <a:rPr lang="zh-CN" altLang="en-US" sz="2800">
                <a:latin typeface="Times New Roman" panose="02020603050405020304" pitchFamily="18" charset="0"/>
              </a:rPr>
              <a:t>加</a:t>
            </a:r>
            <a:r>
              <a:rPr lang="en-US" altLang="zh-CN" sz="2800">
                <a:latin typeface="Times New Roman" panose="02020603050405020304" pitchFamily="18" charset="0"/>
              </a:rPr>
              <a:t>2</a:t>
            </a:r>
            <a:r>
              <a:rPr lang="zh-CN" altLang="en-US" sz="2800">
                <a:latin typeface="Times New Roman" panose="02020603050405020304" pitchFamily="18" charset="0"/>
              </a:rPr>
              <a:t>；</a:t>
            </a:r>
          </a:p>
          <a:p>
            <a:pPr eaLnBrk="1" hangingPunct="1">
              <a:spcBef>
                <a:spcPct val="0"/>
              </a:spcBef>
              <a:buClrTx/>
              <a:buSzTx/>
              <a:buFontTx/>
              <a:buNone/>
            </a:pPr>
            <a:r>
              <a:rPr lang="zh-CN" altLang="en-US" sz="2800">
                <a:latin typeface="Times New Roman" panose="02020603050405020304" pitchFamily="18" charset="0"/>
              </a:rPr>
              <a:t>  ②操作遵循“先进后出</a:t>
            </a:r>
            <a:r>
              <a:rPr lang="en-US" altLang="zh-CN" sz="2800">
                <a:latin typeface="Times New Roman" panose="02020603050405020304" pitchFamily="18" charset="0"/>
              </a:rPr>
              <a:t>(FILO)”</a:t>
            </a:r>
            <a:r>
              <a:rPr lang="zh-CN" altLang="en-US" sz="2800">
                <a:latin typeface="Times New Roman" panose="02020603050405020304" pitchFamily="18" charset="0"/>
              </a:rPr>
              <a:t>的原则。最后压入堆栈的数据会最先被弹出。</a:t>
            </a:r>
          </a:p>
        </p:txBody>
      </p:sp>
      <p:sp>
        <p:nvSpPr>
          <p:cNvPr id="101381" name="Text Box 5">
            <a:extLst>
              <a:ext uri="{FF2B5EF4-FFF2-40B4-BE49-F238E27FC236}">
                <a16:creationId xmlns:a16="http://schemas.microsoft.com/office/drawing/2014/main" id="{94A80D47-1D08-8D49-9E9F-6DFB16D6260D}"/>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101382" name="幻灯片编号占位符 2">
            <a:extLst>
              <a:ext uri="{FF2B5EF4-FFF2-40B4-BE49-F238E27FC236}">
                <a16:creationId xmlns:a16="http://schemas.microsoft.com/office/drawing/2014/main" id="{C89716E0-DC45-7D4A-8E34-646DBCC25E8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2374687-ED2C-344D-982B-D510A5A1C5C3}" type="slidenum">
              <a:rPr kumimoji="0" lang="en-US" altLang="zh-CN" sz="1400" smtClean="0"/>
              <a:pPr>
                <a:spcBef>
                  <a:spcPct val="0"/>
                </a:spcBef>
                <a:buClrTx/>
                <a:buSzTx/>
                <a:buFontTx/>
                <a:buNone/>
              </a:pPr>
              <a:t>45</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02116"/>
                                        </p:tgtEl>
                                        <p:attrNameLst>
                                          <p:attrName>style.visibility</p:attrName>
                                        </p:attrNameLst>
                                      </p:cBhvr>
                                      <p:to>
                                        <p:strVal val="visible"/>
                                      </p:to>
                                    </p:set>
                                    <p:animEffect transition="in" filter="blinds(horizontal)">
                                      <p:cBhvr>
                                        <p:cTn id="7" dur="500"/>
                                        <p:tgtEl>
                                          <p:spTgt spid="602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211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日期占位符 1">
            <a:extLst>
              <a:ext uri="{FF2B5EF4-FFF2-40B4-BE49-F238E27FC236}">
                <a16:creationId xmlns:a16="http://schemas.microsoft.com/office/drawing/2014/main" id="{68B4A8BE-20F1-204E-84FC-85B95C55488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007A569-4678-9E47-B386-2439E312C2B6}" type="datetime12">
              <a:rPr kumimoji="0" lang="zh-CN" altLang="en-US" sz="1400" smtClean="0"/>
              <a:pPr>
                <a:spcBef>
                  <a:spcPct val="0"/>
                </a:spcBef>
                <a:buClrTx/>
                <a:buSzTx/>
                <a:buFontTx/>
                <a:buNone/>
              </a:pPr>
              <a:t>下午8时26分</a:t>
            </a:fld>
            <a:endParaRPr kumimoji="0" lang="en-US" altLang="zh-CN" sz="1400"/>
          </a:p>
        </p:txBody>
      </p:sp>
      <p:graphicFrame>
        <p:nvGraphicFramePr>
          <p:cNvPr id="103426" name="Object 2">
            <a:extLst>
              <a:ext uri="{FF2B5EF4-FFF2-40B4-BE49-F238E27FC236}">
                <a16:creationId xmlns:a16="http://schemas.microsoft.com/office/drawing/2014/main" id="{46C266BB-F6B1-814B-A08D-FC34DCDA5B85}"/>
              </a:ext>
            </a:extLst>
          </p:cNvPr>
          <p:cNvGraphicFramePr>
            <a:graphicFrameLocks noChangeAspect="1"/>
          </p:cNvGraphicFramePr>
          <p:nvPr/>
        </p:nvGraphicFramePr>
        <p:xfrm>
          <a:off x="1116013" y="1628775"/>
          <a:ext cx="6840537" cy="3563938"/>
        </p:xfrm>
        <a:graphic>
          <a:graphicData uri="http://schemas.openxmlformats.org/presentationml/2006/ole">
            <mc:AlternateContent xmlns:mc="http://schemas.openxmlformats.org/markup-compatibility/2006">
              <mc:Choice xmlns:v="urn:schemas-microsoft-com:vml" Requires="v">
                <p:oleObj spid="_x0000_s103455" name="Visio" r:id="rId4" imgW="1708150" imgH="831850" progId="Visio.Drawing.11">
                  <p:embed/>
                </p:oleObj>
              </mc:Choice>
              <mc:Fallback>
                <p:oleObj name="Visio" r:id="rId4" imgW="1708150" imgH="83185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6013" y="1628775"/>
                        <a:ext cx="6840537" cy="3563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03427" name="Text Box 3">
            <a:extLst>
              <a:ext uri="{FF2B5EF4-FFF2-40B4-BE49-F238E27FC236}">
                <a16:creationId xmlns:a16="http://schemas.microsoft.com/office/drawing/2014/main" id="{FB3B8D42-DEBB-EC48-B451-868B32424B45}"/>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5.3	 8086</a:t>
            </a:r>
            <a:r>
              <a:rPr lang="zh-CN" altLang="en-US" sz="3600">
                <a:latin typeface="隶书" pitchFamily="49" charset="-122"/>
                <a:ea typeface="隶书" pitchFamily="49" charset="-122"/>
              </a:rPr>
              <a:t>存储器组织</a:t>
            </a:r>
          </a:p>
        </p:txBody>
      </p:sp>
      <p:sp>
        <p:nvSpPr>
          <p:cNvPr id="103428" name="幻灯片编号占位符 2">
            <a:extLst>
              <a:ext uri="{FF2B5EF4-FFF2-40B4-BE49-F238E27FC236}">
                <a16:creationId xmlns:a16="http://schemas.microsoft.com/office/drawing/2014/main" id="{5929ED0B-C730-9949-821A-E888EC632BB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E8CEDF2-44AE-DC40-8898-B76607EF6DBE}" type="slidenum">
              <a:rPr kumimoji="0" lang="en-US" altLang="zh-CN" sz="1400" smtClean="0"/>
              <a:pPr>
                <a:spcBef>
                  <a:spcPct val="0"/>
                </a:spcBef>
                <a:buClrTx/>
                <a:buSzTx/>
                <a:buFontTx/>
                <a:buNone/>
              </a:pPr>
              <a:t>46</a:t>
            </a:fld>
            <a:r>
              <a:rPr kumimoji="0" lang="en-US" altLang="zh-CN" sz="1400"/>
              <a:t>/201</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日期占位符 1">
            <a:extLst>
              <a:ext uri="{FF2B5EF4-FFF2-40B4-BE49-F238E27FC236}">
                <a16:creationId xmlns:a16="http://schemas.microsoft.com/office/drawing/2014/main" id="{152E6592-C8EE-164E-BD93-B52BBD9573E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51A5754-0E14-B540-B48A-107E9DA19935}" type="datetime12">
              <a:rPr kumimoji="0" lang="zh-CN" altLang="en-US" sz="1400" smtClean="0"/>
              <a:pPr>
                <a:spcBef>
                  <a:spcPct val="0"/>
                </a:spcBef>
                <a:buClrTx/>
                <a:buSzTx/>
                <a:buFontTx/>
                <a:buNone/>
              </a:pPr>
              <a:t>下午8时26分</a:t>
            </a:fld>
            <a:endParaRPr kumimoji="0" lang="en-US" altLang="zh-CN" sz="1400"/>
          </a:p>
        </p:txBody>
      </p:sp>
      <p:sp>
        <p:nvSpPr>
          <p:cNvPr id="936963" name="Text Box 3">
            <a:extLst>
              <a:ext uri="{FF2B5EF4-FFF2-40B4-BE49-F238E27FC236}">
                <a16:creationId xmlns:a16="http://schemas.microsoft.com/office/drawing/2014/main" id="{20F7039F-B5AC-9A4C-B4F5-ED08462DDB47}"/>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solidFill>
                  <a:srgbClr val="FF33CC"/>
                </a:solidFill>
                <a:latin typeface="隶书" pitchFamily="49" charset="-122"/>
                <a:ea typeface="隶书" pitchFamily="49" charset="-122"/>
              </a:rPr>
              <a:t>5.4	 8086 CPU</a:t>
            </a:r>
            <a:r>
              <a:rPr lang="zh-CN" altLang="en-US" sz="3600">
                <a:solidFill>
                  <a:srgbClr val="FF33CC"/>
                </a:solidFill>
                <a:latin typeface="隶书" pitchFamily="49" charset="-122"/>
                <a:ea typeface="隶书" pitchFamily="49" charset="-122"/>
              </a:rPr>
              <a:t>时序</a:t>
            </a:r>
          </a:p>
        </p:txBody>
      </p:sp>
      <p:sp>
        <p:nvSpPr>
          <p:cNvPr id="94213" name="Text Box 5">
            <a:extLst>
              <a:ext uri="{FF2B5EF4-FFF2-40B4-BE49-F238E27FC236}">
                <a16:creationId xmlns:a16="http://schemas.microsoft.com/office/drawing/2014/main" id="{719B01F8-3552-DE47-8895-28838DDAE60E}"/>
              </a:ext>
            </a:extLst>
          </p:cNvPr>
          <p:cNvSpPr txBox="1">
            <a:spLocks noChangeArrowheads="1"/>
          </p:cNvSpPr>
          <p:nvPr/>
        </p:nvSpPr>
        <p:spPr bwMode="auto">
          <a:xfrm>
            <a:off x="395288" y="1052513"/>
            <a:ext cx="8497887" cy="4692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61938" indent="-2619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40000"/>
              </a:lnSpc>
              <a:spcBef>
                <a:spcPct val="0"/>
              </a:spcBef>
              <a:buClrTx/>
            </a:pPr>
            <a:r>
              <a:rPr kumimoji="0" lang="zh-CN" altLang="en-US" sz="2400" dirty="0">
                <a:latin typeface="华文中宋" panose="02010600040101010101" pitchFamily="2" charset="-122"/>
                <a:ea typeface="华文中宋" panose="02010600040101010101" pitchFamily="2" charset="-122"/>
              </a:rPr>
              <a:t>微处理器是在统一的时钟信号</a:t>
            </a:r>
            <a:r>
              <a:rPr kumimoji="0" lang="en-US" altLang="zh-CN" sz="2400" dirty="0">
                <a:latin typeface="华文中宋" panose="02010600040101010101" pitchFamily="2" charset="-122"/>
                <a:ea typeface="华文中宋" panose="02010600040101010101" pitchFamily="2" charset="-122"/>
              </a:rPr>
              <a:t>CLK</a:t>
            </a:r>
            <a:r>
              <a:rPr kumimoji="0" lang="zh-CN" altLang="en-US" sz="2400" dirty="0">
                <a:latin typeface="华文中宋" panose="02010600040101010101" pitchFamily="2" charset="-122"/>
                <a:ea typeface="华文中宋" panose="02010600040101010101" pitchFamily="2" charset="-122"/>
              </a:rPr>
              <a:t>控制下，按照一定的时序来工作的。</a:t>
            </a:r>
          </a:p>
          <a:p>
            <a:pPr eaLnBrk="1" hangingPunct="1">
              <a:lnSpc>
                <a:spcPct val="140000"/>
              </a:lnSpc>
              <a:spcBef>
                <a:spcPct val="0"/>
              </a:spcBef>
              <a:buClrTx/>
            </a:pPr>
            <a:r>
              <a:rPr kumimoji="0" lang="en-US" altLang="zh-CN" sz="2400" dirty="0">
                <a:latin typeface="华文中宋" panose="02010600040101010101" pitchFamily="2" charset="-122"/>
                <a:ea typeface="华文中宋" panose="02010600040101010101" pitchFamily="2" charset="-122"/>
              </a:rPr>
              <a:t>8086</a:t>
            </a:r>
            <a:r>
              <a:rPr kumimoji="0" lang="zh-CN" altLang="en-US" sz="2400" dirty="0">
                <a:latin typeface="华文中宋" panose="02010600040101010101" pitchFamily="2" charset="-122"/>
                <a:ea typeface="华文中宋" panose="02010600040101010101" pitchFamily="2" charset="-122"/>
              </a:rPr>
              <a:t>时钟频率为</a:t>
            </a:r>
            <a:r>
              <a:rPr kumimoji="0" lang="en-US" altLang="zh-CN" sz="2400" dirty="0">
                <a:latin typeface="华文中宋" panose="02010600040101010101" pitchFamily="2" charset="-122"/>
                <a:ea typeface="华文中宋" panose="02010600040101010101" pitchFamily="2" charset="-122"/>
              </a:rPr>
              <a:t>5 MHz</a:t>
            </a:r>
            <a:r>
              <a:rPr kumimoji="0" lang="zh-CN" altLang="en-US" sz="2400" dirty="0">
                <a:latin typeface="华文中宋" panose="02010600040101010101" pitchFamily="2" charset="-122"/>
                <a:ea typeface="华文中宋" panose="02010600040101010101" pitchFamily="2" charset="-122"/>
              </a:rPr>
              <a:t>，一个时钟周期等于</a:t>
            </a:r>
            <a:r>
              <a:rPr kumimoji="0" lang="en-US" altLang="zh-CN" sz="2400" dirty="0">
                <a:latin typeface="华文中宋" panose="02010600040101010101" pitchFamily="2" charset="-122"/>
                <a:ea typeface="华文中宋" panose="02010600040101010101" pitchFamily="2" charset="-122"/>
              </a:rPr>
              <a:t>200 ns</a:t>
            </a:r>
            <a:r>
              <a:rPr kumimoji="0" lang="zh-CN" altLang="en-US" sz="2400" dirty="0">
                <a:latin typeface="华文中宋" panose="02010600040101010101" pitchFamily="2" charset="-122"/>
                <a:ea typeface="华文中宋" panose="02010600040101010101" pitchFamily="2" charset="-122"/>
              </a:rPr>
              <a:t>。</a:t>
            </a:r>
          </a:p>
          <a:p>
            <a:pPr eaLnBrk="1" hangingPunct="1">
              <a:lnSpc>
                <a:spcPct val="140000"/>
              </a:lnSpc>
              <a:spcBef>
                <a:spcPct val="0"/>
              </a:spcBef>
              <a:buClrTx/>
            </a:pPr>
            <a:r>
              <a:rPr kumimoji="0" lang="en-US" altLang="zh-CN" sz="2400" dirty="0">
                <a:latin typeface="华文中宋" panose="02010600040101010101" pitchFamily="2" charset="-122"/>
                <a:ea typeface="华文中宋" panose="02010600040101010101" pitchFamily="2" charset="-122"/>
              </a:rPr>
              <a:t>CPU</a:t>
            </a:r>
            <a:r>
              <a:rPr kumimoji="0" lang="zh-CN" altLang="en-US" sz="2400" dirty="0">
                <a:latin typeface="华文中宋" panose="02010600040101010101" pitchFamily="2" charset="-122"/>
                <a:ea typeface="华文中宋" panose="02010600040101010101" pitchFamily="2" charset="-122"/>
              </a:rPr>
              <a:t>的时序分为两种：</a:t>
            </a:r>
            <a:r>
              <a:rPr kumimoji="0" lang="zh-CN" altLang="en-US" sz="2400" dirty="0">
                <a:solidFill>
                  <a:schemeClr val="hlink"/>
                </a:solidFill>
                <a:latin typeface="华文中宋" panose="02010600040101010101" pitchFamily="2" charset="-122"/>
                <a:ea typeface="华文中宋" panose="02010600040101010101" pitchFamily="2" charset="-122"/>
              </a:rPr>
              <a:t>时钟周期</a:t>
            </a:r>
            <a:r>
              <a:rPr kumimoji="0" lang="zh-CN" altLang="en-US" sz="2400" dirty="0">
                <a:latin typeface="华文中宋" panose="02010600040101010101" pitchFamily="2" charset="-122"/>
                <a:ea typeface="华文中宋" panose="02010600040101010101" pitchFamily="2" charset="-122"/>
              </a:rPr>
              <a:t>和</a:t>
            </a:r>
            <a:r>
              <a:rPr kumimoji="0" lang="zh-CN" altLang="en-US" sz="2400" dirty="0">
                <a:solidFill>
                  <a:schemeClr val="hlink"/>
                </a:solidFill>
                <a:latin typeface="华文中宋" panose="02010600040101010101" pitchFamily="2" charset="-122"/>
                <a:ea typeface="华文中宋" panose="02010600040101010101" pitchFamily="2" charset="-122"/>
              </a:rPr>
              <a:t>总线周期</a:t>
            </a:r>
            <a:r>
              <a:rPr kumimoji="0" lang="zh-CN" altLang="en-US" sz="2400" dirty="0">
                <a:latin typeface="华文中宋" panose="02010600040101010101" pitchFamily="2" charset="-122"/>
                <a:ea typeface="华文中宋" panose="02010600040101010101" pitchFamily="2" charset="-122"/>
              </a:rPr>
              <a:t>。</a:t>
            </a:r>
          </a:p>
          <a:p>
            <a:pPr eaLnBrk="1" hangingPunct="1">
              <a:lnSpc>
                <a:spcPct val="140000"/>
              </a:lnSpc>
              <a:spcBef>
                <a:spcPct val="0"/>
              </a:spcBef>
              <a:buClrTx/>
            </a:pPr>
            <a:r>
              <a:rPr kumimoji="0" lang="en-US" altLang="zh-CN" sz="2400" dirty="0">
                <a:latin typeface="华文中宋" panose="02010600040101010101" pitchFamily="2" charset="-122"/>
                <a:ea typeface="华文中宋" panose="02010600040101010101" pitchFamily="2" charset="-122"/>
              </a:rPr>
              <a:t>8086CPU</a:t>
            </a:r>
            <a:r>
              <a:rPr kumimoji="0" lang="zh-CN" altLang="en-US" sz="2400" dirty="0">
                <a:latin typeface="华文中宋" panose="02010600040101010101" pitchFamily="2" charset="-122"/>
                <a:ea typeface="华文中宋" panose="02010600040101010101" pitchFamily="2" charset="-122"/>
              </a:rPr>
              <a:t>与内存或</a:t>
            </a:r>
            <a:r>
              <a:rPr kumimoji="0" lang="en-US" altLang="zh-CN" sz="2400" dirty="0">
                <a:latin typeface="华文中宋" panose="02010600040101010101" pitchFamily="2" charset="-122"/>
                <a:ea typeface="华文中宋" panose="02010600040101010101" pitchFamily="2" charset="-122"/>
              </a:rPr>
              <a:t>I/O</a:t>
            </a:r>
            <a:r>
              <a:rPr kumimoji="0" lang="zh-CN" altLang="en-US" sz="2400" dirty="0">
                <a:latin typeface="华文中宋" panose="02010600040101010101" pitchFamily="2" charset="-122"/>
                <a:ea typeface="华文中宋" panose="02010600040101010101" pitchFamily="2" charset="-122"/>
              </a:rPr>
              <a:t>接口间的通信都是通过总线来进行的。通过总线对存储器或</a:t>
            </a:r>
            <a:r>
              <a:rPr kumimoji="0" lang="en-US" altLang="zh-CN" sz="2400" dirty="0">
                <a:latin typeface="华文中宋" panose="02010600040101010101" pitchFamily="2" charset="-122"/>
                <a:ea typeface="华文中宋" panose="02010600040101010101" pitchFamily="2" charset="-122"/>
              </a:rPr>
              <a:t>I/O</a:t>
            </a:r>
            <a:r>
              <a:rPr kumimoji="0" lang="zh-CN" altLang="en-US" sz="2400" dirty="0">
                <a:latin typeface="华文中宋" panose="02010600040101010101" pitchFamily="2" charset="-122"/>
                <a:ea typeface="华文中宋" panose="02010600040101010101" pitchFamily="2" charset="-122"/>
              </a:rPr>
              <a:t>接口进行一次访问所需的时间叫做一个</a:t>
            </a:r>
            <a:r>
              <a:rPr kumimoji="0" lang="zh-CN" altLang="en-US" sz="2400" dirty="0">
                <a:solidFill>
                  <a:srgbClr val="FF0000"/>
                </a:solidFill>
                <a:latin typeface="华文中宋" panose="02010600040101010101" pitchFamily="2" charset="-122"/>
                <a:ea typeface="华文中宋" panose="02010600040101010101" pitchFamily="2" charset="-122"/>
              </a:rPr>
              <a:t>总线周期</a:t>
            </a:r>
            <a:r>
              <a:rPr kumimoji="0" lang="zh-CN" altLang="en-US" sz="2400" dirty="0">
                <a:latin typeface="华文中宋" panose="02010600040101010101" pitchFamily="2" charset="-122"/>
                <a:ea typeface="华文中宋" panose="02010600040101010101" pitchFamily="2" charset="-122"/>
              </a:rPr>
              <a:t>，一个总线周期包括多个时钟周期。</a:t>
            </a:r>
          </a:p>
          <a:p>
            <a:pPr eaLnBrk="1" hangingPunct="1">
              <a:lnSpc>
                <a:spcPct val="140000"/>
              </a:lnSpc>
              <a:spcBef>
                <a:spcPct val="0"/>
              </a:spcBef>
              <a:buClrTx/>
            </a:pPr>
            <a:r>
              <a:rPr kumimoji="0" lang="en-US" altLang="zh-CN" sz="2400" dirty="0">
                <a:latin typeface="华文中宋" panose="02010600040101010101" pitchFamily="2" charset="-122"/>
                <a:ea typeface="华文中宋" panose="02010600040101010101" pitchFamily="2" charset="-122"/>
              </a:rPr>
              <a:t>CPU</a:t>
            </a:r>
            <a:r>
              <a:rPr kumimoji="0" lang="zh-CN" altLang="en-US" sz="2400" dirty="0">
                <a:latin typeface="华文中宋" panose="02010600040101010101" pitchFamily="2" charset="-122"/>
                <a:ea typeface="华文中宋" panose="02010600040101010101" pitchFamily="2" charset="-122"/>
              </a:rPr>
              <a:t>每执行一条指令至少要访问一次存储器</a:t>
            </a:r>
            <a:r>
              <a:rPr kumimoji="0" lang="en-US" altLang="zh-CN" sz="2400" dirty="0">
                <a:latin typeface="华文中宋" panose="02010600040101010101" pitchFamily="2" charset="-122"/>
                <a:ea typeface="华文中宋" panose="02010600040101010101" pitchFamily="2" charset="-122"/>
              </a:rPr>
              <a:t>(</a:t>
            </a:r>
            <a:r>
              <a:rPr kumimoji="0" lang="zh-CN" altLang="en-US" sz="2400" dirty="0">
                <a:latin typeface="华文中宋" panose="02010600040101010101" pitchFamily="2" charset="-122"/>
                <a:ea typeface="华文中宋" panose="02010600040101010101" pitchFamily="2" charset="-122"/>
              </a:rPr>
              <a:t>取指令</a:t>
            </a:r>
            <a:r>
              <a:rPr kumimoji="0" lang="en-US" altLang="zh-CN" sz="2400" dirty="0">
                <a:latin typeface="华文中宋" panose="02010600040101010101" pitchFamily="2" charset="-122"/>
                <a:ea typeface="华文中宋" panose="02010600040101010101" pitchFamily="2" charset="-122"/>
              </a:rPr>
              <a:t>)</a:t>
            </a:r>
            <a:r>
              <a:rPr kumimoji="0" lang="zh-CN" altLang="en-US" sz="2400" dirty="0">
                <a:latin typeface="华文中宋" panose="02010600040101010101" pitchFamily="2" charset="-122"/>
                <a:ea typeface="华文中宋" panose="02010600040101010101" pitchFamily="2" charset="-122"/>
              </a:rPr>
              <a:t>，即至少要进行一次读存储器操作，占用一个读总线周期。</a:t>
            </a:r>
          </a:p>
        </p:txBody>
      </p:sp>
      <p:sp>
        <p:nvSpPr>
          <p:cNvPr id="105476" name="幻灯片编号占位符 2">
            <a:extLst>
              <a:ext uri="{FF2B5EF4-FFF2-40B4-BE49-F238E27FC236}">
                <a16:creationId xmlns:a16="http://schemas.microsoft.com/office/drawing/2014/main" id="{AA290E20-89FF-A045-8FE8-A6BC540EE94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4F7D7E9-D12E-2943-8180-E96A14BC3ECB}" type="slidenum">
              <a:rPr kumimoji="0" lang="en-US" altLang="zh-CN" sz="1400" smtClean="0"/>
              <a:pPr>
                <a:spcBef>
                  <a:spcPct val="0"/>
                </a:spcBef>
                <a:buClrTx/>
                <a:buSzTx/>
                <a:buFontTx/>
                <a:buNone/>
              </a:pPr>
              <a:t>47</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36963"/>
                                        </p:tgtEl>
                                        <p:attrNameLst>
                                          <p:attrName>style.visibility</p:attrName>
                                        </p:attrNameLst>
                                      </p:cBhvr>
                                      <p:to>
                                        <p:strVal val="visible"/>
                                      </p:to>
                                    </p:set>
                                    <p:animEffect transition="in" filter="wipe(left)">
                                      <p:cBhvr>
                                        <p:cTn id="7" dur="500"/>
                                        <p:tgtEl>
                                          <p:spTgt spid="93696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94213"/>
                                        </p:tgtEl>
                                        <p:attrNameLst>
                                          <p:attrName>style.visibility</p:attrName>
                                        </p:attrNameLst>
                                      </p:cBhvr>
                                      <p:to>
                                        <p:strVal val="visible"/>
                                      </p:to>
                                    </p:set>
                                    <p:animEffect transition="in" filter="wipe(up)">
                                      <p:cBhvr>
                                        <p:cTn id="12" dur="1000"/>
                                        <p:tgtEl>
                                          <p:spTgt spid="94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6963" grpId="0"/>
      <p:bldP spid="94213" grpId="0"/>
    </p:bldLst>
  </p:timing>
</p:sld>
</file>

<file path=ppt/slides/slide4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7521" name="日期占位符 3">
            <a:extLst>
              <a:ext uri="{FF2B5EF4-FFF2-40B4-BE49-F238E27FC236}">
                <a16:creationId xmlns:a16="http://schemas.microsoft.com/office/drawing/2014/main" id="{60425B25-042E-F54E-82DD-8760F22622C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DFF3F00-8FCC-3647-9B2F-3D9BD1608A75}" type="datetime12">
              <a:rPr kumimoji="0" lang="zh-CN" altLang="en-US" sz="1400" smtClean="0"/>
              <a:pPr>
                <a:spcBef>
                  <a:spcPct val="0"/>
                </a:spcBef>
                <a:buClrTx/>
                <a:buSzTx/>
                <a:buFontTx/>
                <a:buNone/>
              </a:pPr>
              <a:t>下午8时26分</a:t>
            </a:fld>
            <a:endParaRPr kumimoji="0" lang="en-US" altLang="zh-CN" sz="1400"/>
          </a:p>
        </p:txBody>
      </p:sp>
      <p:sp>
        <p:nvSpPr>
          <p:cNvPr id="107522" name="Text Box 2">
            <a:extLst>
              <a:ext uri="{FF2B5EF4-FFF2-40B4-BE49-F238E27FC236}">
                <a16:creationId xmlns:a16="http://schemas.microsoft.com/office/drawing/2014/main" id="{3FC05523-2125-254D-957D-76BDDEDC6559}"/>
              </a:ext>
            </a:extLst>
          </p:cNvPr>
          <p:cNvSpPr txBox="1">
            <a:spLocks noChangeArrowheads="1"/>
          </p:cNvSpPr>
          <p:nvPr/>
        </p:nvSpPr>
        <p:spPr bwMode="auto">
          <a:xfrm>
            <a:off x="179388" y="1052513"/>
            <a:ext cx="8820150" cy="2227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61938" indent="-2619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pPr>
            <a:r>
              <a:rPr kumimoji="0" lang="zh-CN" altLang="en-US" sz="2800">
                <a:latin typeface="华文中宋" panose="02010600040101010101" pitchFamily="2" charset="-122"/>
                <a:ea typeface="华文中宋" panose="02010600040101010101" pitchFamily="2" charset="-122"/>
              </a:rPr>
              <a:t>一条指令的执行需要若干个总线周期才能完成。而一个总线周期又由若干个时钟周期构成。</a:t>
            </a:r>
          </a:p>
          <a:p>
            <a:pPr eaLnBrk="1" hangingPunct="1">
              <a:spcBef>
                <a:spcPct val="0"/>
              </a:spcBef>
              <a:buClrTx/>
            </a:pPr>
            <a:r>
              <a:rPr kumimoji="0" lang="zh-CN" altLang="en-US" sz="2800">
                <a:latin typeface="华文中宋" panose="02010600040101010101" pitchFamily="2" charset="-122"/>
                <a:ea typeface="华文中宋" panose="02010600040101010101" pitchFamily="2" charset="-122"/>
              </a:rPr>
              <a:t>每个时钟脉冲的持续时间就称为一个时钟周期。</a:t>
            </a:r>
            <a:r>
              <a:rPr kumimoji="0" lang="en-US" altLang="zh-CN" sz="2800">
                <a:latin typeface="华文中宋" panose="02010600040101010101" pitchFamily="2" charset="-122"/>
                <a:ea typeface="华文中宋" panose="02010600040101010101" pitchFamily="2" charset="-122"/>
              </a:rPr>
              <a:t>8086 CPU</a:t>
            </a:r>
            <a:r>
              <a:rPr kumimoji="0" lang="zh-CN" altLang="en-US" sz="2800">
                <a:latin typeface="华文中宋" panose="02010600040101010101" pitchFamily="2" charset="-122"/>
                <a:ea typeface="华文中宋" panose="02010600040101010101" pitchFamily="2" charset="-122"/>
              </a:rPr>
              <a:t>的一个读</a:t>
            </a:r>
            <a:r>
              <a:rPr kumimoji="0" lang="en-US" altLang="zh-CN" sz="2800">
                <a:latin typeface="华文中宋" panose="02010600040101010101" pitchFamily="2" charset="-122"/>
                <a:ea typeface="华文中宋" panose="02010600040101010101" pitchFamily="2" charset="-122"/>
              </a:rPr>
              <a:t>(</a:t>
            </a:r>
            <a:r>
              <a:rPr kumimoji="0" lang="zh-CN" altLang="en-US" sz="2800">
                <a:latin typeface="华文中宋" panose="02010600040101010101" pitchFamily="2" charset="-122"/>
                <a:ea typeface="华文中宋" panose="02010600040101010101" pitchFamily="2" charset="-122"/>
              </a:rPr>
              <a:t>或写</a:t>
            </a:r>
            <a:r>
              <a:rPr kumimoji="0" lang="en-US" altLang="zh-CN" sz="2800">
                <a:latin typeface="华文中宋" panose="02010600040101010101" pitchFamily="2" charset="-122"/>
                <a:ea typeface="华文中宋" panose="02010600040101010101" pitchFamily="2" charset="-122"/>
              </a:rPr>
              <a:t>)</a:t>
            </a:r>
            <a:r>
              <a:rPr kumimoji="0" lang="zh-CN" altLang="en-US" sz="2800">
                <a:latin typeface="华文中宋" panose="02010600040101010101" pitchFamily="2" charset="-122"/>
                <a:ea typeface="华文中宋" panose="02010600040101010101" pitchFamily="2" charset="-122"/>
              </a:rPr>
              <a:t>总线周期至少包括</a:t>
            </a:r>
            <a:r>
              <a:rPr kumimoji="0" lang="en-US" altLang="zh-CN" sz="2800">
                <a:latin typeface="华文中宋" panose="02010600040101010101" pitchFamily="2" charset="-122"/>
                <a:ea typeface="华文中宋" panose="02010600040101010101" pitchFamily="2" charset="-122"/>
              </a:rPr>
              <a:t>4</a:t>
            </a:r>
            <a:r>
              <a:rPr kumimoji="0" lang="zh-CN" altLang="en-US" sz="2800">
                <a:latin typeface="华文中宋" panose="02010600040101010101" pitchFamily="2" charset="-122"/>
                <a:ea typeface="华文中宋" panose="02010600040101010101" pitchFamily="2" charset="-122"/>
              </a:rPr>
              <a:t>个时钟周期。</a:t>
            </a:r>
          </a:p>
          <a:p>
            <a:pPr eaLnBrk="1" hangingPunct="1">
              <a:spcBef>
                <a:spcPct val="0"/>
              </a:spcBef>
              <a:buClrTx/>
            </a:pPr>
            <a:r>
              <a:rPr kumimoji="0" lang="zh-CN" altLang="en-US" sz="2800">
                <a:latin typeface="华文中宋" panose="02010600040101010101" pitchFamily="2" charset="-122"/>
                <a:ea typeface="华文中宋" panose="02010600040101010101" pitchFamily="2" charset="-122"/>
              </a:rPr>
              <a:t>时钟周期越短，</a:t>
            </a:r>
            <a:r>
              <a:rPr kumimoji="0" lang="en-US" altLang="zh-CN" sz="2800">
                <a:latin typeface="华文中宋" panose="02010600040101010101" pitchFamily="2" charset="-122"/>
                <a:ea typeface="华文中宋" panose="02010600040101010101" pitchFamily="2" charset="-122"/>
              </a:rPr>
              <a:t>CPU</a:t>
            </a:r>
            <a:r>
              <a:rPr kumimoji="0" lang="zh-CN" altLang="en-US" sz="2800">
                <a:latin typeface="华文中宋" panose="02010600040101010101" pitchFamily="2" charset="-122"/>
                <a:ea typeface="华文中宋" panose="02010600040101010101" pitchFamily="2" charset="-122"/>
              </a:rPr>
              <a:t>执行的速度就越快。</a:t>
            </a:r>
          </a:p>
        </p:txBody>
      </p:sp>
      <p:graphicFrame>
        <p:nvGraphicFramePr>
          <p:cNvPr id="107523" name="Object 3">
            <a:extLst>
              <a:ext uri="{FF2B5EF4-FFF2-40B4-BE49-F238E27FC236}">
                <a16:creationId xmlns:a16="http://schemas.microsoft.com/office/drawing/2014/main" id="{8D148D9B-465E-2341-8FF6-27FEAD27F1C3}"/>
              </a:ext>
            </a:extLst>
          </p:cNvPr>
          <p:cNvGraphicFramePr>
            <a:graphicFrameLocks noChangeAspect="1"/>
          </p:cNvGraphicFramePr>
          <p:nvPr/>
        </p:nvGraphicFramePr>
        <p:xfrm>
          <a:off x="827088" y="3716338"/>
          <a:ext cx="7488237" cy="2355850"/>
        </p:xfrm>
        <a:graphic>
          <a:graphicData uri="http://schemas.openxmlformats.org/presentationml/2006/ole">
            <mc:AlternateContent xmlns:mc="http://schemas.openxmlformats.org/markup-compatibility/2006">
              <mc:Choice xmlns:v="urn:schemas-microsoft-com:vml" Requires="v">
                <p:oleObj spid="_x0000_s107552" name="Visio" r:id="rId4" imgW="1651000" imgH="527050" progId="Visio.Drawing.11">
                  <p:embed/>
                </p:oleObj>
              </mc:Choice>
              <mc:Fallback>
                <p:oleObj name="Visio" r:id="rId4" imgW="1651000" imgH="52705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7088" y="3716338"/>
                        <a:ext cx="7488237" cy="2355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07524" name="Text Box 4">
            <a:extLst>
              <a:ext uri="{FF2B5EF4-FFF2-40B4-BE49-F238E27FC236}">
                <a16:creationId xmlns:a16="http://schemas.microsoft.com/office/drawing/2014/main" id="{351AEC75-C69E-484B-B879-0CA8DCFB31C6}"/>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5.4	 8086 CPU</a:t>
            </a:r>
            <a:r>
              <a:rPr lang="zh-CN" altLang="en-US" sz="3600">
                <a:latin typeface="隶书" pitchFamily="49" charset="-122"/>
                <a:ea typeface="隶书" pitchFamily="49" charset="-122"/>
              </a:rPr>
              <a:t>时序</a:t>
            </a:r>
          </a:p>
        </p:txBody>
      </p:sp>
      <p:sp>
        <p:nvSpPr>
          <p:cNvPr id="107525" name="幻灯片编号占位符 2">
            <a:extLst>
              <a:ext uri="{FF2B5EF4-FFF2-40B4-BE49-F238E27FC236}">
                <a16:creationId xmlns:a16="http://schemas.microsoft.com/office/drawing/2014/main" id="{B11C9B0A-215A-3F46-BE0D-517E4CE5867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D4336A0-756F-AB45-9A09-DBF19E72603A}" type="slidenum">
              <a:rPr kumimoji="0" lang="en-US" altLang="zh-CN" sz="1400" smtClean="0"/>
              <a:pPr>
                <a:spcBef>
                  <a:spcPct val="0"/>
                </a:spcBef>
                <a:buClrTx/>
                <a:buSzTx/>
                <a:buFontTx/>
                <a:buNone/>
              </a:pPr>
              <a:t>48</a:t>
            </a:fld>
            <a:r>
              <a:rPr kumimoji="0" lang="en-US" altLang="zh-CN" sz="1400"/>
              <a:t>/201</a:t>
            </a:r>
          </a:p>
        </p:txBody>
      </p:sp>
    </p:spTree>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9569" name="日期占位符 3">
            <a:extLst>
              <a:ext uri="{FF2B5EF4-FFF2-40B4-BE49-F238E27FC236}">
                <a16:creationId xmlns:a16="http://schemas.microsoft.com/office/drawing/2014/main" id="{F6AB2719-C837-134D-AA12-ABDC21A9B506}"/>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CB765A9-1142-D047-892C-2F8F9103DFAB}" type="datetime12">
              <a:rPr kumimoji="0" lang="zh-CN" altLang="en-US" sz="1400" smtClean="0"/>
              <a:pPr>
                <a:spcBef>
                  <a:spcPct val="0"/>
                </a:spcBef>
                <a:buClrTx/>
                <a:buSzTx/>
                <a:buFontTx/>
                <a:buNone/>
              </a:pPr>
              <a:t>下午8时26分</a:t>
            </a:fld>
            <a:endParaRPr kumimoji="0" lang="en-US" altLang="zh-CN" sz="1400"/>
          </a:p>
        </p:txBody>
      </p:sp>
      <p:sp>
        <p:nvSpPr>
          <p:cNvPr id="109570" name="Text Box 2">
            <a:extLst>
              <a:ext uri="{FF2B5EF4-FFF2-40B4-BE49-F238E27FC236}">
                <a16:creationId xmlns:a16="http://schemas.microsoft.com/office/drawing/2014/main" id="{899CCB2C-617F-304A-BFA9-A3490F6B487F}"/>
              </a:ext>
            </a:extLst>
          </p:cNvPr>
          <p:cNvSpPr txBox="1">
            <a:spLocks noChangeArrowheads="1"/>
          </p:cNvSpPr>
          <p:nvPr/>
        </p:nvSpPr>
        <p:spPr bwMode="auto">
          <a:xfrm>
            <a:off x="179388" y="1052513"/>
            <a:ext cx="4608512"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Font typeface="Wingdings" pitchFamily="2" charset="2"/>
              <a:buNone/>
            </a:pPr>
            <a:r>
              <a:rPr kumimoji="0" lang="zh-CN" altLang="en-US" sz="2800">
                <a:latin typeface="华文中宋" panose="02010600040101010101" pitchFamily="2" charset="-122"/>
                <a:ea typeface="华文中宋" panose="02010600040101010101" pitchFamily="2" charset="-122"/>
              </a:rPr>
              <a:t>系统的复位和启动操作时序 </a:t>
            </a:r>
          </a:p>
        </p:txBody>
      </p:sp>
      <p:graphicFrame>
        <p:nvGraphicFramePr>
          <p:cNvPr id="109571" name="Object 3">
            <a:extLst>
              <a:ext uri="{FF2B5EF4-FFF2-40B4-BE49-F238E27FC236}">
                <a16:creationId xmlns:a16="http://schemas.microsoft.com/office/drawing/2014/main" id="{F5DEB68E-3EC1-4146-BA0D-092D2A0EFB3A}"/>
              </a:ext>
            </a:extLst>
          </p:cNvPr>
          <p:cNvGraphicFramePr>
            <a:graphicFrameLocks noChangeAspect="1"/>
          </p:cNvGraphicFramePr>
          <p:nvPr/>
        </p:nvGraphicFramePr>
        <p:xfrm>
          <a:off x="1187450" y="2205038"/>
          <a:ext cx="6192838" cy="3311525"/>
        </p:xfrm>
        <a:graphic>
          <a:graphicData uri="http://schemas.openxmlformats.org/presentationml/2006/ole">
            <mc:AlternateContent xmlns:mc="http://schemas.openxmlformats.org/markup-compatibility/2006">
              <mc:Choice xmlns:v="urn:schemas-microsoft-com:vml" Requires="v">
                <p:oleObj spid="_x0000_s109600" name="Visio" r:id="rId4" imgW="1377950" imgH="736600" progId="Visio.Drawing.11">
                  <p:embed/>
                </p:oleObj>
              </mc:Choice>
              <mc:Fallback>
                <p:oleObj name="Visio" r:id="rId4" imgW="1377950" imgH="7366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87450" y="2205038"/>
                        <a:ext cx="6192838" cy="3311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09572" name="Text Box 4">
            <a:extLst>
              <a:ext uri="{FF2B5EF4-FFF2-40B4-BE49-F238E27FC236}">
                <a16:creationId xmlns:a16="http://schemas.microsoft.com/office/drawing/2014/main" id="{B3630B14-7B71-DF47-A346-1B73D6362678}"/>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5.4	 8086 CPU</a:t>
            </a:r>
            <a:r>
              <a:rPr lang="zh-CN" altLang="en-US" sz="3600">
                <a:latin typeface="隶书" pitchFamily="49" charset="-122"/>
                <a:ea typeface="隶书" pitchFamily="49" charset="-122"/>
              </a:rPr>
              <a:t>时序</a:t>
            </a:r>
          </a:p>
        </p:txBody>
      </p:sp>
      <p:sp>
        <p:nvSpPr>
          <p:cNvPr id="109573" name="幻灯片编号占位符 2">
            <a:extLst>
              <a:ext uri="{FF2B5EF4-FFF2-40B4-BE49-F238E27FC236}">
                <a16:creationId xmlns:a16="http://schemas.microsoft.com/office/drawing/2014/main" id="{09963518-EBC2-714E-A2AB-996858B8137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D44D362-B9AA-7349-8ECA-9ED7EAF0BB15}" type="slidenum">
              <a:rPr kumimoji="0" lang="en-US" altLang="zh-CN" sz="1400" smtClean="0"/>
              <a:pPr>
                <a:spcBef>
                  <a:spcPct val="0"/>
                </a:spcBef>
                <a:buClrTx/>
                <a:buSzTx/>
                <a:buFontTx/>
                <a:buNone/>
              </a:pPr>
              <a:t>49</a:t>
            </a:fld>
            <a:r>
              <a:rPr kumimoji="0" lang="en-US" altLang="zh-CN" sz="1400"/>
              <a:t>/201</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图片 1">
            <a:extLst>
              <a:ext uri="{FF2B5EF4-FFF2-40B4-BE49-F238E27FC236}">
                <a16:creationId xmlns:a16="http://schemas.microsoft.com/office/drawing/2014/main" id="{43C03AC5-CEA4-824C-8A1E-3372F67AE1E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0113" y="1362075"/>
            <a:ext cx="7105650" cy="509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58" name="日期占位符 3">
            <a:extLst>
              <a:ext uri="{FF2B5EF4-FFF2-40B4-BE49-F238E27FC236}">
                <a16:creationId xmlns:a16="http://schemas.microsoft.com/office/drawing/2014/main" id="{50AD0A1D-A94E-974D-BB23-F18C06E0E14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F9F5700-1531-2141-9EDA-B19C0D741524}" type="datetime12">
              <a:rPr kumimoji="0" lang="zh-CN" altLang="en-US" sz="1400" smtClean="0"/>
              <a:pPr>
                <a:spcBef>
                  <a:spcPct val="0"/>
                </a:spcBef>
                <a:buClrTx/>
                <a:buSzTx/>
                <a:buFontTx/>
                <a:buNone/>
              </a:pPr>
              <a:t>下午8时26分</a:t>
            </a:fld>
            <a:endParaRPr kumimoji="0" lang="en-US" altLang="zh-CN" sz="1400"/>
          </a:p>
        </p:txBody>
      </p:sp>
      <p:sp>
        <p:nvSpPr>
          <p:cNvPr id="19459" name="Rectangle 2">
            <a:extLst>
              <a:ext uri="{FF2B5EF4-FFF2-40B4-BE49-F238E27FC236}">
                <a16:creationId xmlns:a16="http://schemas.microsoft.com/office/drawing/2014/main" id="{B3400318-E85F-2041-8B8C-BD6E2C393308}"/>
              </a:ext>
            </a:extLst>
          </p:cNvPr>
          <p:cNvSpPr>
            <a:spLocks noChangeArrowheads="1"/>
          </p:cNvSpPr>
          <p:nvPr/>
        </p:nvSpPr>
        <p:spPr bwMode="auto">
          <a:xfrm>
            <a:off x="250825" y="836613"/>
            <a:ext cx="3241675"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a:latin typeface="华文中宋" panose="02010600040101010101" pitchFamily="2" charset="-122"/>
                <a:ea typeface="华文中宋" panose="02010600040101010101" pitchFamily="2" charset="-122"/>
              </a:rPr>
              <a:t>二、 功能结构</a:t>
            </a:r>
          </a:p>
        </p:txBody>
      </p:sp>
      <p:sp>
        <p:nvSpPr>
          <p:cNvPr id="483333" name="Text Box 5">
            <a:extLst>
              <a:ext uri="{FF2B5EF4-FFF2-40B4-BE49-F238E27FC236}">
                <a16:creationId xmlns:a16="http://schemas.microsoft.com/office/drawing/2014/main" id="{04DEC014-D622-0640-8D0D-E84CABDF8F24}"/>
              </a:ext>
            </a:extLst>
          </p:cNvPr>
          <p:cNvSpPr txBox="1">
            <a:spLocks noChangeArrowheads="1"/>
          </p:cNvSpPr>
          <p:nvPr/>
        </p:nvSpPr>
        <p:spPr bwMode="auto">
          <a:xfrm>
            <a:off x="7308850" y="1204913"/>
            <a:ext cx="1655763" cy="268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4000" rIns="5400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BIU</a:t>
            </a:r>
            <a:r>
              <a:rPr lang="zh-CN" altLang="en-US" sz="2000">
                <a:solidFill>
                  <a:schemeClr val="hlink"/>
                </a:solidFill>
                <a:latin typeface="华文中宋" panose="02010600040101010101" pitchFamily="2" charset="-122"/>
                <a:ea typeface="华文中宋" panose="02010600040101010101" pitchFamily="2" charset="-122"/>
              </a:rPr>
              <a:t>功能：</a:t>
            </a:r>
          </a:p>
          <a:p>
            <a:pPr eaLnBrk="1" hangingPunct="1">
              <a:spcBef>
                <a:spcPct val="50000"/>
              </a:spcBef>
              <a:buClrTx/>
              <a:buSzTx/>
              <a:buFontTx/>
              <a:buChar char="•"/>
            </a:pPr>
            <a:r>
              <a:rPr lang="zh-CN" altLang="en-US" sz="2000">
                <a:solidFill>
                  <a:schemeClr val="folHlink"/>
                </a:solidFill>
                <a:latin typeface="华文中宋" panose="02010600040101010101" pitchFamily="2" charset="-122"/>
                <a:ea typeface="华文中宋" panose="02010600040101010101" pitchFamily="2" charset="-122"/>
              </a:rPr>
              <a:t>地址形成</a:t>
            </a:r>
          </a:p>
          <a:p>
            <a:pPr eaLnBrk="1" hangingPunct="1">
              <a:spcBef>
                <a:spcPct val="50000"/>
              </a:spcBef>
              <a:buClrTx/>
              <a:buSzTx/>
              <a:buFontTx/>
              <a:buChar char="•"/>
            </a:pPr>
            <a:r>
              <a:rPr lang="zh-CN" altLang="en-US" sz="2000">
                <a:solidFill>
                  <a:schemeClr val="folHlink"/>
                </a:solidFill>
                <a:latin typeface="华文中宋" panose="02010600040101010101" pitchFamily="2" charset="-122"/>
                <a:ea typeface="华文中宋" panose="02010600040101010101" pitchFamily="2" charset="-122"/>
              </a:rPr>
              <a:t>取指令</a:t>
            </a:r>
          </a:p>
          <a:p>
            <a:pPr eaLnBrk="1" hangingPunct="1">
              <a:spcBef>
                <a:spcPct val="50000"/>
              </a:spcBef>
              <a:buClrTx/>
              <a:buSzTx/>
              <a:buFontTx/>
              <a:buChar char="•"/>
            </a:pPr>
            <a:r>
              <a:rPr lang="zh-CN" altLang="en-US" sz="2000">
                <a:solidFill>
                  <a:schemeClr val="folHlink"/>
                </a:solidFill>
                <a:latin typeface="华文中宋" panose="02010600040101010101" pitchFamily="2" charset="-122"/>
                <a:ea typeface="华文中宋" panose="02010600040101010101" pitchFamily="2" charset="-122"/>
              </a:rPr>
              <a:t>指令排队</a:t>
            </a:r>
          </a:p>
          <a:p>
            <a:pPr eaLnBrk="1" hangingPunct="1">
              <a:spcBef>
                <a:spcPct val="50000"/>
              </a:spcBef>
              <a:buClrTx/>
              <a:buSzTx/>
              <a:buFontTx/>
              <a:buChar char="•"/>
            </a:pPr>
            <a:r>
              <a:rPr lang="zh-CN" altLang="en-US" sz="2000">
                <a:solidFill>
                  <a:schemeClr val="folHlink"/>
                </a:solidFill>
                <a:latin typeface="华文中宋" panose="02010600040101010101" pitchFamily="2" charset="-122"/>
                <a:ea typeface="华文中宋" panose="02010600040101010101" pitchFamily="2" charset="-122"/>
              </a:rPr>
              <a:t>读</a:t>
            </a:r>
            <a:r>
              <a:rPr lang="en-US" altLang="zh-CN" sz="2000">
                <a:solidFill>
                  <a:schemeClr val="folHlink"/>
                </a:solidFill>
                <a:latin typeface="华文中宋" panose="02010600040101010101" pitchFamily="2" charset="-122"/>
                <a:ea typeface="华文中宋" panose="02010600040101010101" pitchFamily="2" charset="-122"/>
              </a:rPr>
              <a:t>/</a:t>
            </a:r>
            <a:r>
              <a:rPr lang="zh-CN" altLang="en-US" sz="2000">
                <a:solidFill>
                  <a:schemeClr val="folHlink"/>
                </a:solidFill>
                <a:latin typeface="华文中宋" panose="02010600040101010101" pitchFamily="2" charset="-122"/>
                <a:ea typeface="华文中宋" panose="02010600040101010101" pitchFamily="2" charset="-122"/>
              </a:rPr>
              <a:t>写操作数</a:t>
            </a:r>
          </a:p>
          <a:p>
            <a:pPr eaLnBrk="1" hangingPunct="1">
              <a:spcBef>
                <a:spcPct val="50000"/>
              </a:spcBef>
              <a:buClrTx/>
              <a:buSzTx/>
              <a:buFontTx/>
              <a:buChar char="•"/>
            </a:pPr>
            <a:r>
              <a:rPr lang="zh-CN" altLang="en-US" sz="2000">
                <a:solidFill>
                  <a:schemeClr val="folHlink"/>
                </a:solidFill>
                <a:latin typeface="华文中宋" panose="02010600040101010101" pitchFamily="2" charset="-122"/>
                <a:ea typeface="华文中宋" panose="02010600040101010101" pitchFamily="2" charset="-122"/>
              </a:rPr>
              <a:t>总线控制</a:t>
            </a:r>
          </a:p>
        </p:txBody>
      </p:sp>
      <p:sp>
        <p:nvSpPr>
          <p:cNvPr id="483334" name="Text Box 6">
            <a:extLst>
              <a:ext uri="{FF2B5EF4-FFF2-40B4-BE49-F238E27FC236}">
                <a16:creationId xmlns:a16="http://schemas.microsoft.com/office/drawing/2014/main" id="{ED860782-B0A4-0E45-95FE-DFB48562E69A}"/>
              </a:ext>
            </a:extLst>
          </p:cNvPr>
          <p:cNvSpPr txBox="1">
            <a:spLocks noChangeArrowheads="1"/>
          </p:cNvSpPr>
          <p:nvPr/>
        </p:nvSpPr>
        <p:spPr bwMode="auto">
          <a:xfrm>
            <a:off x="323850" y="1557338"/>
            <a:ext cx="1655763" cy="131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000">
                <a:solidFill>
                  <a:schemeClr val="hlink"/>
                </a:solidFill>
                <a:latin typeface="华文中宋" panose="02010600040101010101" pitchFamily="2" charset="-122"/>
                <a:ea typeface="华文中宋" panose="02010600040101010101" pitchFamily="2" charset="-122"/>
              </a:rPr>
              <a:t>EU</a:t>
            </a:r>
            <a:r>
              <a:rPr lang="zh-CN" altLang="en-US" sz="2000">
                <a:solidFill>
                  <a:schemeClr val="hlink"/>
                </a:solidFill>
                <a:latin typeface="华文中宋" panose="02010600040101010101" pitchFamily="2" charset="-122"/>
                <a:ea typeface="华文中宋" panose="02010600040101010101" pitchFamily="2" charset="-122"/>
              </a:rPr>
              <a:t>功能：</a:t>
            </a:r>
          </a:p>
          <a:p>
            <a:pPr eaLnBrk="1" hangingPunct="1">
              <a:spcBef>
                <a:spcPct val="50000"/>
              </a:spcBef>
              <a:buClrTx/>
              <a:buSzTx/>
              <a:buFontTx/>
              <a:buChar char="•"/>
            </a:pPr>
            <a:r>
              <a:rPr lang="zh-CN" altLang="en-US" sz="2000">
                <a:solidFill>
                  <a:schemeClr val="folHlink"/>
                </a:solidFill>
                <a:latin typeface="华文中宋" panose="02010600040101010101" pitchFamily="2" charset="-122"/>
                <a:ea typeface="华文中宋" panose="02010600040101010101" pitchFamily="2" charset="-122"/>
              </a:rPr>
              <a:t>指令译码</a:t>
            </a:r>
          </a:p>
          <a:p>
            <a:pPr eaLnBrk="1" hangingPunct="1">
              <a:spcBef>
                <a:spcPct val="50000"/>
              </a:spcBef>
              <a:buClrTx/>
              <a:buSzTx/>
              <a:buFontTx/>
              <a:buChar char="•"/>
            </a:pPr>
            <a:r>
              <a:rPr lang="zh-CN" altLang="en-US" sz="2000">
                <a:solidFill>
                  <a:schemeClr val="folHlink"/>
                </a:solidFill>
                <a:latin typeface="华文中宋" panose="02010600040101010101" pitchFamily="2" charset="-122"/>
                <a:ea typeface="华文中宋" panose="02010600040101010101" pitchFamily="2" charset="-122"/>
              </a:rPr>
              <a:t>执行指令</a:t>
            </a:r>
          </a:p>
        </p:txBody>
      </p:sp>
      <p:sp>
        <p:nvSpPr>
          <p:cNvPr id="19462" name="Text Box 7">
            <a:extLst>
              <a:ext uri="{FF2B5EF4-FFF2-40B4-BE49-F238E27FC236}">
                <a16:creationId xmlns:a16="http://schemas.microsoft.com/office/drawing/2014/main" id="{460D73A1-E03C-7B48-9139-215052A085A9}"/>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19463" name="幻灯片编号占位符 2">
            <a:extLst>
              <a:ext uri="{FF2B5EF4-FFF2-40B4-BE49-F238E27FC236}">
                <a16:creationId xmlns:a16="http://schemas.microsoft.com/office/drawing/2014/main" id="{E5B507A7-9C6E-BF4E-8055-967B65F61EF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F19A528-1965-D74D-83F6-628AE256235F}" type="slidenum">
              <a:rPr kumimoji="0" lang="en-US" altLang="zh-CN" sz="1400" smtClean="0"/>
              <a:pPr>
                <a:spcBef>
                  <a:spcPct val="0"/>
                </a:spcBef>
                <a:buClrTx/>
                <a:buSzTx/>
                <a:buFontTx/>
                <a:buNone/>
              </a:pPr>
              <a:t>5</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3" presetClass="entr" presetSubtype="10" fill="hold" grpId="0" nodeType="withEffect">
                                  <p:stCondLst>
                                    <p:cond delay="1000"/>
                                  </p:stCondLst>
                                  <p:childTnLst>
                                    <p:set>
                                      <p:cBhvr>
                                        <p:cTn id="6" dur="1" fill="hold">
                                          <p:stCondLst>
                                            <p:cond delay="0"/>
                                          </p:stCondLst>
                                        </p:cTn>
                                        <p:tgtEl>
                                          <p:spTgt spid="483333"/>
                                        </p:tgtEl>
                                        <p:attrNameLst>
                                          <p:attrName>style.visibility</p:attrName>
                                        </p:attrNameLst>
                                      </p:cBhvr>
                                      <p:to>
                                        <p:strVal val="visible"/>
                                      </p:to>
                                    </p:set>
                                    <p:animEffect transition="in" filter="blinds(horizontal)">
                                      <p:cBhvr>
                                        <p:cTn id="7" dur="500"/>
                                        <p:tgtEl>
                                          <p:spTgt spid="483333"/>
                                        </p:tgtEl>
                                      </p:cBhvr>
                                    </p:animEffect>
                                  </p:childTnLst>
                                </p:cTn>
                              </p:par>
                              <p:par>
                                <p:cTn id="8" presetID="3" presetClass="entr" presetSubtype="10" fill="hold" grpId="0" nodeType="withEffect">
                                  <p:stCondLst>
                                    <p:cond delay="3000"/>
                                  </p:stCondLst>
                                  <p:childTnLst>
                                    <p:set>
                                      <p:cBhvr>
                                        <p:cTn id="9" dur="1" fill="hold">
                                          <p:stCondLst>
                                            <p:cond delay="0"/>
                                          </p:stCondLst>
                                        </p:cTn>
                                        <p:tgtEl>
                                          <p:spTgt spid="483334"/>
                                        </p:tgtEl>
                                        <p:attrNameLst>
                                          <p:attrName>style.visibility</p:attrName>
                                        </p:attrNameLst>
                                      </p:cBhvr>
                                      <p:to>
                                        <p:strVal val="visible"/>
                                      </p:to>
                                    </p:set>
                                    <p:animEffect transition="in" filter="blinds(horizontal)">
                                      <p:cBhvr>
                                        <p:cTn id="10" dur="500"/>
                                        <p:tgtEl>
                                          <p:spTgt spid="4833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3333" grpId="0"/>
      <p:bldP spid="483334"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日期占位符 1">
            <a:extLst>
              <a:ext uri="{FF2B5EF4-FFF2-40B4-BE49-F238E27FC236}">
                <a16:creationId xmlns:a16="http://schemas.microsoft.com/office/drawing/2014/main" id="{E0EBC7AA-2CEF-A34C-A2F1-A4D45ED5713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D28E3D3-D8A4-1D47-81FC-9CCE57BFF98F}" type="datetime12">
              <a:rPr kumimoji="0" lang="zh-CN" altLang="en-US" sz="1400" smtClean="0"/>
              <a:pPr>
                <a:spcBef>
                  <a:spcPct val="0"/>
                </a:spcBef>
                <a:buClrTx/>
                <a:buSzTx/>
                <a:buFontTx/>
                <a:buNone/>
              </a:pPr>
              <a:t>下午8时26分</a:t>
            </a:fld>
            <a:endParaRPr kumimoji="0" lang="en-US" altLang="zh-CN" sz="1400"/>
          </a:p>
        </p:txBody>
      </p:sp>
      <p:graphicFrame>
        <p:nvGraphicFramePr>
          <p:cNvPr id="111618" name="Object 2">
            <a:extLst>
              <a:ext uri="{FF2B5EF4-FFF2-40B4-BE49-F238E27FC236}">
                <a16:creationId xmlns:a16="http://schemas.microsoft.com/office/drawing/2014/main" id="{5964DA72-3395-CE4B-B196-FA00B2F18D3A}"/>
              </a:ext>
            </a:extLst>
          </p:cNvPr>
          <p:cNvGraphicFramePr>
            <a:graphicFrameLocks noChangeAspect="1"/>
          </p:cNvGraphicFramePr>
          <p:nvPr/>
        </p:nvGraphicFramePr>
        <p:xfrm>
          <a:off x="900113" y="984250"/>
          <a:ext cx="8064500" cy="5670550"/>
        </p:xfrm>
        <a:graphic>
          <a:graphicData uri="http://schemas.openxmlformats.org/presentationml/2006/ole">
            <mc:AlternateContent xmlns:mc="http://schemas.openxmlformats.org/markup-compatibility/2006">
              <mc:Choice xmlns:v="urn:schemas-microsoft-com:vml" Requires="v">
                <p:oleObj spid="_x0000_s111648" name="Visio" r:id="rId4" imgW="2692400" imgH="1860550" progId="Visio.Drawing.11">
                  <p:embed/>
                </p:oleObj>
              </mc:Choice>
              <mc:Fallback>
                <p:oleObj name="Visio" r:id="rId4" imgW="2692400" imgH="186055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0113" y="984250"/>
                        <a:ext cx="8064500" cy="567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11619" name="Text Box 3">
            <a:extLst>
              <a:ext uri="{FF2B5EF4-FFF2-40B4-BE49-F238E27FC236}">
                <a16:creationId xmlns:a16="http://schemas.microsoft.com/office/drawing/2014/main" id="{B878725D-DB50-7547-9D2C-41BB3EF5CEF8}"/>
              </a:ext>
            </a:extLst>
          </p:cNvPr>
          <p:cNvSpPr txBox="1">
            <a:spLocks noChangeArrowheads="1"/>
          </p:cNvSpPr>
          <p:nvPr/>
        </p:nvSpPr>
        <p:spPr bwMode="auto">
          <a:xfrm>
            <a:off x="250825" y="981075"/>
            <a:ext cx="576263" cy="436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Tx/>
              <a:buNone/>
            </a:pPr>
            <a:r>
              <a:rPr kumimoji="0" lang="zh-CN" altLang="en-US" sz="2800">
                <a:latin typeface="Times New Roman" panose="02020603050405020304" pitchFamily="18" charset="0"/>
              </a:rPr>
              <a:t>最小模式下的工作时序</a:t>
            </a:r>
          </a:p>
        </p:txBody>
      </p:sp>
      <p:sp>
        <p:nvSpPr>
          <p:cNvPr id="111620" name="Text Box 4">
            <a:extLst>
              <a:ext uri="{FF2B5EF4-FFF2-40B4-BE49-F238E27FC236}">
                <a16:creationId xmlns:a16="http://schemas.microsoft.com/office/drawing/2014/main" id="{8E91667A-1212-7E47-83F9-155B48CBD62F}"/>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5.4	 8086 CPU</a:t>
            </a:r>
            <a:r>
              <a:rPr lang="zh-CN" altLang="en-US" sz="3600">
                <a:latin typeface="隶书" pitchFamily="49" charset="-122"/>
                <a:ea typeface="隶书" pitchFamily="49" charset="-122"/>
              </a:rPr>
              <a:t>时序</a:t>
            </a:r>
          </a:p>
        </p:txBody>
      </p:sp>
      <p:sp>
        <p:nvSpPr>
          <p:cNvPr id="111621" name="幻灯片编号占位符 2">
            <a:extLst>
              <a:ext uri="{FF2B5EF4-FFF2-40B4-BE49-F238E27FC236}">
                <a16:creationId xmlns:a16="http://schemas.microsoft.com/office/drawing/2014/main" id="{8D434198-ED76-3847-A30A-54FEC0358DF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FF18A00-4C89-8643-9F59-EB03B807733E}" type="slidenum">
              <a:rPr kumimoji="0" lang="en-US" altLang="zh-CN" sz="1400" smtClean="0"/>
              <a:pPr>
                <a:spcBef>
                  <a:spcPct val="0"/>
                </a:spcBef>
                <a:buClrTx/>
                <a:buSzTx/>
                <a:buFontTx/>
                <a:buNone/>
              </a:pPr>
              <a:t>50</a:t>
            </a:fld>
            <a:r>
              <a:rPr kumimoji="0" lang="en-US" altLang="zh-CN" sz="1400"/>
              <a:t>/201</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5" name="日期占位符 1">
            <a:extLst>
              <a:ext uri="{FF2B5EF4-FFF2-40B4-BE49-F238E27FC236}">
                <a16:creationId xmlns:a16="http://schemas.microsoft.com/office/drawing/2014/main" id="{3AF7708E-784A-6D4B-B639-939677C8887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E41E45D-B305-AE43-BAA3-CDF85AFB066E}" type="datetime12">
              <a:rPr kumimoji="0" lang="zh-CN" altLang="en-US" sz="1400" smtClean="0"/>
              <a:pPr>
                <a:spcBef>
                  <a:spcPct val="0"/>
                </a:spcBef>
                <a:buClrTx/>
                <a:buSzTx/>
                <a:buFontTx/>
                <a:buNone/>
              </a:pPr>
              <a:t>下午8时26分</a:t>
            </a:fld>
            <a:endParaRPr kumimoji="0" lang="en-US" altLang="zh-CN" sz="1400"/>
          </a:p>
        </p:txBody>
      </p:sp>
      <p:graphicFrame>
        <p:nvGraphicFramePr>
          <p:cNvPr id="113666" name="Object 2">
            <a:extLst>
              <a:ext uri="{FF2B5EF4-FFF2-40B4-BE49-F238E27FC236}">
                <a16:creationId xmlns:a16="http://schemas.microsoft.com/office/drawing/2014/main" id="{2FA5C302-4179-DC48-9E0D-329CC1B4A875}"/>
              </a:ext>
            </a:extLst>
          </p:cNvPr>
          <p:cNvGraphicFramePr>
            <a:graphicFrameLocks noChangeAspect="1"/>
          </p:cNvGraphicFramePr>
          <p:nvPr/>
        </p:nvGraphicFramePr>
        <p:xfrm>
          <a:off x="827088" y="960438"/>
          <a:ext cx="8243887" cy="5492750"/>
        </p:xfrm>
        <a:graphic>
          <a:graphicData uri="http://schemas.openxmlformats.org/presentationml/2006/ole">
            <mc:AlternateContent xmlns:mc="http://schemas.openxmlformats.org/markup-compatibility/2006">
              <mc:Choice xmlns:v="urn:schemas-microsoft-com:vml" Requires="v">
                <p:oleObj spid="_x0000_s113696" name="Visio" r:id="rId4" imgW="2844800" imgH="1860550" progId="Visio.Drawing.11">
                  <p:embed/>
                </p:oleObj>
              </mc:Choice>
              <mc:Fallback>
                <p:oleObj name="Visio" r:id="rId4" imgW="2844800" imgH="186055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7088" y="960438"/>
                        <a:ext cx="8243887" cy="5492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13667" name="Text Box 3">
            <a:extLst>
              <a:ext uri="{FF2B5EF4-FFF2-40B4-BE49-F238E27FC236}">
                <a16:creationId xmlns:a16="http://schemas.microsoft.com/office/drawing/2014/main" id="{2BE227B4-107B-7C40-BDA1-07ABC1C9DF5A}"/>
              </a:ext>
            </a:extLst>
          </p:cNvPr>
          <p:cNvSpPr txBox="1">
            <a:spLocks noChangeArrowheads="1"/>
          </p:cNvSpPr>
          <p:nvPr/>
        </p:nvSpPr>
        <p:spPr bwMode="auto">
          <a:xfrm>
            <a:off x="250825" y="981075"/>
            <a:ext cx="576263" cy="436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Tx/>
              <a:buNone/>
            </a:pPr>
            <a:r>
              <a:rPr kumimoji="0" lang="zh-CN" altLang="en-US" sz="2800">
                <a:latin typeface="Times New Roman" panose="02020603050405020304" pitchFamily="18" charset="0"/>
              </a:rPr>
              <a:t>最大模式下的工作时序</a:t>
            </a:r>
          </a:p>
        </p:txBody>
      </p:sp>
      <p:sp>
        <p:nvSpPr>
          <p:cNvPr id="113668" name="Text Box 4">
            <a:extLst>
              <a:ext uri="{FF2B5EF4-FFF2-40B4-BE49-F238E27FC236}">
                <a16:creationId xmlns:a16="http://schemas.microsoft.com/office/drawing/2014/main" id="{F9A5827A-4FEA-594E-B1ED-A5184EBB7608}"/>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5.4	 8086 CPU</a:t>
            </a:r>
            <a:r>
              <a:rPr lang="zh-CN" altLang="en-US" sz="3600">
                <a:latin typeface="隶书" pitchFamily="49" charset="-122"/>
                <a:ea typeface="隶书" pitchFamily="49" charset="-122"/>
              </a:rPr>
              <a:t>时序</a:t>
            </a:r>
          </a:p>
        </p:txBody>
      </p:sp>
      <p:sp>
        <p:nvSpPr>
          <p:cNvPr id="113669" name="幻灯片编号占位符 2">
            <a:extLst>
              <a:ext uri="{FF2B5EF4-FFF2-40B4-BE49-F238E27FC236}">
                <a16:creationId xmlns:a16="http://schemas.microsoft.com/office/drawing/2014/main" id="{AFD9DC1A-83E6-A24C-8FA3-5DCD558A7D9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05ADDAF-3D91-4947-A4A9-331F564A664F}" type="slidenum">
              <a:rPr kumimoji="0" lang="en-US" altLang="zh-CN" sz="1400" smtClean="0"/>
              <a:pPr>
                <a:spcBef>
                  <a:spcPct val="0"/>
                </a:spcBef>
                <a:buClrTx/>
                <a:buSzTx/>
                <a:buFontTx/>
                <a:buNone/>
              </a:pPr>
              <a:t>51</a:t>
            </a:fld>
            <a:r>
              <a:rPr kumimoji="0" lang="en-US" altLang="zh-CN" sz="1400"/>
              <a:t>/201</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3" name="日期占位符 1">
            <a:extLst>
              <a:ext uri="{FF2B5EF4-FFF2-40B4-BE49-F238E27FC236}">
                <a16:creationId xmlns:a16="http://schemas.microsoft.com/office/drawing/2014/main" id="{74EC436B-166B-504D-9F5C-707A1655EAF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6308D86-BF25-A040-B0CD-613419E407EF}" type="datetime12">
              <a:rPr kumimoji="0" lang="zh-CN" altLang="en-US" sz="1400" smtClean="0"/>
              <a:pPr>
                <a:spcBef>
                  <a:spcPct val="0"/>
                </a:spcBef>
                <a:buClrTx/>
                <a:buSzTx/>
                <a:buFontTx/>
                <a:buNone/>
              </a:pPr>
              <a:t>下午8时26分</a:t>
            </a:fld>
            <a:endParaRPr kumimoji="0" lang="en-US" altLang="zh-CN" sz="1400"/>
          </a:p>
        </p:txBody>
      </p:sp>
      <p:graphicFrame>
        <p:nvGraphicFramePr>
          <p:cNvPr id="115714" name="Object 2">
            <a:extLst>
              <a:ext uri="{FF2B5EF4-FFF2-40B4-BE49-F238E27FC236}">
                <a16:creationId xmlns:a16="http://schemas.microsoft.com/office/drawing/2014/main" id="{F39F6C8C-0D49-BE46-8098-07CB36965543}"/>
              </a:ext>
            </a:extLst>
          </p:cNvPr>
          <p:cNvGraphicFramePr>
            <a:graphicFrameLocks noChangeAspect="1"/>
          </p:cNvGraphicFramePr>
          <p:nvPr/>
        </p:nvGraphicFramePr>
        <p:xfrm>
          <a:off x="395288" y="1989138"/>
          <a:ext cx="7777162" cy="2767012"/>
        </p:xfrm>
        <a:graphic>
          <a:graphicData uri="http://schemas.openxmlformats.org/presentationml/2006/ole">
            <mc:AlternateContent xmlns:mc="http://schemas.openxmlformats.org/markup-compatibility/2006">
              <mc:Choice xmlns:v="urn:schemas-microsoft-com:vml" Requires="v">
                <p:oleObj spid="_x0000_s115744" name="Visio" r:id="rId4" imgW="1670050" imgH="584200" progId="Visio.Drawing.11">
                  <p:embed/>
                </p:oleObj>
              </mc:Choice>
              <mc:Fallback>
                <p:oleObj name="Visio" r:id="rId4" imgW="1670050" imgH="58420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5288" y="1989138"/>
                        <a:ext cx="7777162" cy="2767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15715" name="Text Box 3">
            <a:extLst>
              <a:ext uri="{FF2B5EF4-FFF2-40B4-BE49-F238E27FC236}">
                <a16:creationId xmlns:a16="http://schemas.microsoft.com/office/drawing/2014/main" id="{F1E5C029-4997-ED45-85FB-0AD34DCE0754}"/>
              </a:ext>
            </a:extLst>
          </p:cNvPr>
          <p:cNvSpPr txBox="1">
            <a:spLocks noChangeArrowheads="1"/>
          </p:cNvSpPr>
          <p:nvPr/>
        </p:nvSpPr>
        <p:spPr bwMode="auto">
          <a:xfrm>
            <a:off x="468313" y="981075"/>
            <a:ext cx="4033837"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kumimoji="0" lang="zh-CN" altLang="en-US" sz="2800">
                <a:latin typeface="Times New Roman" panose="02020603050405020304" pitchFamily="18" charset="0"/>
                <a:ea typeface="华文中宋" panose="02010600040101010101" pitchFamily="2" charset="-122"/>
              </a:rPr>
              <a:t>最小模式下的总线保持</a:t>
            </a:r>
          </a:p>
        </p:txBody>
      </p:sp>
      <p:sp>
        <p:nvSpPr>
          <p:cNvPr id="115716" name="Text Box 4">
            <a:extLst>
              <a:ext uri="{FF2B5EF4-FFF2-40B4-BE49-F238E27FC236}">
                <a16:creationId xmlns:a16="http://schemas.microsoft.com/office/drawing/2014/main" id="{DBDB9C34-ECD9-B441-BD88-BB773326FF49}"/>
              </a:ext>
            </a:extLst>
          </p:cNvPr>
          <p:cNvSpPr txBox="1">
            <a:spLocks noChangeArrowheads="1"/>
          </p:cNvSpPr>
          <p:nvPr/>
        </p:nvSpPr>
        <p:spPr bwMode="auto">
          <a:xfrm>
            <a:off x="2051050" y="71438"/>
            <a:ext cx="49688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5.4	 8086 CPU</a:t>
            </a:r>
            <a:r>
              <a:rPr lang="zh-CN" altLang="en-US" sz="3600">
                <a:latin typeface="隶书" pitchFamily="49" charset="-122"/>
                <a:ea typeface="隶书" pitchFamily="49" charset="-122"/>
              </a:rPr>
              <a:t>时序</a:t>
            </a:r>
          </a:p>
        </p:txBody>
      </p:sp>
      <p:sp>
        <p:nvSpPr>
          <p:cNvPr id="115717" name="幻灯片编号占位符 2">
            <a:extLst>
              <a:ext uri="{FF2B5EF4-FFF2-40B4-BE49-F238E27FC236}">
                <a16:creationId xmlns:a16="http://schemas.microsoft.com/office/drawing/2014/main" id="{33E9BA81-6EEB-C644-9CD1-2F1DCFD8DFC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649C008-3EF0-7E4C-BF68-F7FA93F23C11}" type="slidenum">
              <a:rPr kumimoji="0" lang="en-US" altLang="zh-CN" sz="1400" smtClean="0"/>
              <a:pPr>
                <a:spcBef>
                  <a:spcPct val="0"/>
                </a:spcBef>
                <a:buClrTx/>
                <a:buSzTx/>
                <a:buFontTx/>
                <a:buNone/>
              </a:pPr>
              <a:t>52</a:t>
            </a:fld>
            <a:r>
              <a:rPr kumimoji="0" lang="en-US" altLang="zh-CN" sz="1400"/>
              <a:t>/201</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1" name="日期占位符 1">
            <a:extLst>
              <a:ext uri="{FF2B5EF4-FFF2-40B4-BE49-F238E27FC236}">
                <a16:creationId xmlns:a16="http://schemas.microsoft.com/office/drawing/2014/main" id="{7212C779-453E-2C43-9602-36A8D14EE3D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1A96324-B1F9-AD4D-B47D-5D915AAB5218}" type="datetime12">
              <a:rPr kumimoji="0" lang="zh-CN" altLang="en-US" sz="1400" smtClean="0"/>
              <a:pPr>
                <a:spcBef>
                  <a:spcPct val="0"/>
                </a:spcBef>
                <a:buClrTx/>
                <a:buSzTx/>
                <a:buFontTx/>
                <a:buNone/>
              </a:pPr>
              <a:t>下午8时26分</a:t>
            </a:fld>
            <a:endParaRPr kumimoji="0" lang="en-US" altLang="zh-CN" sz="1400"/>
          </a:p>
        </p:txBody>
      </p:sp>
      <p:sp>
        <p:nvSpPr>
          <p:cNvPr id="939014" name="Text Box 6">
            <a:extLst>
              <a:ext uri="{FF2B5EF4-FFF2-40B4-BE49-F238E27FC236}">
                <a16:creationId xmlns:a16="http://schemas.microsoft.com/office/drawing/2014/main" id="{8EB4B727-09AF-6646-988A-9C9D9BD8FD20}"/>
              </a:ext>
            </a:extLst>
          </p:cNvPr>
          <p:cNvSpPr txBox="1">
            <a:spLocks noChangeArrowheads="1"/>
          </p:cNvSpPr>
          <p:nvPr/>
        </p:nvSpPr>
        <p:spPr bwMode="auto">
          <a:xfrm>
            <a:off x="1042988" y="115888"/>
            <a:ext cx="784949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solidFill>
                  <a:srgbClr val="FF33CC"/>
                </a:solidFill>
                <a:latin typeface="隶书" pitchFamily="49" charset="-122"/>
                <a:ea typeface="隶书" pitchFamily="49" charset="-122"/>
              </a:rPr>
              <a:t>5.5	 8086 CPU</a:t>
            </a:r>
            <a:r>
              <a:rPr lang="zh-CN" altLang="en-US" sz="3600" dirty="0">
                <a:solidFill>
                  <a:srgbClr val="FF33CC"/>
                </a:solidFill>
                <a:latin typeface="隶书" pitchFamily="49" charset="-122"/>
                <a:ea typeface="隶书" pitchFamily="49" charset="-122"/>
              </a:rPr>
              <a:t>寻址方式和指令系统</a:t>
            </a:r>
          </a:p>
        </p:txBody>
      </p:sp>
      <p:sp>
        <p:nvSpPr>
          <p:cNvPr id="939016" name="Rectangle 8">
            <a:extLst>
              <a:ext uri="{FF2B5EF4-FFF2-40B4-BE49-F238E27FC236}">
                <a16:creationId xmlns:a16="http://schemas.microsoft.com/office/drawing/2014/main" id="{1A25A7AD-19BE-2140-89E8-1630B0F4A752}"/>
              </a:ext>
            </a:extLst>
          </p:cNvPr>
          <p:cNvSpPr>
            <a:spLocks noChangeArrowheads="1"/>
          </p:cNvSpPr>
          <p:nvPr/>
        </p:nvSpPr>
        <p:spPr bwMode="auto">
          <a:xfrm>
            <a:off x="323850" y="1028700"/>
            <a:ext cx="3960813"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kumimoji="0" lang="zh-CN" altLang="en-US">
                <a:solidFill>
                  <a:schemeClr val="folHlink"/>
                </a:solidFill>
                <a:latin typeface="华文中宋" panose="02010600040101010101" pitchFamily="2" charset="-122"/>
                <a:ea typeface="华文中宋" panose="02010600040101010101" pitchFamily="2" charset="-122"/>
              </a:rPr>
              <a:t>一、  汇编语言概述</a:t>
            </a:r>
          </a:p>
        </p:txBody>
      </p:sp>
      <p:sp>
        <p:nvSpPr>
          <p:cNvPr id="939017" name="Text Box 9">
            <a:extLst>
              <a:ext uri="{FF2B5EF4-FFF2-40B4-BE49-F238E27FC236}">
                <a16:creationId xmlns:a16="http://schemas.microsoft.com/office/drawing/2014/main" id="{092D2C0B-F32A-5B41-96A5-989AC6C4F8B9}"/>
              </a:ext>
            </a:extLst>
          </p:cNvPr>
          <p:cNvSpPr txBox="1">
            <a:spLocks noChangeArrowheads="1"/>
          </p:cNvSpPr>
          <p:nvPr/>
        </p:nvSpPr>
        <p:spPr bwMode="auto">
          <a:xfrm>
            <a:off x="381000" y="1700213"/>
            <a:ext cx="8763000" cy="242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60000"/>
              </a:lnSpc>
              <a:spcBef>
                <a:spcPct val="0"/>
              </a:spcBef>
              <a:buClrTx/>
              <a:buSzTx/>
              <a:buFontTx/>
              <a:buNone/>
            </a:pPr>
            <a:r>
              <a:rPr lang="zh-CN" altLang="en-US" sz="2400" dirty="0">
                <a:latin typeface="华文中宋" panose="02010600040101010101" pitchFamily="2" charset="-122"/>
                <a:ea typeface="华文中宋" panose="02010600040101010101" pitchFamily="2" charset="-122"/>
              </a:rPr>
              <a:t>编程语言分为：</a:t>
            </a:r>
          </a:p>
          <a:p>
            <a:pPr eaLnBrk="1" hangingPunct="1">
              <a:lnSpc>
                <a:spcPct val="160000"/>
              </a:lnSpc>
              <a:spcBef>
                <a:spcPct val="0"/>
              </a:spcBef>
              <a:buClrTx/>
              <a:buSzTx/>
              <a:buFontTx/>
              <a:buNone/>
            </a:pPr>
            <a:r>
              <a:rPr lang="zh-CN" altLang="en-US" sz="2400" dirty="0">
                <a:solidFill>
                  <a:schemeClr val="tx2"/>
                </a:solidFill>
                <a:latin typeface="华文中宋" panose="02010600040101010101" pitchFamily="2" charset="-122"/>
                <a:ea typeface="华文中宋" panose="02010600040101010101" pitchFamily="2" charset="-122"/>
              </a:rPr>
              <a:t>机器语言</a:t>
            </a:r>
            <a:r>
              <a:rPr lang="zh-CN" altLang="en-US" sz="2400" dirty="0">
                <a:latin typeface="华文中宋" panose="02010600040101010101" pitchFamily="2" charset="-122"/>
                <a:ea typeface="华文中宋" panose="02010600040101010101" pitchFamily="2" charset="-122"/>
              </a:rPr>
              <a:t>：计算机能直接识别并执行某种操作的二进制代码串</a:t>
            </a:r>
            <a:r>
              <a:rPr lang="en-US" altLang="zh-CN" sz="2400" dirty="0">
                <a:latin typeface="华文中宋" panose="02010600040101010101" pitchFamily="2" charset="-122"/>
                <a:ea typeface="华文中宋" panose="02010600040101010101" pitchFamily="2" charset="-122"/>
              </a:rPr>
              <a:t>.</a:t>
            </a:r>
          </a:p>
          <a:p>
            <a:pPr eaLnBrk="1" hangingPunct="1">
              <a:lnSpc>
                <a:spcPct val="160000"/>
              </a:lnSpc>
              <a:spcBef>
                <a:spcPct val="0"/>
              </a:spcBef>
              <a:buClrTx/>
              <a:buSzTx/>
              <a:buFontTx/>
              <a:buNone/>
            </a:pPr>
            <a:r>
              <a:rPr lang="zh-CN" altLang="en-US" sz="2400" dirty="0">
                <a:solidFill>
                  <a:schemeClr val="tx2"/>
                </a:solidFill>
                <a:latin typeface="华文中宋" panose="02010600040101010101" pitchFamily="2" charset="-122"/>
                <a:ea typeface="华文中宋" panose="02010600040101010101" pitchFamily="2" charset="-122"/>
              </a:rPr>
              <a:t>汇编语言</a:t>
            </a:r>
            <a:r>
              <a:rPr lang="zh-CN" altLang="en-US" sz="2400" dirty="0">
                <a:latin typeface="华文中宋" panose="02010600040101010101" pitchFamily="2" charset="-122"/>
                <a:ea typeface="华文中宋" panose="02010600040101010101" pitchFamily="2" charset="-122"/>
              </a:rPr>
              <a:t>：用指令助记符、符号地址和标号等书写程序的语言</a:t>
            </a:r>
            <a:r>
              <a:rPr lang="en-US" altLang="zh-CN" sz="2400" dirty="0">
                <a:latin typeface="华文中宋" panose="02010600040101010101" pitchFamily="2" charset="-122"/>
                <a:ea typeface="华文中宋" panose="02010600040101010101" pitchFamily="2" charset="-122"/>
              </a:rPr>
              <a:t>.</a:t>
            </a:r>
          </a:p>
          <a:p>
            <a:pPr eaLnBrk="1" hangingPunct="1">
              <a:lnSpc>
                <a:spcPct val="160000"/>
              </a:lnSpc>
              <a:spcBef>
                <a:spcPct val="0"/>
              </a:spcBef>
              <a:buClrTx/>
              <a:buSzTx/>
              <a:buFontTx/>
              <a:buNone/>
            </a:pPr>
            <a:r>
              <a:rPr lang="zh-CN" altLang="en-US" sz="2400" dirty="0">
                <a:solidFill>
                  <a:schemeClr val="tx2"/>
                </a:solidFill>
                <a:latin typeface="华文中宋" panose="02010600040101010101" pitchFamily="2" charset="-122"/>
                <a:ea typeface="华文中宋" panose="02010600040101010101" pitchFamily="2" charset="-122"/>
              </a:rPr>
              <a:t>高级语言：</a:t>
            </a:r>
          </a:p>
        </p:txBody>
      </p:sp>
      <p:sp>
        <p:nvSpPr>
          <p:cNvPr id="939018" name="Text Box 10">
            <a:extLst>
              <a:ext uri="{FF2B5EF4-FFF2-40B4-BE49-F238E27FC236}">
                <a16:creationId xmlns:a16="http://schemas.microsoft.com/office/drawing/2014/main" id="{1EEF0ADA-B47D-8341-B6D4-E3B9D9F1CE15}"/>
              </a:ext>
            </a:extLst>
          </p:cNvPr>
          <p:cNvSpPr txBox="1">
            <a:spLocks noChangeArrowheads="1"/>
          </p:cNvSpPr>
          <p:nvPr/>
        </p:nvSpPr>
        <p:spPr bwMode="auto">
          <a:xfrm>
            <a:off x="468313" y="4365625"/>
            <a:ext cx="5688012"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汇编语言程序优点：</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）占用空间小</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）运行速度快</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）有直接控制硬件的能力</a:t>
            </a:r>
          </a:p>
        </p:txBody>
      </p:sp>
      <p:sp>
        <p:nvSpPr>
          <p:cNvPr id="117766" name="幻灯片编号占位符 2">
            <a:extLst>
              <a:ext uri="{FF2B5EF4-FFF2-40B4-BE49-F238E27FC236}">
                <a16:creationId xmlns:a16="http://schemas.microsoft.com/office/drawing/2014/main" id="{4057C9CE-353C-F74E-8754-E629BDC32D29}"/>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D110DFE-F73B-B444-A5FB-F735076F1B71}" type="slidenum">
              <a:rPr kumimoji="0" lang="en-US" altLang="zh-CN" sz="1400" smtClean="0"/>
              <a:pPr>
                <a:spcBef>
                  <a:spcPct val="0"/>
                </a:spcBef>
                <a:buClrTx/>
                <a:buSzTx/>
                <a:buFontTx/>
                <a:buNone/>
              </a:pPr>
              <a:t>53</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939014"/>
                                        </p:tgtEl>
                                        <p:attrNameLst>
                                          <p:attrName>style.visibility</p:attrName>
                                        </p:attrNameLst>
                                      </p:cBhvr>
                                      <p:to>
                                        <p:strVal val="visible"/>
                                      </p:to>
                                    </p:set>
                                    <p:animEffect transition="in" filter="wipe(left)">
                                      <p:cBhvr>
                                        <p:cTn id="7" dur="500"/>
                                        <p:tgtEl>
                                          <p:spTgt spid="93901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39016"/>
                                        </p:tgtEl>
                                        <p:attrNameLst>
                                          <p:attrName>style.visibility</p:attrName>
                                        </p:attrNameLst>
                                      </p:cBhvr>
                                      <p:to>
                                        <p:strVal val="visible"/>
                                      </p:to>
                                    </p:set>
                                    <p:animEffect transition="in" filter="wipe(left)">
                                      <p:cBhvr>
                                        <p:cTn id="12" dur="500"/>
                                        <p:tgtEl>
                                          <p:spTgt spid="93901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8" presetClass="entr" presetSubtype="6" fill="hold" grpId="0" nodeType="clickEffect">
                                  <p:stCondLst>
                                    <p:cond delay="0"/>
                                  </p:stCondLst>
                                  <p:childTnLst>
                                    <p:set>
                                      <p:cBhvr>
                                        <p:cTn id="16" dur="1" fill="hold">
                                          <p:stCondLst>
                                            <p:cond delay="0"/>
                                          </p:stCondLst>
                                        </p:cTn>
                                        <p:tgtEl>
                                          <p:spTgt spid="939017"/>
                                        </p:tgtEl>
                                        <p:attrNameLst>
                                          <p:attrName>style.visibility</p:attrName>
                                        </p:attrNameLst>
                                      </p:cBhvr>
                                      <p:to>
                                        <p:strVal val="visible"/>
                                      </p:to>
                                    </p:set>
                                    <p:animEffect transition="in" filter="strips(downRight)">
                                      <p:cBhvr>
                                        <p:cTn id="17" dur="1000"/>
                                        <p:tgtEl>
                                          <p:spTgt spid="93901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8" presetClass="entr" presetSubtype="6" fill="hold" grpId="0" nodeType="clickEffect">
                                  <p:stCondLst>
                                    <p:cond delay="0"/>
                                  </p:stCondLst>
                                  <p:childTnLst>
                                    <p:set>
                                      <p:cBhvr>
                                        <p:cTn id="21" dur="1" fill="hold">
                                          <p:stCondLst>
                                            <p:cond delay="0"/>
                                          </p:stCondLst>
                                        </p:cTn>
                                        <p:tgtEl>
                                          <p:spTgt spid="939018"/>
                                        </p:tgtEl>
                                        <p:attrNameLst>
                                          <p:attrName>style.visibility</p:attrName>
                                        </p:attrNameLst>
                                      </p:cBhvr>
                                      <p:to>
                                        <p:strVal val="visible"/>
                                      </p:to>
                                    </p:set>
                                    <p:animEffect transition="in" filter="strips(downRight)">
                                      <p:cBhvr>
                                        <p:cTn id="22" dur="1000"/>
                                        <p:tgtEl>
                                          <p:spTgt spid="9390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9014" grpId="0"/>
      <p:bldP spid="939016" grpId="0"/>
      <p:bldP spid="939017" grpId="0" autoUpdateAnimBg="0"/>
      <p:bldP spid="939018" grpId="0" autoUpdateAnimBg="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日期占位符 1">
            <a:extLst>
              <a:ext uri="{FF2B5EF4-FFF2-40B4-BE49-F238E27FC236}">
                <a16:creationId xmlns:a16="http://schemas.microsoft.com/office/drawing/2014/main" id="{10E9A534-8873-F34D-AE88-76D483AAD82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35641D6-9220-214E-A26E-B4DB347EA050}" type="datetime12">
              <a:rPr kumimoji="0" lang="zh-CN" altLang="en-US" sz="1400" smtClean="0"/>
              <a:pPr>
                <a:spcBef>
                  <a:spcPct val="0"/>
                </a:spcBef>
                <a:buClrTx/>
                <a:buSzTx/>
                <a:buFontTx/>
                <a:buNone/>
              </a:pPr>
              <a:t>下午8时26分</a:t>
            </a:fld>
            <a:endParaRPr kumimoji="0" lang="en-US" altLang="zh-CN" sz="1400"/>
          </a:p>
        </p:txBody>
      </p:sp>
      <p:sp>
        <p:nvSpPr>
          <p:cNvPr id="119810" name="Text Box 2">
            <a:extLst>
              <a:ext uri="{FF2B5EF4-FFF2-40B4-BE49-F238E27FC236}">
                <a16:creationId xmlns:a16="http://schemas.microsoft.com/office/drawing/2014/main" id="{9CA3AC49-109B-6B4A-8F9C-D5C598C43555}"/>
              </a:ext>
            </a:extLst>
          </p:cNvPr>
          <p:cNvSpPr txBox="1">
            <a:spLocks noChangeArrowheads="1"/>
          </p:cNvSpPr>
          <p:nvPr/>
        </p:nvSpPr>
        <p:spPr bwMode="auto">
          <a:xfrm>
            <a:off x="539750" y="908050"/>
            <a:ext cx="5616575"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Times New Roman" panose="02020603050405020304" pitchFamily="18" charset="0"/>
              </a:rPr>
              <a:t>开发环境：</a:t>
            </a:r>
          </a:p>
          <a:p>
            <a:pPr eaLnBrk="1" hangingPunct="1">
              <a:spcBef>
                <a:spcPct val="0"/>
              </a:spcBef>
              <a:buClrTx/>
              <a:buSzTx/>
              <a:buFontTx/>
              <a:buNone/>
            </a:pPr>
            <a:r>
              <a:rPr lang="zh-CN" altLang="en-US" sz="2400">
                <a:latin typeface="Times New Roman" panose="02020603050405020304" pitchFamily="18" charset="0"/>
              </a:rPr>
              <a:t>           </a:t>
            </a:r>
            <a:r>
              <a:rPr lang="en-US" altLang="zh-CN" sz="2400">
                <a:latin typeface="Times New Roman" panose="02020603050405020304" pitchFamily="18" charset="0"/>
              </a:rPr>
              <a:t>DOS</a:t>
            </a:r>
            <a:r>
              <a:rPr lang="zh-CN" altLang="en-US" sz="2400">
                <a:latin typeface="宋体" panose="02010600030101010101" pitchFamily="2" charset="-122"/>
              </a:rPr>
              <a:t>环境</a:t>
            </a:r>
            <a:r>
              <a:rPr lang="zh-CN" altLang="en-US" sz="2400">
                <a:latin typeface="Times New Roman" panose="02020603050405020304" pitchFamily="18" charset="0"/>
              </a:rPr>
              <a:t> </a:t>
            </a:r>
          </a:p>
        </p:txBody>
      </p:sp>
      <p:sp>
        <p:nvSpPr>
          <p:cNvPr id="119811" name="Text Box 3">
            <a:extLst>
              <a:ext uri="{FF2B5EF4-FFF2-40B4-BE49-F238E27FC236}">
                <a16:creationId xmlns:a16="http://schemas.microsoft.com/office/drawing/2014/main" id="{F09D1A8E-1833-B440-A3F7-BE45D6CB4D8C}"/>
              </a:ext>
            </a:extLst>
          </p:cNvPr>
          <p:cNvSpPr txBox="1">
            <a:spLocks noChangeArrowheads="1"/>
          </p:cNvSpPr>
          <p:nvPr/>
        </p:nvSpPr>
        <p:spPr bwMode="auto">
          <a:xfrm>
            <a:off x="539750" y="1916113"/>
            <a:ext cx="8135938"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dirty="0">
                <a:latin typeface="Times New Roman" panose="02020603050405020304" pitchFamily="18" charset="0"/>
              </a:rPr>
              <a:t>开发工具：</a:t>
            </a:r>
          </a:p>
          <a:p>
            <a:pPr eaLnBrk="1" hangingPunct="1">
              <a:spcBef>
                <a:spcPct val="0"/>
              </a:spcBef>
              <a:buClrTx/>
              <a:buSzTx/>
              <a:buFontTx/>
              <a:buNone/>
            </a:pPr>
            <a:r>
              <a:rPr lang="zh-CN" altLang="en-US" sz="2400" dirty="0">
                <a:latin typeface="Times New Roman" panose="02020603050405020304" pitchFamily="18" charset="0"/>
              </a:rPr>
              <a:t>	</a:t>
            </a:r>
            <a:r>
              <a:rPr lang="en-US" altLang="zh-CN" sz="2400" dirty="0">
                <a:latin typeface="Times New Roman" panose="02020603050405020304" pitchFamily="18" charset="0"/>
              </a:rPr>
              <a:t>MICROSOFT </a:t>
            </a:r>
            <a:r>
              <a:rPr lang="zh-CN" altLang="en-US" sz="2400" dirty="0">
                <a:latin typeface="Times New Roman" panose="02020603050405020304" pitchFamily="18" charset="0"/>
              </a:rPr>
              <a:t>：	</a:t>
            </a:r>
            <a:r>
              <a:rPr lang="en-US" altLang="zh-CN" sz="2400" dirty="0">
                <a:solidFill>
                  <a:schemeClr val="tx2"/>
                </a:solidFill>
                <a:latin typeface="Times New Roman" panose="02020603050405020304" pitchFamily="18" charset="0"/>
              </a:rPr>
              <a:t>MASM</a:t>
            </a:r>
            <a:r>
              <a:rPr lang="zh-CN" altLang="en-US" sz="2400" dirty="0">
                <a:solidFill>
                  <a:schemeClr val="tx2"/>
                </a:solidFill>
                <a:latin typeface="Times New Roman" panose="02020603050405020304" pitchFamily="18" charset="0"/>
              </a:rPr>
              <a:t>（宏汇编）</a:t>
            </a:r>
          </a:p>
          <a:p>
            <a:pPr eaLnBrk="1" hangingPunct="1">
              <a:spcBef>
                <a:spcPct val="0"/>
              </a:spcBef>
              <a:buClrTx/>
              <a:buSzTx/>
              <a:buFontTx/>
              <a:buNone/>
            </a:pPr>
            <a:r>
              <a:rPr lang="zh-CN" altLang="en-US" sz="2400" dirty="0">
                <a:latin typeface="Times New Roman" panose="02020603050405020304" pitchFamily="18" charset="0"/>
              </a:rPr>
              <a:t>	</a:t>
            </a:r>
            <a:r>
              <a:rPr lang="en-US" altLang="zh-CN" sz="2400" dirty="0">
                <a:latin typeface="Times New Roman" panose="02020603050405020304" pitchFamily="18" charset="0"/>
              </a:rPr>
              <a:t>INTEL</a:t>
            </a:r>
            <a:r>
              <a:rPr lang="zh-CN" altLang="en-US" sz="2400" dirty="0">
                <a:latin typeface="Times New Roman" panose="02020603050405020304" pitchFamily="18" charset="0"/>
              </a:rPr>
              <a:t>：		</a:t>
            </a:r>
            <a:r>
              <a:rPr lang="en-US" altLang="zh-CN" sz="2400" dirty="0">
                <a:latin typeface="Times New Roman" panose="02020603050405020304" pitchFamily="18" charset="0"/>
              </a:rPr>
              <a:t>ASM	</a:t>
            </a:r>
            <a:r>
              <a:rPr lang="zh-CN" altLang="en-US" sz="2400" dirty="0">
                <a:latin typeface="Times New Roman" panose="02020603050405020304" pitchFamily="18" charset="0"/>
              </a:rPr>
              <a:t>（小汇编）</a:t>
            </a:r>
          </a:p>
          <a:p>
            <a:pPr eaLnBrk="1" hangingPunct="1">
              <a:spcBef>
                <a:spcPct val="0"/>
              </a:spcBef>
              <a:buClrTx/>
              <a:buSzTx/>
              <a:buFontTx/>
              <a:buNone/>
            </a:pPr>
            <a:r>
              <a:rPr lang="zh-CN" altLang="en-US" sz="2400" dirty="0">
                <a:latin typeface="Times New Roman" panose="02020603050405020304" pitchFamily="18" charset="0"/>
              </a:rPr>
              <a:t>	</a:t>
            </a:r>
            <a:r>
              <a:rPr lang="en-US" altLang="zh-CN" sz="2400" dirty="0">
                <a:latin typeface="Times New Roman" panose="02020603050405020304" pitchFamily="18" charset="0"/>
              </a:rPr>
              <a:t>BORLAND</a:t>
            </a:r>
            <a:r>
              <a:rPr lang="zh-CN" altLang="en-US" sz="2400" dirty="0">
                <a:latin typeface="Times New Roman" panose="02020603050405020304" pitchFamily="18" charset="0"/>
              </a:rPr>
              <a:t>：	</a:t>
            </a:r>
            <a:r>
              <a:rPr lang="en-US" altLang="zh-CN" sz="2400" dirty="0">
                <a:latin typeface="Times New Roman" panose="02020603050405020304" pitchFamily="18" charset="0"/>
              </a:rPr>
              <a:t>TASM</a:t>
            </a:r>
          </a:p>
          <a:p>
            <a:pPr eaLnBrk="1" hangingPunct="1">
              <a:spcBef>
                <a:spcPct val="0"/>
              </a:spcBef>
              <a:buClrTx/>
              <a:buSzTx/>
              <a:buFontTx/>
              <a:buNone/>
            </a:pPr>
            <a:endParaRPr lang="en-US" altLang="zh-CN" sz="2400" dirty="0">
              <a:latin typeface="Times New Roman" panose="02020603050405020304" pitchFamily="18" charset="0"/>
            </a:endParaRPr>
          </a:p>
          <a:p>
            <a:pPr eaLnBrk="1" hangingPunct="1">
              <a:spcBef>
                <a:spcPct val="0"/>
              </a:spcBef>
              <a:buClrTx/>
              <a:buSzTx/>
              <a:buFontTx/>
              <a:buNone/>
            </a:pPr>
            <a:r>
              <a:rPr lang="zh-CN" altLang="en-US" sz="2400" dirty="0">
                <a:latin typeface="Times New Roman" panose="02020603050405020304" pitchFamily="18" charset="0"/>
              </a:rPr>
              <a:t>需要的最基本的软件：</a:t>
            </a:r>
          </a:p>
          <a:p>
            <a:pPr eaLnBrk="1" hangingPunct="1">
              <a:spcBef>
                <a:spcPct val="0"/>
              </a:spcBef>
              <a:buClrTx/>
              <a:buSzTx/>
              <a:buFontTx/>
              <a:buNone/>
            </a:pPr>
            <a:r>
              <a:rPr lang="zh-CN" altLang="en-US" sz="2400" dirty="0">
                <a:latin typeface="Times New Roman" panose="02020603050405020304" pitchFamily="18" charset="0"/>
              </a:rPr>
              <a:t>        文本编辑器（</a:t>
            </a:r>
            <a:r>
              <a:rPr lang="en-US" altLang="zh-CN" sz="2400" dirty="0">
                <a:latin typeface="Times New Roman" panose="02020603050405020304" pitchFamily="18" charset="0"/>
              </a:rPr>
              <a:t>EDIT.EXE</a:t>
            </a:r>
            <a:r>
              <a:rPr lang="zh-CN" altLang="en-US" sz="2400" dirty="0">
                <a:latin typeface="Times New Roman" panose="02020603050405020304" pitchFamily="18" charset="0"/>
              </a:rPr>
              <a:t>）     	     编辑成*</a:t>
            </a:r>
            <a:r>
              <a:rPr lang="en-US" altLang="zh-CN" sz="2400" dirty="0">
                <a:latin typeface="Times New Roman" panose="02020603050405020304" pitchFamily="18" charset="0"/>
              </a:rPr>
              <a:t>.ASM</a:t>
            </a:r>
          </a:p>
          <a:p>
            <a:pPr eaLnBrk="1" hangingPunct="1">
              <a:spcBef>
                <a:spcPct val="0"/>
              </a:spcBef>
              <a:buClrTx/>
              <a:buSzTx/>
              <a:buFontTx/>
              <a:buNone/>
            </a:pPr>
            <a:r>
              <a:rPr lang="en-US" altLang="zh-CN" sz="2400" dirty="0">
                <a:latin typeface="Times New Roman" panose="02020603050405020304" pitchFamily="18" charset="0"/>
              </a:rPr>
              <a:t>        ML.EXE</a:t>
            </a:r>
            <a:r>
              <a:rPr lang="zh-CN" altLang="en-US" sz="2400" dirty="0">
                <a:latin typeface="Times New Roman" panose="02020603050405020304" pitchFamily="18" charset="0"/>
              </a:rPr>
              <a:t>：			     汇编成*</a:t>
            </a:r>
            <a:r>
              <a:rPr lang="en-US" altLang="zh-CN" sz="2400" dirty="0">
                <a:latin typeface="Times New Roman" panose="02020603050405020304" pitchFamily="18" charset="0"/>
              </a:rPr>
              <a:t>.OBJ</a:t>
            </a:r>
          </a:p>
          <a:p>
            <a:pPr eaLnBrk="1" hangingPunct="1">
              <a:spcBef>
                <a:spcPct val="0"/>
              </a:spcBef>
              <a:buClrTx/>
              <a:buSzTx/>
              <a:buFontTx/>
              <a:buNone/>
            </a:pPr>
            <a:r>
              <a:rPr lang="en-US" altLang="zh-CN" sz="2400" dirty="0">
                <a:latin typeface="Times New Roman" panose="02020603050405020304" pitchFamily="18" charset="0"/>
              </a:rPr>
              <a:t>        LINK.EXE</a:t>
            </a:r>
            <a:r>
              <a:rPr lang="zh-CN" altLang="en-US" sz="2400" dirty="0">
                <a:latin typeface="Times New Roman" panose="02020603050405020304" pitchFamily="18" charset="0"/>
              </a:rPr>
              <a:t>：		           </a:t>
            </a:r>
            <a:r>
              <a:rPr lang="zh-Hans" altLang="en-US" sz="2400" dirty="0">
                <a:latin typeface="Times New Roman" panose="02020603050405020304" pitchFamily="18" charset="0"/>
              </a:rPr>
              <a:t>      </a:t>
            </a:r>
            <a:r>
              <a:rPr lang="zh-CN" altLang="en-US" sz="2400" dirty="0">
                <a:latin typeface="Times New Roman" panose="02020603050405020304" pitchFamily="18" charset="0"/>
              </a:rPr>
              <a:t>连接成*</a:t>
            </a:r>
            <a:r>
              <a:rPr lang="en-US" altLang="zh-CN" sz="2400" dirty="0">
                <a:latin typeface="Times New Roman" panose="02020603050405020304" pitchFamily="18" charset="0"/>
              </a:rPr>
              <a:t>.EXE</a:t>
            </a:r>
          </a:p>
          <a:p>
            <a:pPr eaLnBrk="1" hangingPunct="1">
              <a:spcBef>
                <a:spcPct val="0"/>
              </a:spcBef>
              <a:buClrTx/>
              <a:buSzTx/>
              <a:buFontTx/>
              <a:buNone/>
            </a:pPr>
            <a:r>
              <a:rPr lang="en-US" altLang="zh-CN" sz="2400" dirty="0">
                <a:latin typeface="Times New Roman" panose="02020603050405020304" pitchFamily="18" charset="0"/>
              </a:rPr>
              <a:t>        DEBUG.EXE</a:t>
            </a:r>
            <a:r>
              <a:rPr lang="zh-CN" altLang="en-US" sz="2400" dirty="0">
                <a:latin typeface="Times New Roman" panose="02020603050405020304" pitchFamily="18" charset="0"/>
              </a:rPr>
              <a:t>：			     调试</a:t>
            </a:r>
          </a:p>
        </p:txBody>
      </p:sp>
      <p:sp>
        <p:nvSpPr>
          <p:cNvPr id="119812" name="Text Box 4">
            <a:extLst>
              <a:ext uri="{FF2B5EF4-FFF2-40B4-BE49-F238E27FC236}">
                <a16:creationId xmlns:a16="http://schemas.microsoft.com/office/drawing/2014/main" id="{0C244AE6-3D6C-F041-A139-059B8403924D}"/>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19813" name="幻灯片编号占位符 2">
            <a:extLst>
              <a:ext uri="{FF2B5EF4-FFF2-40B4-BE49-F238E27FC236}">
                <a16:creationId xmlns:a16="http://schemas.microsoft.com/office/drawing/2014/main" id="{EBAF8F94-1290-6D40-A388-2B25EB06D95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FA6E63A-C5FC-C34D-9081-AA1F943B2B28}" type="slidenum">
              <a:rPr kumimoji="0" lang="en-US" altLang="zh-CN" sz="1400" smtClean="0"/>
              <a:pPr>
                <a:spcBef>
                  <a:spcPct val="0"/>
                </a:spcBef>
                <a:buClrTx/>
                <a:buSzTx/>
                <a:buFontTx/>
                <a:buNone/>
              </a:pPr>
              <a:t>54</a:t>
            </a:fld>
            <a:r>
              <a:rPr kumimoji="0" lang="en-US" altLang="zh-CN" sz="1400"/>
              <a:t>/201</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7" name="日期占位符 1">
            <a:extLst>
              <a:ext uri="{FF2B5EF4-FFF2-40B4-BE49-F238E27FC236}">
                <a16:creationId xmlns:a16="http://schemas.microsoft.com/office/drawing/2014/main" id="{40814109-6281-1A4C-A11E-37AB703FD28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E5D238E6-8CCF-BB41-9552-3C6DDA61F25A}" type="datetime12">
              <a:rPr kumimoji="0" lang="zh-CN" altLang="en-US" sz="1400" smtClean="0"/>
              <a:pPr>
                <a:spcBef>
                  <a:spcPct val="0"/>
                </a:spcBef>
                <a:buClrTx/>
                <a:buSzTx/>
                <a:buFontTx/>
                <a:buNone/>
              </a:pPr>
              <a:t>下午8时26分</a:t>
            </a:fld>
            <a:endParaRPr kumimoji="0" lang="en-US" altLang="zh-CN" sz="1400"/>
          </a:p>
        </p:txBody>
      </p:sp>
      <p:sp>
        <p:nvSpPr>
          <p:cNvPr id="121858" name="Text Box 2">
            <a:extLst>
              <a:ext uri="{FF2B5EF4-FFF2-40B4-BE49-F238E27FC236}">
                <a16:creationId xmlns:a16="http://schemas.microsoft.com/office/drawing/2014/main" id="{4A9A57DD-B9B8-2F46-8737-66F7E2C6DD11}"/>
              </a:ext>
            </a:extLst>
          </p:cNvPr>
          <p:cNvSpPr txBox="1">
            <a:spLocks noChangeArrowheads="1"/>
          </p:cNvSpPr>
          <p:nvPr/>
        </p:nvSpPr>
        <p:spPr bwMode="auto">
          <a:xfrm>
            <a:off x="395288" y="1196975"/>
            <a:ext cx="8304212" cy="438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Aft>
                <a:spcPct val="25000"/>
              </a:spcAft>
              <a:buClrTx/>
              <a:buSzTx/>
              <a:buFontTx/>
              <a:buNone/>
            </a:pPr>
            <a:r>
              <a:rPr lang="zh-CN" altLang="en-US" sz="2800">
                <a:solidFill>
                  <a:srgbClr val="FF33CC"/>
                </a:solidFill>
                <a:latin typeface="华文中宋" panose="02010600040101010101" pitchFamily="2" charset="-122"/>
                <a:ea typeface="华文中宋" panose="02010600040101010101" pitchFamily="2" charset="-122"/>
              </a:rPr>
              <a:t>开发过程</a:t>
            </a:r>
            <a:r>
              <a:rPr lang="en-US" altLang="zh-CN" sz="2800">
                <a:solidFill>
                  <a:srgbClr val="FF33CC"/>
                </a:solidFill>
                <a:latin typeface="华文中宋" panose="02010600040101010101" pitchFamily="2" charset="-122"/>
                <a:ea typeface="华文中宋" panose="02010600040101010101" pitchFamily="2" charset="-122"/>
              </a:rPr>
              <a:t>:</a:t>
            </a:r>
          </a:p>
          <a:p>
            <a:pPr eaLnBrk="1" hangingPunct="1">
              <a:spcAft>
                <a:spcPct val="25000"/>
              </a:spcAft>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）编辑源程序生成*</a:t>
            </a:r>
            <a:r>
              <a:rPr lang="en-US" altLang="zh-CN" sz="2400">
                <a:latin typeface="华文中宋" panose="02010600040101010101" pitchFamily="2" charset="-122"/>
                <a:ea typeface="华文中宋" panose="02010600040101010101" pitchFamily="2" charset="-122"/>
              </a:rPr>
              <a:t>.ASM		EDIT *.ASM</a:t>
            </a:r>
          </a:p>
          <a:p>
            <a:pPr eaLnBrk="1" hangingPunct="1">
              <a:spcAft>
                <a:spcPct val="25000"/>
              </a:spcAft>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）汇编生成目标程序*</a:t>
            </a:r>
            <a:r>
              <a:rPr lang="en-US" altLang="zh-CN" sz="2400">
                <a:latin typeface="华文中宋" panose="02010600040101010101" pitchFamily="2" charset="-122"/>
                <a:ea typeface="华文中宋" panose="02010600040101010101" pitchFamily="2" charset="-122"/>
              </a:rPr>
              <a:t>.OBJ</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ML *.ASM</a:t>
            </a:r>
            <a:r>
              <a:rPr lang="zh-CN" altLang="en-US" sz="2400">
                <a:latin typeface="华文中宋" panose="02010600040101010101" pitchFamily="2" charset="-122"/>
                <a:ea typeface="华文中宋" panose="02010600040101010101" pitchFamily="2" charset="-122"/>
              </a:rPr>
              <a:t> </a:t>
            </a:r>
          </a:p>
          <a:p>
            <a:pPr eaLnBrk="1" hangingPunct="1">
              <a:spcAft>
                <a:spcPct val="25000"/>
              </a:spcAft>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）连接生成可执行程序*</a:t>
            </a:r>
            <a:r>
              <a:rPr lang="en-US" altLang="zh-CN" sz="2400">
                <a:latin typeface="华文中宋" panose="02010600040101010101" pitchFamily="2" charset="-122"/>
                <a:ea typeface="华文中宋" panose="02010600040101010101" pitchFamily="2" charset="-122"/>
              </a:rPr>
              <a:t>.EXE</a:t>
            </a: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LINK	*</a:t>
            </a:r>
            <a:r>
              <a:rPr lang="zh-CN" altLang="en-US" sz="2400">
                <a:latin typeface="华文中宋" panose="02010600040101010101" pitchFamily="2" charset="-122"/>
                <a:ea typeface="华文中宋" panose="02010600040101010101" pitchFamily="2" charset="-122"/>
              </a:rPr>
              <a:t> </a:t>
            </a:r>
          </a:p>
          <a:p>
            <a:pPr eaLnBrk="1" hangingPunct="1">
              <a:spcAft>
                <a:spcPct val="25000"/>
              </a:spcAft>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）调试</a:t>
            </a:r>
            <a:r>
              <a:rPr lang="en-US" altLang="zh-CN" sz="2400">
                <a:latin typeface="华文中宋" panose="02010600040101010101" pitchFamily="2" charset="-122"/>
                <a:ea typeface="华文中宋" panose="02010600040101010101" pitchFamily="2" charset="-122"/>
              </a:rPr>
              <a:t>: 					DEBUG  *.EXE</a:t>
            </a:r>
          </a:p>
          <a:p>
            <a:pPr eaLnBrk="1" hangingPunct="1">
              <a:spcAft>
                <a:spcPct val="25000"/>
              </a:spcAft>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）执行：					可执行文件名</a:t>
            </a:r>
          </a:p>
          <a:p>
            <a:pPr eaLnBrk="1" hangingPunct="1">
              <a:spcAft>
                <a:spcPct val="25000"/>
              </a:spcAft>
              <a:buClrTx/>
              <a:buSzTx/>
              <a:buFontTx/>
              <a:buNone/>
            </a:pPr>
            <a:r>
              <a:rPr lang="zh-CN" altLang="en-US" sz="1200">
                <a:latin typeface="华文中宋" panose="02010600040101010101" pitchFamily="2" charset="-122"/>
                <a:ea typeface="华文中宋" panose="02010600040101010101" pitchFamily="2" charset="-122"/>
              </a:rPr>
              <a:t>  </a:t>
            </a:r>
            <a:endParaRPr lang="en-US" altLang="zh-CN" sz="1200">
              <a:latin typeface="华文中宋" panose="02010600040101010101" pitchFamily="2" charset="-122"/>
              <a:ea typeface="华文中宋" panose="02010600040101010101" pitchFamily="2" charset="-122"/>
            </a:endParaRPr>
          </a:p>
          <a:p>
            <a:pPr eaLnBrk="1" hangingPunct="1">
              <a:spcAft>
                <a:spcPct val="25000"/>
              </a:spcAft>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或者（</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）全在</a:t>
            </a:r>
            <a:r>
              <a:rPr lang="en-US" altLang="zh-CN" sz="2400">
                <a:latin typeface="华文中宋" panose="02010600040101010101" pitchFamily="2" charset="-122"/>
                <a:ea typeface="华文中宋" panose="02010600040101010101" pitchFamily="2" charset="-122"/>
              </a:rPr>
              <a:t>debug</a:t>
            </a:r>
            <a:r>
              <a:rPr lang="zh-CN" altLang="en-US" sz="2400">
                <a:latin typeface="华文中宋" panose="02010600040101010101" pitchFamily="2" charset="-122"/>
                <a:ea typeface="华文中宋" panose="02010600040101010101" pitchFamily="2" charset="-122"/>
              </a:rPr>
              <a:t>中完成，只能编写小程序，数据、代码、堆栈全在同一段内。</a:t>
            </a:r>
          </a:p>
        </p:txBody>
      </p:sp>
      <p:sp>
        <p:nvSpPr>
          <p:cNvPr id="121859" name="Text Box 3">
            <a:extLst>
              <a:ext uri="{FF2B5EF4-FFF2-40B4-BE49-F238E27FC236}">
                <a16:creationId xmlns:a16="http://schemas.microsoft.com/office/drawing/2014/main" id="{435EBC75-C95B-8240-813B-9D5E694289D9}"/>
              </a:ext>
            </a:extLst>
          </p:cNvPr>
          <p:cNvSpPr txBox="1">
            <a:spLocks noChangeArrowheads="1"/>
          </p:cNvSpPr>
          <p:nvPr/>
        </p:nvSpPr>
        <p:spPr bwMode="auto">
          <a:xfrm>
            <a:off x="1042988" y="115888"/>
            <a:ext cx="785018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21860" name="幻灯片编号占位符 2">
            <a:extLst>
              <a:ext uri="{FF2B5EF4-FFF2-40B4-BE49-F238E27FC236}">
                <a16:creationId xmlns:a16="http://schemas.microsoft.com/office/drawing/2014/main" id="{4FA59862-229B-9B4B-BE77-7A3B3A198FE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B9D1551-A224-4342-A1F8-FA35E9482CB9}" type="slidenum">
              <a:rPr kumimoji="0" lang="en-US" altLang="zh-CN" sz="1400" smtClean="0"/>
              <a:pPr>
                <a:spcBef>
                  <a:spcPct val="0"/>
                </a:spcBef>
                <a:buClrTx/>
                <a:buSzTx/>
                <a:buFontTx/>
                <a:buNone/>
              </a:pPr>
              <a:t>55</a:t>
            </a:fld>
            <a:r>
              <a:rPr kumimoji="0" lang="en-US" altLang="zh-CN" sz="1400"/>
              <a:t>/201</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5" name="日期占位符 1">
            <a:extLst>
              <a:ext uri="{FF2B5EF4-FFF2-40B4-BE49-F238E27FC236}">
                <a16:creationId xmlns:a16="http://schemas.microsoft.com/office/drawing/2014/main" id="{E600990D-D4FC-E64B-A398-5AEBE082083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F15E043-469E-9341-BEA2-6F86D9834FCA}" type="datetime12">
              <a:rPr kumimoji="0" lang="zh-CN" altLang="en-US" sz="1400" smtClean="0"/>
              <a:pPr>
                <a:spcBef>
                  <a:spcPct val="0"/>
                </a:spcBef>
                <a:buClrTx/>
                <a:buSzTx/>
                <a:buFontTx/>
                <a:buNone/>
              </a:pPr>
              <a:t>下午8时26分</a:t>
            </a:fld>
            <a:endParaRPr kumimoji="0" lang="en-US" altLang="zh-CN" sz="1400"/>
          </a:p>
        </p:txBody>
      </p:sp>
      <p:sp>
        <p:nvSpPr>
          <p:cNvPr id="123906" name="Oval 2">
            <a:extLst>
              <a:ext uri="{FF2B5EF4-FFF2-40B4-BE49-F238E27FC236}">
                <a16:creationId xmlns:a16="http://schemas.microsoft.com/office/drawing/2014/main" id="{F7199DD9-EB04-484A-8FF4-BC20DE2E4E2B}"/>
              </a:ext>
            </a:extLst>
          </p:cNvPr>
          <p:cNvSpPr>
            <a:spLocks noChangeArrowheads="1"/>
          </p:cNvSpPr>
          <p:nvPr/>
        </p:nvSpPr>
        <p:spPr bwMode="auto">
          <a:xfrm>
            <a:off x="2593975" y="1773238"/>
            <a:ext cx="4324350" cy="617537"/>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r>
              <a:rPr lang="zh-CN" altLang="en-US" sz="2400" b="0">
                <a:latin typeface="华文中宋" panose="02010600040101010101" pitchFamily="2" charset="-122"/>
                <a:ea typeface="华文中宋" panose="02010600040101010101" pitchFamily="2" charset="-122"/>
              </a:rPr>
              <a:t>源程序：文件名</a:t>
            </a:r>
            <a:r>
              <a:rPr lang="en-US" altLang="zh-CN" sz="2400" b="0">
                <a:latin typeface="华文中宋" panose="02010600040101010101" pitchFamily="2" charset="-122"/>
                <a:ea typeface="华文中宋" panose="02010600040101010101" pitchFamily="2" charset="-122"/>
              </a:rPr>
              <a:t>.ASM</a:t>
            </a:r>
          </a:p>
        </p:txBody>
      </p:sp>
      <p:sp>
        <p:nvSpPr>
          <p:cNvPr id="123907" name="Oval 3">
            <a:extLst>
              <a:ext uri="{FF2B5EF4-FFF2-40B4-BE49-F238E27FC236}">
                <a16:creationId xmlns:a16="http://schemas.microsoft.com/office/drawing/2014/main" id="{7ECEE0BA-C434-1840-BC24-6A937DA65A72}"/>
              </a:ext>
            </a:extLst>
          </p:cNvPr>
          <p:cNvSpPr>
            <a:spLocks noChangeArrowheads="1"/>
          </p:cNvSpPr>
          <p:nvPr/>
        </p:nvSpPr>
        <p:spPr bwMode="auto">
          <a:xfrm>
            <a:off x="2409825" y="3097213"/>
            <a:ext cx="4702175" cy="617537"/>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r>
              <a:rPr lang="zh-CN" altLang="en-US" sz="2400" b="0">
                <a:latin typeface="华文中宋" panose="02010600040101010101" pitchFamily="2" charset="-122"/>
                <a:ea typeface="华文中宋" panose="02010600040101010101" pitchFamily="2" charset="-122"/>
              </a:rPr>
              <a:t>目标模块：文件名</a:t>
            </a:r>
            <a:r>
              <a:rPr lang="en-US" altLang="zh-CN" sz="2400" b="0">
                <a:latin typeface="华文中宋" panose="02010600040101010101" pitchFamily="2" charset="-122"/>
                <a:ea typeface="华文中宋" panose="02010600040101010101" pitchFamily="2" charset="-122"/>
              </a:rPr>
              <a:t>.OBJ</a:t>
            </a:r>
          </a:p>
        </p:txBody>
      </p:sp>
      <p:sp>
        <p:nvSpPr>
          <p:cNvPr id="123908" name="Oval 4">
            <a:extLst>
              <a:ext uri="{FF2B5EF4-FFF2-40B4-BE49-F238E27FC236}">
                <a16:creationId xmlns:a16="http://schemas.microsoft.com/office/drawing/2014/main" id="{DF8AEEAA-AE31-2F43-BF84-629F126F1E9A}"/>
              </a:ext>
            </a:extLst>
          </p:cNvPr>
          <p:cNvSpPr>
            <a:spLocks noChangeArrowheads="1"/>
          </p:cNvSpPr>
          <p:nvPr/>
        </p:nvSpPr>
        <p:spPr bwMode="auto">
          <a:xfrm>
            <a:off x="2235200" y="4538663"/>
            <a:ext cx="5138738" cy="617537"/>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r>
              <a:rPr lang="zh-CN" altLang="en-US" sz="2400" b="0">
                <a:latin typeface="华文中宋" panose="02010600040101010101" pitchFamily="2" charset="-122"/>
                <a:ea typeface="华文中宋" panose="02010600040101010101" pitchFamily="2" charset="-122"/>
              </a:rPr>
              <a:t>可执行文件：文件名</a:t>
            </a:r>
            <a:r>
              <a:rPr lang="en-US" altLang="zh-CN" sz="2400" b="0">
                <a:latin typeface="华文中宋" panose="02010600040101010101" pitchFamily="2" charset="-122"/>
                <a:ea typeface="华文中宋" panose="02010600040101010101" pitchFamily="2" charset="-122"/>
              </a:rPr>
              <a:t>.EXE</a:t>
            </a:r>
          </a:p>
        </p:txBody>
      </p:sp>
      <p:sp>
        <p:nvSpPr>
          <p:cNvPr id="123909" name="Oval 5">
            <a:extLst>
              <a:ext uri="{FF2B5EF4-FFF2-40B4-BE49-F238E27FC236}">
                <a16:creationId xmlns:a16="http://schemas.microsoft.com/office/drawing/2014/main" id="{21818CB4-FE66-464C-ACCE-F3DC2F6A46D5}"/>
              </a:ext>
            </a:extLst>
          </p:cNvPr>
          <p:cNvSpPr>
            <a:spLocks noChangeArrowheads="1"/>
          </p:cNvSpPr>
          <p:nvPr/>
        </p:nvSpPr>
        <p:spPr bwMode="auto">
          <a:xfrm>
            <a:off x="3810000" y="5857875"/>
            <a:ext cx="1920875" cy="619125"/>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r>
              <a:rPr lang="zh-CN" altLang="en-US" sz="2400" b="0">
                <a:latin typeface="华文中宋" panose="02010600040101010101" pitchFamily="2" charset="-122"/>
                <a:ea typeface="华文中宋" panose="02010600040101010101" pitchFamily="2" charset="-122"/>
              </a:rPr>
              <a:t>应用程序</a:t>
            </a:r>
          </a:p>
        </p:txBody>
      </p:sp>
      <p:grpSp>
        <p:nvGrpSpPr>
          <p:cNvPr id="2" name="Group 6">
            <a:extLst>
              <a:ext uri="{FF2B5EF4-FFF2-40B4-BE49-F238E27FC236}">
                <a16:creationId xmlns:a16="http://schemas.microsoft.com/office/drawing/2014/main" id="{F438A06B-B6DE-BD43-858C-9145110A7233}"/>
              </a:ext>
            </a:extLst>
          </p:cNvPr>
          <p:cNvGrpSpPr>
            <a:grpSpLocks/>
          </p:cNvGrpSpPr>
          <p:nvPr/>
        </p:nvGrpSpPr>
        <p:grpSpPr bwMode="auto">
          <a:xfrm>
            <a:off x="1763713" y="920750"/>
            <a:ext cx="3429000" cy="822325"/>
            <a:chOff x="1157" y="138"/>
            <a:chExt cx="2160" cy="518"/>
          </a:xfrm>
        </p:grpSpPr>
        <p:sp>
          <p:nvSpPr>
            <p:cNvPr id="123926" name="Text Box 7">
              <a:extLst>
                <a:ext uri="{FF2B5EF4-FFF2-40B4-BE49-F238E27FC236}">
                  <a16:creationId xmlns:a16="http://schemas.microsoft.com/office/drawing/2014/main" id="{DE055D36-71EF-D94E-A2F0-44BBF4D373D3}"/>
                </a:ext>
              </a:extLst>
            </p:cNvPr>
            <p:cNvSpPr txBox="1">
              <a:spLocks noChangeArrowheads="1"/>
            </p:cNvSpPr>
            <p:nvPr/>
          </p:nvSpPr>
          <p:spPr bwMode="auto">
            <a:xfrm>
              <a:off x="1157" y="282"/>
              <a:ext cx="196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b="0">
                  <a:latin typeface="华文中宋" panose="02010600040101010101" pitchFamily="2" charset="-122"/>
                  <a:ea typeface="华文中宋" panose="02010600040101010101" pitchFamily="2" charset="-122"/>
                </a:rPr>
                <a:t>文本编辑器，如</a:t>
              </a:r>
              <a:r>
                <a:rPr lang="en-US" altLang="zh-CN" sz="2400" b="0">
                  <a:latin typeface="华文中宋" panose="02010600040101010101" pitchFamily="2" charset="-122"/>
                  <a:ea typeface="华文中宋" panose="02010600040101010101" pitchFamily="2" charset="-122"/>
                </a:rPr>
                <a:t>EDIT</a:t>
              </a:r>
            </a:p>
          </p:txBody>
        </p:sp>
        <p:sp>
          <p:nvSpPr>
            <p:cNvPr id="123927" name="Text Box 8">
              <a:extLst>
                <a:ext uri="{FF2B5EF4-FFF2-40B4-BE49-F238E27FC236}">
                  <a16:creationId xmlns:a16="http://schemas.microsoft.com/office/drawing/2014/main" id="{321B76B0-A2D0-A34D-A720-E2E0FF7E13CF}"/>
                </a:ext>
              </a:extLst>
            </p:cNvPr>
            <p:cNvSpPr txBox="1">
              <a:spLocks noChangeArrowheads="1"/>
            </p:cNvSpPr>
            <p:nvPr/>
          </p:nvSpPr>
          <p:spPr bwMode="auto">
            <a:xfrm>
              <a:off x="3029" y="138"/>
              <a:ext cx="288" cy="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b="0">
                  <a:solidFill>
                    <a:schemeClr val="tx2"/>
                  </a:solidFill>
                  <a:latin typeface="华文中宋" panose="02010600040101010101" pitchFamily="2" charset="-122"/>
                  <a:ea typeface="华文中宋" panose="02010600040101010101" pitchFamily="2" charset="-122"/>
                </a:rPr>
                <a:t>编辑</a:t>
              </a:r>
            </a:p>
          </p:txBody>
        </p:sp>
      </p:grpSp>
      <p:grpSp>
        <p:nvGrpSpPr>
          <p:cNvPr id="3" name="Group 9">
            <a:extLst>
              <a:ext uri="{FF2B5EF4-FFF2-40B4-BE49-F238E27FC236}">
                <a16:creationId xmlns:a16="http://schemas.microsoft.com/office/drawing/2014/main" id="{F7A478C6-91F5-054F-B4C9-CBF74E497558}"/>
              </a:ext>
            </a:extLst>
          </p:cNvPr>
          <p:cNvGrpSpPr>
            <a:grpSpLocks/>
          </p:cNvGrpSpPr>
          <p:nvPr/>
        </p:nvGrpSpPr>
        <p:grpSpPr bwMode="auto">
          <a:xfrm>
            <a:off x="1325563" y="2319338"/>
            <a:ext cx="3894137" cy="822325"/>
            <a:chOff x="773" y="1146"/>
            <a:chExt cx="2544" cy="518"/>
          </a:xfrm>
        </p:grpSpPr>
        <p:sp>
          <p:nvSpPr>
            <p:cNvPr id="123924" name="Text Box 10">
              <a:extLst>
                <a:ext uri="{FF2B5EF4-FFF2-40B4-BE49-F238E27FC236}">
                  <a16:creationId xmlns:a16="http://schemas.microsoft.com/office/drawing/2014/main" id="{1FF6FF0D-A0A8-D140-9EB0-7C7C50422878}"/>
                </a:ext>
              </a:extLst>
            </p:cNvPr>
            <p:cNvSpPr txBox="1">
              <a:spLocks noChangeArrowheads="1"/>
            </p:cNvSpPr>
            <p:nvPr/>
          </p:nvSpPr>
          <p:spPr bwMode="auto">
            <a:xfrm>
              <a:off x="773" y="1242"/>
              <a:ext cx="230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b="0">
                  <a:latin typeface="华文中宋" panose="02010600040101010101" pitchFamily="2" charset="-122"/>
                  <a:ea typeface="华文中宋" panose="02010600040101010101" pitchFamily="2" charset="-122"/>
                </a:rPr>
                <a:t>汇编程序，如</a:t>
              </a:r>
              <a:r>
                <a:rPr lang="en-US" altLang="zh-CN" sz="2400" b="0">
                  <a:latin typeface="华文中宋" panose="02010600040101010101" pitchFamily="2" charset="-122"/>
                  <a:ea typeface="华文中宋" panose="02010600040101010101" pitchFamily="2" charset="-122"/>
                </a:rPr>
                <a:t>ML.EXE</a:t>
              </a:r>
            </a:p>
          </p:txBody>
        </p:sp>
        <p:sp>
          <p:nvSpPr>
            <p:cNvPr id="123925" name="Text Box 11">
              <a:extLst>
                <a:ext uri="{FF2B5EF4-FFF2-40B4-BE49-F238E27FC236}">
                  <a16:creationId xmlns:a16="http://schemas.microsoft.com/office/drawing/2014/main" id="{1D573138-004E-0140-9A16-FA7097626CFA}"/>
                </a:ext>
              </a:extLst>
            </p:cNvPr>
            <p:cNvSpPr txBox="1">
              <a:spLocks noChangeArrowheads="1"/>
            </p:cNvSpPr>
            <p:nvPr/>
          </p:nvSpPr>
          <p:spPr bwMode="auto">
            <a:xfrm>
              <a:off x="3029" y="1146"/>
              <a:ext cx="288" cy="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b="0">
                  <a:solidFill>
                    <a:schemeClr val="tx2"/>
                  </a:solidFill>
                  <a:latin typeface="华文中宋" panose="02010600040101010101" pitchFamily="2" charset="-122"/>
                  <a:ea typeface="华文中宋" panose="02010600040101010101" pitchFamily="2" charset="-122"/>
                </a:rPr>
                <a:t>汇编</a:t>
              </a:r>
            </a:p>
          </p:txBody>
        </p:sp>
      </p:grpSp>
      <p:grpSp>
        <p:nvGrpSpPr>
          <p:cNvPr id="4" name="Group 12">
            <a:extLst>
              <a:ext uri="{FF2B5EF4-FFF2-40B4-BE49-F238E27FC236}">
                <a16:creationId xmlns:a16="http://schemas.microsoft.com/office/drawing/2014/main" id="{52B5D7AF-0BAC-D44A-924F-3CF83861DDC7}"/>
              </a:ext>
            </a:extLst>
          </p:cNvPr>
          <p:cNvGrpSpPr>
            <a:grpSpLocks/>
          </p:cNvGrpSpPr>
          <p:nvPr/>
        </p:nvGrpSpPr>
        <p:grpSpPr bwMode="auto">
          <a:xfrm>
            <a:off x="1382713" y="3686175"/>
            <a:ext cx="3810000" cy="822325"/>
            <a:chOff x="917" y="2154"/>
            <a:chExt cx="2400" cy="518"/>
          </a:xfrm>
        </p:grpSpPr>
        <p:sp>
          <p:nvSpPr>
            <p:cNvPr id="123922" name="Text Box 13">
              <a:extLst>
                <a:ext uri="{FF2B5EF4-FFF2-40B4-BE49-F238E27FC236}">
                  <a16:creationId xmlns:a16="http://schemas.microsoft.com/office/drawing/2014/main" id="{DEA7AEDD-96AF-2B41-8E08-1E586F717445}"/>
                </a:ext>
              </a:extLst>
            </p:cNvPr>
            <p:cNvSpPr txBox="1">
              <a:spLocks noChangeArrowheads="1"/>
            </p:cNvSpPr>
            <p:nvPr/>
          </p:nvSpPr>
          <p:spPr bwMode="auto">
            <a:xfrm>
              <a:off x="917" y="2298"/>
              <a:ext cx="220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b="0">
                  <a:latin typeface="华文中宋" panose="02010600040101010101" pitchFamily="2" charset="-122"/>
                  <a:ea typeface="华文中宋" panose="02010600040101010101" pitchFamily="2" charset="-122"/>
                </a:rPr>
                <a:t>链接程序，如</a:t>
              </a:r>
              <a:r>
                <a:rPr lang="en-US" altLang="zh-CN" sz="2400" b="0">
                  <a:latin typeface="华文中宋" panose="02010600040101010101" pitchFamily="2" charset="-122"/>
                  <a:ea typeface="华文中宋" panose="02010600040101010101" pitchFamily="2" charset="-122"/>
                </a:rPr>
                <a:t>LINK.EXE</a:t>
              </a:r>
            </a:p>
          </p:txBody>
        </p:sp>
        <p:sp>
          <p:nvSpPr>
            <p:cNvPr id="123923" name="Text Box 14">
              <a:extLst>
                <a:ext uri="{FF2B5EF4-FFF2-40B4-BE49-F238E27FC236}">
                  <a16:creationId xmlns:a16="http://schemas.microsoft.com/office/drawing/2014/main" id="{C839999E-CE82-B94F-A98D-1E461617FF79}"/>
                </a:ext>
              </a:extLst>
            </p:cNvPr>
            <p:cNvSpPr txBox="1">
              <a:spLocks noChangeArrowheads="1"/>
            </p:cNvSpPr>
            <p:nvPr/>
          </p:nvSpPr>
          <p:spPr bwMode="auto">
            <a:xfrm>
              <a:off x="3029" y="2154"/>
              <a:ext cx="288" cy="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b="0">
                  <a:solidFill>
                    <a:schemeClr val="tx2"/>
                  </a:solidFill>
                  <a:latin typeface="华文中宋" panose="02010600040101010101" pitchFamily="2" charset="-122"/>
                  <a:ea typeface="华文中宋" panose="02010600040101010101" pitchFamily="2" charset="-122"/>
                </a:rPr>
                <a:t>链接</a:t>
              </a:r>
            </a:p>
          </p:txBody>
        </p:sp>
      </p:grpSp>
      <p:grpSp>
        <p:nvGrpSpPr>
          <p:cNvPr id="5" name="Group 15">
            <a:extLst>
              <a:ext uri="{FF2B5EF4-FFF2-40B4-BE49-F238E27FC236}">
                <a16:creationId xmlns:a16="http://schemas.microsoft.com/office/drawing/2014/main" id="{0667B37E-767F-214A-9FDE-C5E99A7308F2}"/>
              </a:ext>
            </a:extLst>
          </p:cNvPr>
          <p:cNvGrpSpPr>
            <a:grpSpLocks/>
          </p:cNvGrpSpPr>
          <p:nvPr/>
        </p:nvGrpSpPr>
        <p:grpSpPr bwMode="auto">
          <a:xfrm>
            <a:off x="1403350" y="5054600"/>
            <a:ext cx="3830638" cy="1058863"/>
            <a:chOff x="904" y="3162"/>
            <a:chExt cx="2413" cy="667"/>
          </a:xfrm>
        </p:grpSpPr>
        <p:sp>
          <p:nvSpPr>
            <p:cNvPr id="123920" name="Text Box 16">
              <a:extLst>
                <a:ext uri="{FF2B5EF4-FFF2-40B4-BE49-F238E27FC236}">
                  <a16:creationId xmlns:a16="http://schemas.microsoft.com/office/drawing/2014/main" id="{CEDE8CDF-4F20-6F4E-BA64-BEC266F89AF4}"/>
                </a:ext>
              </a:extLst>
            </p:cNvPr>
            <p:cNvSpPr txBox="1">
              <a:spLocks noChangeArrowheads="1"/>
            </p:cNvSpPr>
            <p:nvPr/>
          </p:nvSpPr>
          <p:spPr bwMode="auto">
            <a:xfrm>
              <a:off x="904" y="3306"/>
              <a:ext cx="1679" cy="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b="0">
                  <a:latin typeface="华文中宋" panose="02010600040101010101" pitchFamily="2" charset="-122"/>
                  <a:ea typeface="华文中宋" panose="02010600040101010101" pitchFamily="2" charset="-122"/>
                </a:rPr>
                <a:t>调试程序，如</a:t>
              </a:r>
              <a:r>
                <a:rPr lang="en-US" altLang="zh-CN" sz="2400" b="0">
                  <a:latin typeface="华文中宋" panose="02010600040101010101" pitchFamily="2" charset="-122"/>
                  <a:ea typeface="华文中宋" panose="02010600040101010101" pitchFamily="2" charset="-122"/>
                </a:rPr>
                <a:t>DEBUG.EXE</a:t>
              </a:r>
            </a:p>
          </p:txBody>
        </p:sp>
        <p:sp>
          <p:nvSpPr>
            <p:cNvPr id="123921" name="Text Box 17">
              <a:extLst>
                <a:ext uri="{FF2B5EF4-FFF2-40B4-BE49-F238E27FC236}">
                  <a16:creationId xmlns:a16="http://schemas.microsoft.com/office/drawing/2014/main" id="{BEB44E8F-F9CD-E048-BA26-910255748BB7}"/>
                </a:ext>
              </a:extLst>
            </p:cNvPr>
            <p:cNvSpPr txBox="1">
              <a:spLocks noChangeArrowheads="1"/>
            </p:cNvSpPr>
            <p:nvPr/>
          </p:nvSpPr>
          <p:spPr bwMode="auto">
            <a:xfrm>
              <a:off x="3029" y="3162"/>
              <a:ext cx="288" cy="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b="0">
                  <a:solidFill>
                    <a:schemeClr val="tx2"/>
                  </a:solidFill>
                  <a:latin typeface="华文中宋" panose="02010600040101010101" pitchFamily="2" charset="-122"/>
                  <a:ea typeface="华文中宋" panose="02010600040101010101" pitchFamily="2" charset="-122"/>
                </a:rPr>
                <a:t>调试</a:t>
              </a:r>
            </a:p>
          </p:txBody>
        </p:sp>
      </p:grpSp>
      <p:sp>
        <p:nvSpPr>
          <p:cNvPr id="123914" name="Line 18">
            <a:extLst>
              <a:ext uri="{FF2B5EF4-FFF2-40B4-BE49-F238E27FC236}">
                <a16:creationId xmlns:a16="http://schemas.microsoft.com/office/drawing/2014/main" id="{8DBF8E34-BE06-3F4A-ACD3-2CAB240DE2FB}"/>
              </a:ext>
            </a:extLst>
          </p:cNvPr>
          <p:cNvSpPr>
            <a:spLocks noChangeShapeType="1"/>
          </p:cNvSpPr>
          <p:nvPr/>
        </p:nvSpPr>
        <p:spPr bwMode="auto">
          <a:xfrm>
            <a:off x="4787900" y="5157788"/>
            <a:ext cx="0" cy="719137"/>
          </a:xfrm>
          <a:prstGeom prst="line">
            <a:avLst/>
          </a:prstGeom>
          <a:noFill/>
          <a:ln w="381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3915" name="Line 19">
            <a:extLst>
              <a:ext uri="{FF2B5EF4-FFF2-40B4-BE49-F238E27FC236}">
                <a16:creationId xmlns:a16="http://schemas.microsoft.com/office/drawing/2014/main" id="{DCA38FB4-1675-F544-9CFC-02F52CD98730}"/>
              </a:ext>
            </a:extLst>
          </p:cNvPr>
          <p:cNvSpPr>
            <a:spLocks noChangeShapeType="1"/>
          </p:cNvSpPr>
          <p:nvPr/>
        </p:nvSpPr>
        <p:spPr bwMode="auto">
          <a:xfrm>
            <a:off x="4787900" y="3789363"/>
            <a:ext cx="0" cy="719137"/>
          </a:xfrm>
          <a:prstGeom prst="line">
            <a:avLst/>
          </a:prstGeom>
          <a:noFill/>
          <a:ln w="381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3916" name="Line 20">
            <a:extLst>
              <a:ext uri="{FF2B5EF4-FFF2-40B4-BE49-F238E27FC236}">
                <a16:creationId xmlns:a16="http://schemas.microsoft.com/office/drawing/2014/main" id="{D2F45E8E-CEC8-4B49-9A8D-EE612076E13F}"/>
              </a:ext>
            </a:extLst>
          </p:cNvPr>
          <p:cNvSpPr>
            <a:spLocks noChangeShapeType="1"/>
          </p:cNvSpPr>
          <p:nvPr/>
        </p:nvSpPr>
        <p:spPr bwMode="auto">
          <a:xfrm>
            <a:off x="4787900" y="2392363"/>
            <a:ext cx="0" cy="719137"/>
          </a:xfrm>
          <a:prstGeom prst="line">
            <a:avLst/>
          </a:prstGeom>
          <a:noFill/>
          <a:ln w="381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3917" name="Line 21">
            <a:extLst>
              <a:ext uri="{FF2B5EF4-FFF2-40B4-BE49-F238E27FC236}">
                <a16:creationId xmlns:a16="http://schemas.microsoft.com/office/drawing/2014/main" id="{EF240693-91CD-5C4E-8567-FF2132E999BC}"/>
              </a:ext>
            </a:extLst>
          </p:cNvPr>
          <p:cNvSpPr>
            <a:spLocks noChangeShapeType="1"/>
          </p:cNvSpPr>
          <p:nvPr/>
        </p:nvSpPr>
        <p:spPr bwMode="auto">
          <a:xfrm>
            <a:off x="4787900" y="1023938"/>
            <a:ext cx="0" cy="719137"/>
          </a:xfrm>
          <a:prstGeom prst="line">
            <a:avLst/>
          </a:prstGeom>
          <a:noFill/>
          <a:ln w="38100">
            <a:solidFill>
              <a:schemeClr val="hlink"/>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23918" name="Text Box 22">
            <a:extLst>
              <a:ext uri="{FF2B5EF4-FFF2-40B4-BE49-F238E27FC236}">
                <a16:creationId xmlns:a16="http://schemas.microsoft.com/office/drawing/2014/main" id="{613FEFA1-4209-C64E-ACA1-91D6A4B08DF6}"/>
              </a:ext>
            </a:extLst>
          </p:cNvPr>
          <p:cNvSpPr txBox="1">
            <a:spLocks noChangeArrowheads="1"/>
          </p:cNvSpPr>
          <p:nvPr/>
        </p:nvSpPr>
        <p:spPr bwMode="auto">
          <a:xfrm>
            <a:off x="1042988" y="115888"/>
            <a:ext cx="7993508"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
        <p:nvSpPr>
          <p:cNvPr id="123919" name="幻灯片编号占位符 6">
            <a:extLst>
              <a:ext uri="{FF2B5EF4-FFF2-40B4-BE49-F238E27FC236}">
                <a16:creationId xmlns:a16="http://schemas.microsoft.com/office/drawing/2014/main" id="{B69F899E-6035-454E-BE5F-3C92E760459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75646CC-2578-944A-A72C-7014BC92CD4A}" type="slidenum">
              <a:rPr kumimoji="0" lang="en-US" altLang="zh-CN" sz="1400" smtClean="0"/>
              <a:pPr>
                <a:spcBef>
                  <a:spcPct val="0"/>
                </a:spcBef>
                <a:buClrTx/>
                <a:buSzTx/>
                <a:buFontTx/>
                <a:buNone/>
              </a:pPr>
              <a:t>56</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1" fill="hold" nodeType="withEffect">
                                  <p:stCondLst>
                                    <p:cond delay="10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8" presetClass="entr" presetSubtype="16"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diamond(in)">
                                      <p:cBhvr>
                                        <p:cTn id="13" dur="1000"/>
                                        <p:tgtEl>
                                          <p:spTgt spid="3"/>
                                        </p:tgtEl>
                                      </p:cBhvr>
                                    </p:animEffect>
                                  </p:childTnLst>
                                </p:cTn>
                              </p:par>
                            </p:childTnLst>
                          </p:cTn>
                        </p:par>
                      </p:childTnLst>
                    </p:cTn>
                  </p:par>
                  <p:par>
                    <p:cTn id="14" fill="hold" nodeType="clickPar">
                      <p:stCondLst>
                        <p:cond delay="indefinite"/>
                      </p:stCondLst>
                      <p:childTnLst>
                        <p:par>
                          <p:cTn id="15" fill="hold" nodeType="withGroup">
                            <p:stCondLst>
                              <p:cond delay="0"/>
                            </p:stCondLst>
                            <p:childTnLst>
                              <p:par>
                                <p:cTn id="16" presetID="53" presetClass="entr" presetSubtype="0"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1000" fill="hold"/>
                                        <p:tgtEl>
                                          <p:spTgt spid="4"/>
                                        </p:tgtEl>
                                        <p:attrNameLst>
                                          <p:attrName>ppt_w</p:attrName>
                                        </p:attrNameLst>
                                      </p:cBhvr>
                                      <p:tavLst>
                                        <p:tav tm="0">
                                          <p:val>
                                            <p:fltVal val="0"/>
                                          </p:val>
                                        </p:tav>
                                        <p:tav tm="100000">
                                          <p:val>
                                            <p:strVal val="#ppt_w"/>
                                          </p:val>
                                        </p:tav>
                                      </p:tavLst>
                                    </p:anim>
                                    <p:anim calcmode="lin" valueType="num">
                                      <p:cBhvr>
                                        <p:cTn id="19" dur="1000" fill="hold"/>
                                        <p:tgtEl>
                                          <p:spTgt spid="4"/>
                                        </p:tgtEl>
                                        <p:attrNameLst>
                                          <p:attrName>ppt_h</p:attrName>
                                        </p:attrNameLst>
                                      </p:cBhvr>
                                      <p:tavLst>
                                        <p:tav tm="0">
                                          <p:val>
                                            <p:fltVal val="0"/>
                                          </p:val>
                                        </p:tav>
                                        <p:tav tm="100000">
                                          <p:val>
                                            <p:strVal val="#ppt_h"/>
                                          </p:val>
                                        </p:tav>
                                      </p:tavLst>
                                    </p:anim>
                                    <p:animEffect transition="in" filter="fade">
                                      <p:cBhvr>
                                        <p:cTn id="20" dur="1000"/>
                                        <p:tgtEl>
                                          <p:spTgt spid="4"/>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6" presetClass="entr" presetSubtype="16"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circle(in)">
                                      <p:cBhvr>
                                        <p:cTn id="25"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日期占位符 1">
            <a:extLst>
              <a:ext uri="{FF2B5EF4-FFF2-40B4-BE49-F238E27FC236}">
                <a16:creationId xmlns:a16="http://schemas.microsoft.com/office/drawing/2014/main" id="{FBECFE9D-A601-A44C-8681-A73DD32743A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A58B32E-E12F-D94E-9F2A-464B9CABDF95}" type="datetime12">
              <a:rPr kumimoji="0" lang="zh-CN" altLang="en-US" sz="1400" smtClean="0"/>
              <a:pPr>
                <a:spcBef>
                  <a:spcPct val="0"/>
                </a:spcBef>
                <a:buClrTx/>
                <a:buSzTx/>
                <a:buFontTx/>
                <a:buNone/>
              </a:pPr>
              <a:t>下午8时26分</a:t>
            </a:fld>
            <a:endParaRPr kumimoji="0" lang="en-US" altLang="zh-CN" sz="1400"/>
          </a:p>
        </p:txBody>
      </p:sp>
      <p:sp>
        <p:nvSpPr>
          <p:cNvPr id="125954" name="Text Box 2">
            <a:extLst>
              <a:ext uri="{FF2B5EF4-FFF2-40B4-BE49-F238E27FC236}">
                <a16:creationId xmlns:a16="http://schemas.microsoft.com/office/drawing/2014/main" id="{82EC4952-8FA2-4041-B7EE-FB268252AE81}"/>
              </a:ext>
            </a:extLst>
          </p:cNvPr>
          <p:cNvSpPr txBox="1">
            <a:spLocks noChangeArrowheads="1"/>
          </p:cNvSpPr>
          <p:nvPr/>
        </p:nvSpPr>
        <p:spPr bwMode="auto">
          <a:xfrm>
            <a:off x="468313" y="1001713"/>
            <a:ext cx="2927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汇编语言程序举例：</a:t>
            </a:r>
            <a:endParaRPr lang="zh-CN" altLang="en-US" sz="2400">
              <a:solidFill>
                <a:schemeClr val="tx2"/>
              </a:solidFill>
              <a:latin typeface="华文中宋" panose="02010600040101010101" pitchFamily="2" charset="-122"/>
              <a:ea typeface="华文中宋" panose="02010600040101010101" pitchFamily="2" charset="-122"/>
            </a:endParaRPr>
          </a:p>
        </p:txBody>
      </p:sp>
      <p:graphicFrame>
        <p:nvGraphicFramePr>
          <p:cNvPr id="125955" name="Object 3">
            <a:extLst>
              <a:ext uri="{FF2B5EF4-FFF2-40B4-BE49-F238E27FC236}">
                <a16:creationId xmlns:a16="http://schemas.microsoft.com/office/drawing/2014/main" id="{D06A5FA5-A3A3-234E-87BC-774A5DF3D4FB}"/>
              </a:ext>
            </a:extLst>
          </p:cNvPr>
          <p:cNvGraphicFramePr>
            <a:graphicFrameLocks noChangeAspect="1"/>
          </p:cNvGraphicFramePr>
          <p:nvPr/>
        </p:nvGraphicFramePr>
        <p:xfrm>
          <a:off x="4478338" y="836613"/>
          <a:ext cx="4665662" cy="6165850"/>
        </p:xfrm>
        <a:graphic>
          <a:graphicData uri="http://schemas.openxmlformats.org/presentationml/2006/ole">
            <mc:AlternateContent xmlns:mc="http://schemas.openxmlformats.org/markup-compatibility/2006">
              <mc:Choice xmlns:v="urn:schemas-microsoft-com:vml" Requires="v">
                <p:oleObj spid="_x0000_s125985" name="Visio" r:id="rId4" imgW="1479550" imgH="1955800" progId="Visio.Drawing.11">
                  <p:embed/>
                </p:oleObj>
              </mc:Choice>
              <mc:Fallback>
                <p:oleObj name="Visio" r:id="rId4" imgW="1479550" imgH="19558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8338" y="836613"/>
                        <a:ext cx="4665662" cy="6165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25956" name="Text Box 4">
            <a:extLst>
              <a:ext uri="{FF2B5EF4-FFF2-40B4-BE49-F238E27FC236}">
                <a16:creationId xmlns:a16="http://schemas.microsoft.com/office/drawing/2014/main" id="{624CDCA4-4524-6E49-82FA-82CE5AC3BF76}"/>
              </a:ext>
            </a:extLst>
          </p:cNvPr>
          <p:cNvSpPr txBox="1">
            <a:spLocks noChangeArrowheads="1"/>
          </p:cNvSpPr>
          <p:nvPr/>
        </p:nvSpPr>
        <p:spPr bwMode="auto">
          <a:xfrm>
            <a:off x="38100" y="1844675"/>
            <a:ext cx="438943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1800">
                <a:solidFill>
                  <a:schemeClr val="tx2"/>
                </a:solidFill>
                <a:latin typeface="华文中宋" panose="02010600040101010101" pitchFamily="2" charset="-122"/>
                <a:ea typeface="华文中宋" panose="02010600040101010101" pitchFamily="2" charset="-122"/>
              </a:rPr>
              <a:t>语句格式：</a:t>
            </a:r>
          </a:p>
          <a:p>
            <a:pPr eaLnBrk="1" hangingPunct="1">
              <a:spcBef>
                <a:spcPct val="0"/>
              </a:spcBef>
              <a:buClrTx/>
              <a:buSzTx/>
              <a:buFontTx/>
              <a:buNone/>
            </a:pPr>
            <a:r>
              <a:rPr lang="en-US" altLang="zh-CN" sz="1800">
                <a:solidFill>
                  <a:schemeClr val="tx2"/>
                </a:solidFill>
                <a:latin typeface="华文中宋" panose="02010600040101010101" pitchFamily="2" charset="-122"/>
                <a:ea typeface="华文中宋" panose="02010600040101010101" pitchFamily="2" charset="-122"/>
              </a:rPr>
              <a:t>[</a:t>
            </a:r>
            <a:r>
              <a:rPr lang="zh-CN" altLang="en-US" sz="1800">
                <a:solidFill>
                  <a:schemeClr val="tx2"/>
                </a:solidFill>
                <a:latin typeface="华文中宋" panose="02010600040101010101" pitchFamily="2" charset="-122"/>
                <a:ea typeface="华文中宋" panose="02010600040101010101" pitchFamily="2" charset="-122"/>
              </a:rPr>
              <a:t>标号</a:t>
            </a:r>
            <a:r>
              <a:rPr lang="en-US" altLang="zh-CN" sz="1800">
                <a:solidFill>
                  <a:schemeClr val="tx2"/>
                </a:solidFill>
                <a:latin typeface="华文中宋" panose="02010600040101010101" pitchFamily="2" charset="-122"/>
                <a:ea typeface="华文中宋" panose="02010600040101010101" pitchFamily="2" charset="-122"/>
              </a:rPr>
              <a:t>]  </a:t>
            </a:r>
            <a:r>
              <a:rPr lang="zh-CN" altLang="en-US" sz="1800">
                <a:solidFill>
                  <a:schemeClr val="tx2"/>
                </a:solidFill>
                <a:latin typeface="华文中宋" panose="02010600040101010101" pitchFamily="2" charset="-122"/>
                <a:ea typeface="华文中宋" panose="02010600040101010101" pitchFamily="2" charset="-122"/>
              </a:rPr>
              <a:t>助记符 </a:t>
            </a:r>
            <a:r>
              <a:rPr lang="en-US" altLang="zh-CN" sz="1800">
                <a:solidFill>
                  <a:schemeClr val="tx2"/>
                </a:solidFill>
                <a:latin typeface="华文中宋" panose="02010600040101010101" pitchFamily="2" charset="-122"/>
                <a:ea typeface="华文中宋" panose="02010600040101010101" pitchFamily="2" charset="-122"/>
              </a:rPr>
              <a:t>[</a:t>
            </a:r>
            <a:r>
              <a:rPr lang="zh-CN" altLang="en-US" sz="1800">
                <a:solidFill>
                  <a:schemeClr val="tx2"/>
                </a:solidFill>
                <a:latin typeface="华文中宋" panose="02010600040101010101" pitchFamily="2" charset="-122"/>
                <a:ea typeface="华文中宋" panose="02010600040101010101" pitchFamily="2" charset="-122"/>
              </a:rPr>
              <a:t>操作数</a:t>
            </a:r>
            <a:r>
              <a:rPr lang="en-US" altLang="zh-CN" sz="1800">
                <a:solidFill>
                  <a:schemeClr val="tx2"/>
                </a:solidFill>
                <a:latin typeface="华文中宋" panose="02010600040101010101" pitchFamily="2" charset="-122"/>
                <a:ea typeface="华文中宋" panose="02010600040101010101" pitchFamily="2" charset="-122"/>
              </a:rPr>
              <a:t>1,[</a:t>
            </a:r>
            <a:r>
              <a:rPr lang="zh-CN" altLang="en-US" sz="1800">
                <a:solidFill>
                  <a:schemeClr val="tx2"/>
                </a:solidFill>
                <a:latin typeface="华文中宋" panose="02010600040101010101" pitchFamily="2" charset="-122"/>
                <a:ea typeface="华文中宋" panose="02010600040101010101" pitchFamily="2" charset="-122"/>
              </a:rPr>
              <a:t>操作数</a:t>
            </a:r>
            <a:r>
              <a:rPr lang="en-US" altLang="zh-CN" sz="1800">
                <a:solidFill>
                  <a:schemeClr val="tx2"/>
                </a:solidFill>
                <a:latin typeface="华文中宋" panose="02010600040101010101" pitchFamily="2" charset="-122"/>
                <a:ea typeface="华文中宋" panose="02010600040101010101" pitchFamily="2" charset="-122"/>
              </a:rPr>
              <a:t>2]];</a:t>
            </a:r>
            <a:r>
              <a:rPr lang="zh-CN" altLang="en-US" sz="1800">
                <a:solidFill>
                  <a:schemeClr val="tx2"/>
                </a:solidFill>
                <a:latin typeface="华文中宋" panose="02010600040101010101" pitchFamily="2" charset="-122"/>
                <a:ea typeface="华文中宋" panose="02010600040101010101" pitchFamily="2" charset="-122"/>
              </a:rPr>
              <a:t>注释</a:t>
            </a:r>
          </a:p>
        </p:txBody>
      </p:sp>
      <p:sp>
        <p:nvSpPr>
          <p:cNvPr id="125957" name="Text Box 5">
            <a:extLst>
              <a:ext uri="{FF2B5EF4-FFF2-40B4-BE49-F238E27FC236}">
                <a16:creationId xmlns:a16="http://schemas.microsoft.com/office/drawing/2014/main" id="{7FE30632-B394-6B4C-A788-8DC4B2987990}"/>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
        <p:nvSpPr>
          <p:cNvPr id="125958" name="幻灯片编号占位符 2">
            <a:extLst>
              <a:ext uri="{FF2B5EF4-FFF2-40B4-BE49-F238E27FC236}">
                <a16:creationId xmlns:a16="http://schemas.microsoft.com/office/drawing/2014/main" id="{437E30A9-DA2E-004F-91FE-E3C145ABCF8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D3B7FC7-7B8A-354D-8E9F-E920D34D87B0}" type="slidenum">
              <a:rPr kumimoji="0" lang="en-US" altLang="zh-CN" sz="1400" smtClean="0"/>
              <a:pPr>
                <a:spcBef>
                  <a:spcPct val="0"/>
                </a:spcBef>
                <a:buClrTx/>
                <a:buSzTx/>
                <a:buFontTx/>
                <a:buNone/>
              </a:pPr>
              <a:t>57</a:t>
            </a:fld>
            <a:r>
              <a:rPr kumimoji="0" lang="en-US" altLang="zh-CN" sz="1400"/>
              <a:t>/201</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1" name="日期占位符 3">
            <a:extLst>
              <a:ext uri="{FF2B5EF4-FFF2-40B4-BE49-F238E27FC236}">
                <a16:creationId xmlns:a16="http://schemas.microsoft.com/office/drawing/2014/main" id="{0E90218C-D4E5-8649-B99A-6161DC5009C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40C3664-8497-8948-96C1-5BDD0FF23D62}" type="datetime12">
              <a:rPr kumimoji="0" lang="zh-CN" altLang="en-US" sz="1400" smtClean="0"/>
              <a:pPr>
                <a:spcBef>
                  <a:spcPct val="0"/>
                </a:spcBef>
                <a:buClrTx/>
                <a:buSzTx/>
                <a:buFontTx/>
                <a:buNone/>
              </a:pPr>
              <a:t>下午8时26分</a:t>
            </a:fld>
            <a:endParaRPr kumimoji="0" lang="en-US" altLang="zh-CN" sz="1400"/>
          </a:p>
        </p:txBody>
      </p:sp>
      <p:sp>
        <p:nvSpPr>
          <p:cNvPr id="128002" name="Rectangle 2">
            <a:extLst>
              <a:ext uri="{FF2B5EF4-FFF2-40B4-BE49-F238E27FC236}">
                <a16:creationId xmlns:a16="http://schemas.microsoft.com/office/drawing/2014/main" id="{1A117CB4-E1B6-9447-BD07-F411D72C80EE}"/>
              </a:ext>
            </a:extLst>
          </p:cNvPr>
          <p:cNvSpPr>
            <a:spLocks noGrp="1" noChangeArrowheads="1"/>
          </p:cNvSpPr>
          <p:nvPr>
            <p:ph type="title"/>
          </p:nvPr>
        </p:nvSpPr>
        <p:spPr>
          <a:xfrm>
            <a:off x="250825" y="977900"/>
            <a:ext cx="4321175" cy="579438"/>
          </a:xfrm>
          <a:noFill/>
        </p:spPr>
        <p:txBody>
          <a:bodyPr anchor="ctr">
            <a:spAutoFit/>
          </a:bodyPr>
          <a:lstStyle/>
          <a:p>
            <a:pPr eaLnBrk="1" hangingPunct="1"/>
            <a:r>
              <a:rPr kumimoji="0" lang="zh-CN" altLang="en-US" sz="3200" b="1">
                <a:solidFill>
                  <a:schemeClr val="folHlink"/>
                </a:solidFill>
                <a:latin typeface="华文中宋" panose="02010600040101010101" pitchFamily="2" charset="-122"/>
                <a:ea typeface="华文中宋" panose="02010600040101010101" pitchFamily="2" charset="-122"/>
              </a:rPr>
              <a:t>二、  操作数寻址方式</a:t>
            </a:r>
          </a:p>
        </p:txBody>
      </p:sp>
      <p:sp>
        <p:nvSpPr>
          <p:cNvPr id="616451" name="Text Box 3">
            <a:extLst>
              <a:ext uri="{FF2B5EF4-FFF2-40B4-BE49-F238E27FC236}">
                <a16:creationId xmlns:a16="http://schemas.microsoft.com/office/drawing/2014/main" id="{E5158484-70F8-BA4F-927E-2C49C9E3B5C1}"/>
              </a:ext>
            </a:extLst>
          </p:cNvPr>
          <p:cNvSpPr txBox="1">
            <a:spLocks noChangeArrowheads="1"/>
          </p:cNvSpPr>
          <p:nvPr/>
        </p:nvSpPr>
        <p:spPr bwMode="auto">
          <a:xfrm>
            <a:off x="1258888" y="2565400"/>
            <a:ext cx="6408737" cy="3656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zh-CN" altLang="en-US" sz="2800">
                <a:latin typeface="华文中宋" panose="02010600040101010101" pitchFamily="2" charset="-122"/>
                <a:ea typeface="华文中宋" panose="02010600040101010101" pitchFamily="2" charset="-122"/>
              </a:rPr>
              <a:t>立即数操作数：</a:t>
            </a:r>
            <a:r>
              <a:rPr lang="zh-CN" altLang="en-US" sz="2400">
                <a:latin typeface="华文中宋" panose="02010600040101010101" pitchFamily="2" charset="-122"/>
                <a:ea typeface="华文中宋" panose="02010600040101010101" pitchFamily="2" charset="-122"/>
              </a:rPr>
              <a:t>       立即寻址 </a:t>
            </a:r>
          </a:p>
          <a:p>
            <a:pPr eaLnBrk="1" hangingPunct="1">
              <a:lnSpc>
                <a:spcPct val="170000"/>
              </a:lnSpc>
              <a:spcBef>
                <a:spcPct val="0"/>
              </a:spcBef>
              <a:buClrTx/>
              <a:buSzTx/>
              <a:buFontTx/>
              <a:buNone/>
            </a:pPr>
            <a:r>
              <a:rPr lang="zh-CN" altLang="en-US" sz="2800">
                <a:latin typeface="华文中宋" panose="02010600040101010101" pitchFamily="2" charset="-122"/>
                <a:ea typeface="华文中宋" panose="02010600040101010101" pitchFamily="2" charset="-122"/>
              </a:rPr>
              <a:t>寄存器操作数： </a:t>
            </a:r>
            <a:r>
              <a:rPr lang="zh-CN" altLang="en-US" sz="2400">
                <a:latin typeface="华文中宋" panose="02010600040101010101" pitchFamily="2" charset="-122"/>
                <a:ea typeface="华文中宋" panose="02010600040101010101" pitchFamily="2" charset="-122"/>
              </a:rPr>
              <a:t>      寄存器寻址 </a:t>
            </a:r>
          </a:p>
          <a:p>
            <a:pPr eaLnBrk="1" hangingPunct="1">
              <a:lnSpc>
                <a:spcPct val="160000"/>
              </a:lnSpc>
              <a:spcBef>
                <a:spcPct val="0"/>
              </a:spcBef>
              <a:buClrTx/>
              <a:buSzTx/>
              <a:buFontTx/>
              <a:buNone/>
            </a:pPr>
            <a:r>
              <a:rPr lang="zh-CN" altLang="en-US" sz="2800">
                <a:latin typeface="华文中宋" panose="02010600040101010101" pitchFamily="2" charset="-122"/>
                <a:ea typeface="华文中宋" panose="02010600040101010101" pitchFamily="2" charset="-122"/>
              </a:rPr>
              <a:t>存储器操作数： </a:t>
            </a:r>
            <a:r>
              <a:rPr lang="zh-CN" altLang="en-US" sz="2400">
                <a:latin typeface="华文中宋" panose="02010600040101010101" pitchFamily="2" charset="-122"/>
                <a:ea typeface="华文中宋" panose="02010600040101010101" pitchFamily="2" charset="-122"/>
              </a:rPr>
              <a:t>      直接寻址 </a:t>
            </a:r>
          </a:p>
          <a:p>
            <a:pPr eaLnBrk="1" hangingPunct="1">
              <a:lnSpc>
                <a:spcPct val="9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寄存器间接寻址 </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寄存器相对寻址 </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基址变址寻址 </a:t>
            </a:r>
          </a:p>
          <a:p>
            <a:pPr eaLnBrk="1" hangingPunct="1">
              <a:lnSpc>
                <a:spcPct val="12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相对基址变址寻址</a:t>
            </a:r>
          </a:p>
        </p:txBody>
      </p:sp>
      <p:sp>
        <p:nvSpPr>
          <p:cNvPr id="128004" name="Text Box 4">
            <a:extLst>
              <a:ext uri="{FF2B5EF4-FFF2-40B4-BE49-F238E27FC236}">
                <a16:creationId xmlns:a16="http://schemas.microsoft.com/office/drawing/2014/main" id="{91927752-0F9E-B347-9F53-39F0E01A1123}"/>
              </a:ext>
            </a:extLst>
          </p:cNvPr>
          <p:cNvSpPr txBox="1">
            <a:spLocks noChangeArrowheads="1"/>
          </p:cNvSpPr>
          <p:nvPr/>
        </p:nvSpPr>
        <p:spPr bwMode="auto">
          <a:xfrm>
            <a:off x="900113" y="1700213"/>
            <a:ext cx="6624637"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800">
                <a:latin typeface="华文中宋" panose="02010600040101010101" pitchFamily="2" charset="-122"/>
                <a:ea typeface="华文中宋" panose="02010600040101010101" pitchFamily="2" charset="-122"/>
              </a:rPr>
              <a:t>寻址方式：指令中给出操作数的方法。</a:t>
            </a:r>
          </a:p>
        </p:txBody>
      </p:sp>
      <p:sp>
        <p:nvSpPr>
          <p:cNvPr id="128006" name="幻灯片编号占位符 2">
            <a:extLst>
              <a:ext uri="{FF2B5EF4-FFF2-40B4-BE49-F238E27FC236}">
                <a16:creationId xmlns:a16="http://schemas.microsoft.com/office/drawing/2014/main" id="{6CE09597-4AF1-704A-A284-F16F2BCA7BC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639317E-ACFB-A145-9B73-05E647980220}" type="slidenum">
              <a:rPr kumimoji="0" lang="en-US" altLang="zh-CN" sz="1400" smtClean="0"/>
              <a:pPr>
                <a:spcBef>
                  <a:spcPct val="0"/>
                </a:spcBef>
                <a:buClrTx/>
                <a:buSzTx/>
                <a:buFontTx/>
                <a:buNone/>
              </a:pPr>
              <a:t>58</a:t>
            </a:fld>
            <a:r>
              <a:rPr kumimoji="0" lang="en-US" altLang="zh-CN" sz="1400"/>
              <a:t>/201</a:t>
            </a:r>
          </a:p>
        </p:txBody>
      </p:sp>
      <p:sp>
        <p:nvSpPr>
          <p:cNvPr id="8" name="Text Box 5">
            <a:extLst>
              <a:ext uri="{FF2B5EF4-FFF2-40B4-BE49-F238E27FC236}">
                <a16:creationId xmlns:a16="http://schemas.microsoft.com/office/drawing/2014/main" id="{831B49D8-CF81-EF43-A871-32AFC1D1E4C8}"/>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16451"/>
                                        </p:tgtEl>
                                        <p:attrNameLst>
                                          <p:attrName>style.visibility</p:attrName>
                                        </p:attrNameLst>
                                      </p:cBhvr>
                                      <p:to>
                                        <p:strVal val="visible"/>
                                      </p:to>
                                    </p:set>
                                    <p:animEffect transition="in" filter="blinds(horizontal)">
                                      <p:cBhvr>
                                        <p:cTn id="7" dur="500"/>
                                        <p:tgtEl>
                                          <p:spTgt spid="6164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6451"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9" name="日期占位符 3">
            <a:extLst>
              <a:ext uri="{FF2B5EF4-FFF2-40B4-BE49-F238E27FC236}">
                <a16:creationId xmlns:a16="http://schemas.microsoft.com/office/drawing/2014/main" id="{2A499F89-D3F2-1B40-80FF-2753607E563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1E5B5CE-7CFD-A747-A37C-25C2C7D09F9A}" type="datetime12">
              <a:rPr kumimoji="0" lang="zh-CN" altLang="en-US" sz="1400" smtClean="0"/>
              <a:pPr>
                <a:spcBef>
                  <a:spcPct val="0"/>
                </a:spcBef>
                <a:buClrTx/>
                <a:buSzTx/>
                <a:buFontTx/>
                <a:buNone/>
              </a:pPr>
              <a:t>下午8时26分</a:t>
            </a:fld>
            <a:endParaRPr kumimoji="0" lang="en-US" altLang="zh-CN" sz="1400"/>
          </a:p>
        </p:txBody>
      </p:sp>
      <p:sp>
        <p:nvSpPr>
          <p:cNvPr id="130050" name="Text Box 2">
            <a:extLst>
              <a:ext uri="{FF2B5EF4-FFF2-40B4-BE49-F238E27FC236}">
                <a16:creationId xmlns:a16="http://schemas.microsoft.com/office/drawing/2014/main" id="{EBEDEE2E-1839-474B-BE37-8387CAD65765}"/>
              </a:ext>
            </a:extLst>
          </p:cNvPr>
          <p:cNvSpPr txBox="1">
            <a:spLocks noChangeArrowheads="1"/>
          </p:cNvSpPr>
          <p:nvPr/>
        </p:nvSpPr>
        <p:spPr bwMode="auto">
          <a:xfrm>
            <a:off x="200025" y="2219325"/>
            <a:ext cx="869315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(1)</a:t>
            </a:r>
            <a:r>
              <a:rPr lang="en-US" altLang="zh-CN" sz="2400">
                <a:latin typeface="华文中宋" panose="02010600040101010101" pitchFamily="2" charset="-122"/>
                <a:ea typeface="华文中宋" panose="02010600040101010101" pitchFamily="2" charset="-122"/>
                <a:cs typeface="Times New Roman" panose="02020603050405020304" pitchFamily="18" charset="0"/>
              </a:rPr>
              <a:t> </a:t>
            </a:r>
            <a:r>
              <a:rPr lang="zh-CN" altLang="en-US" sz="2400">
                <a:latin typeface="华文中宋" panose="02010600040101010101" pitchFamily="2" charset="-122"/>
                <a:ea typeface="华文中宋" panose="02010600040101010101" pitchFamily="2" charset="-122"/>
              </a:rPr>
              <a:t>格式：操作数以</a:t>
            </a:r>
            <a:r>
              <a:rPr lang="zh-CN" altLang="en-US" sz="2400">
                <a:solidFill>
                  <a:schemeClr val="tx2"/>
                </a:solidFill>
                <a:latin typeface="华文中宋" panose="02010600040101010101" pitchFamily="2" charset="-122"/>
                <a:ea typeface="华文中宋" panose="02010600040101010101" pitchFamily="2" charset="-122"/>
              </a:rPr>
              <a:t>常数</a:t>
            </a:r>
            <a:r>
              <a:rPr lang="zh-CN" altLang="en-US" sz="2400">
                <a:latin typeface="华文中宋" panose="02010600040101010101" pitchFamily="2" charset="-122"/>
                <a:ea typeface="华文中宋" panose="02010600040101010101" pitchFamily="2" charset="-122"/>
              </a:rPr>
              <a:t>的形式直接表示在指令中。</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5</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en-US" altLang="zh-CN" sz="2400">
                <a:solidFill>
                  <a:schemeClr val="hlink"/>
                </a:solidFill>
                <a:latin typeface="华文中宋" panose="02010600040101010101" pitchFamily="2" charset="-122"/>
                <a:ea typeface="华文中宋" panose="02010600040101010101" pitchFamily="2" charset="-122"/>
              </a:rPr>
              <a:t>MOV	AX</a:t>
            </a:r>
            <a:r>
              <a:rPr lang="zh-CN" altLang="en-US" sz="2400">
                <a:solidFill>
                  <a:schemeClr val="hlink"/>
                </a:solidFill>
                <a:latin typeface="华文中宋" panose="02010600040101010101" pitchFamily="2" charset="-122"/>
                <a:ea typeface="华文中宋" panose="02010600040101010101" pitchFamily="2" charset="-122"/>
              </a:rPr>
              <a:t>，</a:t>
            </a:r>
            <a:r>
              <a:rPr lang="en-US" altLang="zh-CN" sz="2400">
                <a:solidFill>
                  <a:schemeClr val="hlink"/>
                </a:solidFill>
                <a:latin typeface="华文中宋" panose="02010600040101010101" pitchFamily="2" charset="-122"/>
                <a:ea typeface="华文中宋" panose="02010600040101010101" pitchFamily="2" charset="-122"/>
              </a:rPr>
              <a:t>1234H</a:t>
            </a: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1234h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AH=12H</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AL=34H</a:t>
            </a:r>
          </a:p>
        </p:txBody>
      </p:sp>
      <p:sp>
        <p:nvSpPr>
          <p:cNvPr id="130051" name="Rectangle 3">
            <a:extLst>
              <a:ext uri="{FF2B5EF4-FFF2-40B4-BE49-F238E27FC236}">
                <a16:creationId xmlns:a16="http://schemas.microsoft.com/office/drawing/2014/main" id="{E235E90D-4155-684D-AA13-BFDC6987FF8A}"/>
              </a:ext>
            </a:extLst>
          </p:cNvPr>
          <p:cNvSpPr>
            <a:spLocks noGrp="1" noChangeArrowheads="1"/>
          </p:cNvSpPr>
          <p:nvPr>
            <p:ph type="title"/>
          </p:nvPr>
        </p:nvSpPr>
        <p:spPr>
          <a:xfrm>
            <a:off x="228600" y="836613"/>
            <a:ext cx="2830513" cy="519112"/>
          </a:xfrm>
          <a:noFill/>
        </p:spPr>
        <p:txBody>
          <a:bodyPr anchor="ctr">
            <a:spAutoFit/>
          </a:bodyPr>
          <a:lstStyle/>
          <a:p>
            <a:pPr eaLnBrk="1" hangingPunct="1"/>
            <a:r>
              <a:rPr kumimoji="0" lang="en-US" altLang="zh-CN" sz="2800" b="1">
                <a:solidFill>
                  <a:srgbClr val="FF33CC"/>
                </a:solidFill>
                <a:latin typeface="华文中宋" panose="02010600040101010101" pitchFamily="2" charset="-122"/>
                <a:ea typeface="华文中宋" panose="02010600040101010101" pitchFamily="2" charset="-122"/>
              </a:rPr>
              <a:t>1</a:t>
            </a:r>
            <a:r>
              <a:rPr kumimoji="0" lang="zh-CN" altLang="en-US" sz="2800" b="1">
                <a:solidFill>
                  <a:srgbClr val="FF33CC"/>
                </a:solidFill>
                <a:latin typeface="华文中宋" panose="02010600040101010101" pitchFamily="2" charset="-122"/>
                <a:ea typeface="华文中宋" panose="02010600040101010101" pitchFamily="2" charset="-122"/>
              </a:rPr>
              <a:t>．立即寻址</a:t>
            </a:r>
            <a:r>
              <a:rPr kumimoji="0" lang="zh-CN" altLang="en-US" sz="2800">
                <a:solidFill>
                  <a:srgbClr val="FF33CC"/>
                </a:solidFill>
                <a:latin typeface="华文中宋" panose="02010600040101010101" pitchFamily="2" charset="-122"/>
                <a:ea typeface="华文中宋" panose="02010600040101010101" pitchFamily="2" charset="-122"/>
              </a:rPr>
              <a:t> </a:t>
            </a:r>
          </a:p>
        </p:txBody>
      </p:sp>
      <p:graphicFrame>
        <p:nvGraphicFramePr>
          <p:cNvPr id="130052" name="Object 4">
            <a:extLst>
              <a:ext uri="{FF2B5EF4-FFF2-40B4-BE49-F238E27FC236}">
                <a16:creationId xmlns:a16="http://schemas.microsoft.com/office/drawing/2014/main" id="{4F4A086C-E0B2-D248-B67B-C30C6504735B}"/>
              </a:ext>
            </a:extLst>
          </p:cNvPr>
          <p:cNvGraphicFramePr>
            <a:graphicFrameLocks noChangeAspect="1"/>
          </p:cNvGraphicFramePr>
          <p:nvPr/>
        </p:nvGraphicFramePr>
        <p:xfrm>
          <a:off x="1763713" y="3522663"/>
          <a:ext cx="4968875" cy="3001962"/>
        </p:xfrm>
        <a:graphic>
          <a:graphicData uri="http://schemas.openxmlformats.org/presentationml/2006/ole">
            <mc:AlternateContent xmlns:mc="http://schemas.openxmlformats.org/markup-compatibility/2006">
              <mc:Choice xmlns:v="urn:schemas-microsoft-com:vml" Requires="v">
                <p:oleObj spid="_x0000_s130082" name="Visio" r:id="rId4" imgW="1193800" imgH="723900" progId="Visio.Drawing.11">
                  <p:embed/>
                </p:oleObj>
              </mc:Choice>
              <mc:Fallback>
                <p:oleObj name="Visio" r:id="rId4" imgW="1193800" imgH="72390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3713" y="3522663"/>
                        <a:ext cx="4968875" cy="300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30054" name="Text Box 2">
            <a:extLst>
              <a:ext uri="{FF2B5EF4-FFF2-40B4-BE49-F238E27FC236}">
                <a16:creationId xmlns:a16="http://schemas.microsoft.com/office/drawing/2014/main" id="{442A3B5C-1AF7-7946-8BE5-AC9EB4472E3B}"/>
              </a:ext>
            </a:extLst>
          </p:cNvPr>
          <p:cNvSpPr txBox="1">
            <a:spLocks noChangeArrowheads="1"/>
          </p:cNvSpPr>
          <p:nvPr/>
        </p:nvSpPr>
        <p:spPr bwMode="auto">
          <a:xfrm>
            <a:off x="395288" y="1311275"/>
            <a:ext cx="8543925"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rgbClr val="FF0000"/>
                </a:solidFill>
                <a:latin typeface="华文中宋" panose="02010600040101010101" pitchFamily="2" charset="-122"/>
                <a:ea typeface="华文中宋" panose="02010600040101010101" pitchFamily="2" charset="-122"/>
              </a:rPr>
              <a:t>立即寻址指令：</a:t>
            </a:r>
            <a:r>
              <a:rPr lang="zh-CN" altLang="en-US" sz="2400">
                <a:latin typeface="华文中宋" panose="02010600040101010101" pitchFamily="2" charset="-122"/>
                <a:ea typeface="华文中宋" panose="02010600040101010101" pitchFamily="2" charset="-122"/>
              </a:rPr>
              <a:t>是在指令中的源操作数是参加操作的一个立即数，由指令直接给出。</a:t>
            </a:r>
          </a:p>
        </p:txBody>
      </p:sp>
      <p:sp>
        <p:nvSpPr>
          <p:cNvPr id="130055" name="幻灯片编号占位符 2">
            <a:extLst>
              <a:ext uri="{FF2B5EF4-FFF2-40B4-BE49-F238E27FC236}">
                <a16:creationId xmlns:a16="http://schemas.microsoft.com/office/drawing/2014/main" id="{7E423C32-21AC-3648-AAFA-F30C5B0CD25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B3EEC1B-302F-424D-9903-AB1C7805205F}" type="slidenum">
              <a:rPr kumimoji="0" lang="en-US" altLang="zh-CN" sz="1400" smtClean="0"/>
              <a:pPr>
                <a:spcBef>
                  <a:spcPct val="0"/>
                </a:spcBef>
                <a:buClrTx/>
                <a:buSzTx/>
                <a:buFontTx/>
                <a:buNone/>
              </a:pPr>
              <a:t>59</a:t>
            </a:fld>
            <a:r>
              <a:rPr kumimoji="0" lang="en-US" altLang="zh-CN" sz="1400"/>
              <a:t>/201</a:t>
            </a:r>
          </a:p>
        </p:txBody>
      </p:sp>
      <p:sp>
        <p:nvSpPr>
          <p:cNvPr id="9" name="Text Box 5">
            <a:extLst>
              <a:ext uri="{FF2B5EF4-FFF2-40B4-BE49-F238E27FC236}">
                <a16:creationId xmlns:a16="http://schemas.microsoft.com/office/drawing/2014/main" id="{A724E2E5-B22B-E744-A006-1F26C3A8DBBB}"/>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日期占位符 1">
            <a:extLst>
              <a:ext uri="{FF2B5EF4-FFF2-40B4-BE49-F238E27FC236}">
                <a16:creationId xmlns:a16="http://schemas.microsoft.com/office/drawing/2014/main" id="{304276E2-15AB-214C-BA67-73029A1F9F2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B6C4C63-A7FB-1E4C-8298-32EB32E1B887}" type="datetime12">
              <a:rPr kumimoji="0" lang="zh-CN" altLang="en-US" sz="1400" smtClean="0"/>
              <a:pPr>
                <a:spcBef>
                  <a:spcPct val="0"/>
                </a:spcBef>
                <a:buClrTx/>
                <a:buSzTx/>
                <a:buFontTx/>
                <a:buNone/>
              </a:pPr>
              <a:t>下午8时26分</a:t>
            </a:fld>
            <a:endParaRPr kumimoji="0" lang="en-US" altLang="zh-CN" sz="1400"/>
          </a:p>
        </p:txBody>
      </p:sp>
      <p:sp>
        <p:nvSpPr>
          <p:cNvPr id="21506" name="Rectangle 2">
            <a:extLst>
              <a:ext uri="{FF2B5EF4-FFF2-40B4-BE49-F238E27FC236}">
                <a16:creationId xmlns:a16="http://schemas.microsoft.com/office/drawing/2014/main" id="{33647DC4-7B2C-AA4A-B494-02F3E7ADFB70}"/>
              </a:ext>
            </a:extLst>
          </p:cNvPr>
          <p:cNvSpPr>
            <a:spLocks noChangeArrowheads="1"/>
          </p:cNvSpPr>
          <p:nvPr/>
        </p:nvSpPr>
        <p:spPr bwMode="auto">
          <a:xfrm>
            <a:off x="250825" y="904875"/>
            <a:ext cx="3673475"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a:latin typeface="华文中宋" panose="02010600040101010101" pitchFamily="2" charset="-122"/>
                <a:ea typeface="华文中宋" panose="02010600040101010101" pitchFamily="2" charset="-122"/>
              </a:rPr>
              <a:t>三、 寄存器结构</a:t>
            </a:r>
          </a:p>
        </p:txBody>
      </p:sp>
      <p:graphicFrame>
        <p:nvGraphicFramePr>
          <p:cNvPr id="21507" name="Object 3">
            <a:extLst>
              <a:ext uri="{FF2B5EF4-FFF2-40B4-BE49-F238E27FC236}">
                <a16:creationId xmlns:a16="http://schemas.microsoft.com/office/drawing/2014/main" id="{C97AD2E0-72E5-A147-8F96-A5335377B45B}"/>
              </a:ext>
            </a:extLst>
          </p:cNvPr>
          <p:cNvGraphicFramePr>
            <a:graphicFrameLocks noChangeAspect="1"/>
          </p:cNvGraphicFramePr>
          <p:nvPr/>
        </p:nvGraphicFramePr>
        <p:xfrm>
          <a:off x="611188" y="1628775"/>
          <a:ext cx="8280400" cy="4489450"/>
        </p:xfrm>
        <a:graphic>
          <a:graphicData uri="http://schemas.openxmlformats.org/presentationml/2006/ole">
            <mc:AlternateContent xmlns:mc="http://schemas.openxmlformats.org/markup-compatibility/2006">
              <mc:Choice xmlns:v="urn:schemas-microsoft-com:vml" Requires="v">
                <p:oleObj spid="_x0000_s21536" name="Visio" r:id="rId4" imgW="1879600" imgH="984250" progId="Visio.Drawing.11">
                  <p:embed/>
                </p:oleObj>
              </mc:Choice>
              <mc:Fallback>
                <p:oleObj name="Visio" r:id="rId4" imgW="1879600" imgH="98425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1188" y="1628775"/>
                        <a:ext cx="8280400" cy="448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1508" name="Text Box 4">
            <a:extLst>
              <a:ext uri="{FF2B5EF4-FFF2-40B4-BE49-F238E27FC236}">
                <a16:creationId xmlns:a16="http://schemas.microsoft.com/office/drawing/2014/main" id="{B58DCD0A-D4C3-BE47-9A3C-8607525E021A}"/>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21509" name="幻灯片编号占位符 2">
            <a:extLst>
              <a:ext uri="{FF2B5EF4-FFF2-40B4-BE49-F238E27FC236}">
                <a16:creationId xmlns:a16="http://schemas.microsoft.com/office/drawing/2014/main" id="{C556CC31-ACE4-824B-822E-16BDA81F78E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E8B391C-DD56-A440-AE11-A45AC92D02C3}" type="slidenum">
              <a:rPr kumimoji="0" lang="en-US" altLang="zh-CN" sz="1400" smtClean="0"/>
              <a:pPr>
                <a:spcBef>
                  <a:spcPct val="0"/>
                </a:spcBef>
                <a:buClrTx/>
                <a:buSzTx/>
                <a:buFontTx/>
                <a:buNone/>
              </a:pPr>
              <a:t>6</a:t>
            </a:fld>
            <a:r>
              <a:rPr kumimoji="0" lang="en-US" altLang="zh-CN" sz="1400"/>
              <a:t>/201</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7" name="日期占位符 3">
            <a:extLst>
              <a:ext uri="{FF2B5EF4-FFF2-40B4-BE49-F238E27FC236}">
                <a16:creationId xmlns:a16="http://schemas.microsoft.com/office/drawing/2014/main" id="{3CC80630-72F7-0341-B005-4A5EADD6D4C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06A7892-F094-8F42-A244-29A58A24BD7E}" type="datetime12">
              <a:rPr kumimoji="0" lang="zh-CN" altLang="en-US" sz="1400" smtClean="0"/>
              <a:pPr>
                <a:spcBef>
                  <a:spcPct val="0"/>
                </a:spcBef>
                <a:buClrTx/>
                <a:buSzTx/>
                <a:buFontTx/>
                <a:buNone/>
              </a:pPr>
              <a:t>下午8时26分</a:t>
            </a:fld>
            <a:endParaRPr kumimoji="0" lang="en-US" altLang="zh-CN" sz="1400"/>
          </a:p>
        </p:txBody>
      </p:sp>
      <p:sp>
        <p:nvSpPr>
          <p:cNvPr id="132098" name="Text Box 2">
            <a:extLst>
              <a:ext uri="{FF2B5EF4-FFF2-40B4-BE49-F238E27FC236}">
                <a16:creationId xmlns:a16="http://schemas.microsoft.com/office/drawing/2014/main" id="{BDD7B94D-0546-0944-A99D-65603D24B9A0}"/>
              </a:ext>
            </a:extLst>
          </p:cNvPr>
          <p:cNvSpPr txBox="1">
            <a:spLocks noChangeArrowheads="1"/>
          </p:cNvSpPr>
          <p:nvPr/>
        </p:nvSpPr>
        <p:spPr bwMode="auto">
          <a:xfrm>
            <a:off x="468313" y="908050"/>
            <a:ext cx="8424862" cy="573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74638" indent="-2746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en-US" altLang="zh-CN" sz="2800">
                <a:latin typeface="华文中宋" panose="02010600040101010101" pitchFamily="2" charset="-122"/>
                <a:ea typeface="华文中宋" panose="02010600040101010101" pitchFamily="2" charset="-122"/>
              </a:rPr>
              <a:t>(2) </a:t>
            </a:r>
            <a:r>
              <a:rPr lang="zh-CN" altLang="en-US" sz="2800">
                <a:latin typeface="华文中宋" panose="02010600040101010101" pitchFamily="2" charset="-122"/>
                <a:ea typeface="华文中宋" panose="02010600040101010101" pitchFamily="2" charset="-122"/>
              </a:rPr>
              <a:t>讨论：</a:t>
            </a:r>
          </a:p>
          <a:p>
            <a:pPr eaLnBrk="1" hangingPunct="1">
              <a:lnSpc>
                <a:spcPct val="120000"/>
              </a:lnSpc>
              <a:spcBef>
                <a:spcPct val="0"/>
              </a:spcBef>
              <a:buSzTx/>
            </a:pPr>
            <a:r>
              <a:rPr lang="zh-CN" altLang="en-US" sz="2800">
                <a:latin typeface="华文中宋" panose="02010600040101010101" pitchFamily="2" charset="-122"/>
                <a:ea typeface="华文中宋" panose="02010600040101010101" pitchFamily="2" charset="-122"/>
              </a:rPr>
              <a:t>适用于给寄存器或存储单元赋初值。立即数在</a:t>
            </a:r>
            <a:r>
              <a:rPr lang="zh-CN" altLang="en-US" sz="2800">
                <a:solidFill>
                  <a:schemeClr val="tx2"/>
                </a:solidFill>
                <a:latin typeface="华文中宋" panose="02010600040101010101" pitchFamily="2" charset="-122"/>
                <a:ea typeface="华文中宋" panose="02010600040101010101" pitchFamily="2" charset="-122"/>
              </a:rPr>
              <a:t>内存的代码段</a:t>
            </a:r>
            <a:r>
              <a:rPr lang="zh-CN" altLang="en-US" sz="2800">
                <a:latin typeface="华文中宋" panose="02010600040101010101" pitchFamily="2" charset="-122"/>
                <a:ea typeface="华文中宋" panose="02010600040101010101" pitchFamily="2" charset="-122"/>
              </a:rPr>
              <a:t>内，指令执行时不需再存取存储器；</a:t>
            </a:r>
          </a:p>
          <a:p>
            <a:pPr eaLnBrk="1" hangingPunct="1">
              <a:lnSpc>
                <a:spcPct val="120000"/>
              </a:lnSpc>
              <a:spcBef>
                <a:spcPct val="0"/>
              </a:spcBef>
              <a:buSzTx/>
            </a:pPr>
            <a:r>
              <a:rPr lang="zh-CN" altLang="en-US" sz="2800">
                <a:latin typeface="华文中宋" panose="02010600040101010101" pitchFamily="2" charset="-122"/>
                <a:ea typeface="华文中宋" panose="02010600040101010101" pitchFamily="2" charset="-122"/>
              </a:rPr>
              <a:t>不能直接对</a:t>
            </a:r>
            <a:r>
              <a:rPr lang="zh-CN" altLang="en-US" sz="2800">
                <a:solidFill>
                  <a:srgbClr val="FF33CC"/>
                </a:solidFill>
                <a:latin typeface="华文中宋" panose="02010600040101010101" pitchFamily="2" charset="-122"/>
                <a:ea typeface="华文中宋" panose="02010600040101010101" pitchFamily="2" charset="-122"/>
              </a:rPr>
              <a:t>段寄存器</a:t>
            </a:r>
            <a:r>
              <a:rPr lang="zh-CN" altLang="en-US" sz="2800">
                <a:latin typeface="华文中宋" panose="02010600040101010101" pitchFamily="2" charset="-122"/>
                <a:ea typeface="华文中宋" panose="02010600040101010101" pitchFamily="2" charset="-122"/>
              </a:rPr>
              <a:t>用立即数赋值；   </a:t>
            </a:r>
          </a:p>
          <a:p>
            <a:pPr eaLnBrk="1" hangingPunct="1">
              <a:lnSpc>
                <a:spcPct val="120000"/>
              </a:lnSpc>
              <a:spcBef>
                <a:spcPct val="0"/>
              </a:spcBef>
              <a:buSzTx/>
            </a:pPr>
            <a:r>
              <a:rPr lang="zh-CN" altLang="en-US" sz="2800">
                <a:latin typeface="华文中宋" panose="02010600040101010101" pitchFamily="2" charset="-122"/>
                <a:ea typeface="华文中宋" panose="02010600040101010101" pitchFamily="2" charset="-122"/>
              </a:rPr>
              <a:t>立即数</a:t>
            </a:r>
            <a:r>
              <a:rPr lang="zh-CN" altLang="en-US" sz="2800">
                <a:solidFill>
                  <a:srgbClr val="FF0000"/>
                </a:solidFill>
                <a:latin typeface="华文中宋" panose="02010600040101010101" pitchFamily="2" charset="-122"/>
                <a:ea typeface="华文中宋" panose="02010600040101010101" pitchFamily="2" charset="-122"/>
              </a:rPr>
              <a:t>不能</a:t>
            </a:r>
            <a:r>
              <a:rPr lang="zh-CN" altLang="en-US" sz="2800">
                <a:latin typeface="华文中宋" panose="02010600040101010101" pitchFamily="2" charset="-122"/>
                <a:ea typeface="华文中宋" panose="02010600040101010101" pitchFamily="2" charset="-122"/>
              </a:rPr>
              <a:t>作目的操作数；</a:t>
            </a:r>
          </a:p>
          <a:p>
            <a:pPr eaLnBrk="1" hangingPunct="1">
              <a:lnSpc>
                <a:spcPct val="120000"/>
              </a:lnSpc>
              <a:spcBef>
                <a:spcPct val="0"/>
              </a:spcBef>
              <a:buSzTx/>
            </a:pPr>
            <a:r>
              <a:rPr lang="zh-CN" altLang="en-US" sz="2800">
                <a:latin typeface="华文中宋" panose="02010600040101010101" pitchFamily="2" charset="-122"/>
                <a:ea typeface="华文中宋" panose="02010600040101010101" pitchFamily="2" charset="-122"/>
              </a:rPr>
              <a:t>给存储器操作数</a:t>
            </a:r>
            <a:r>
              <a:rPr lang="en-US" altLang="zh-CN" sz="2800">
                <a:latin typeface="华文中宋" panose="02010600040101010101" pitchFamily="2" charset="-122"/>
                <a:ea typeface="华文中宋" panose="02010600040101010101" pitchFamily="2" charset="-122"/>
              </a:rPr>
              <a:t>(</a:t>
            </a:r>
            <a:r>
              <a:rPr lang="zh-CN" altLang="en-US" sz="2800">
                <a:latin typeface="华文中宋" panose="02010600040101010101" pitchFamily="2" charset="-122"/>
                <a:ea typeface="华文中宋" panose="02010600040101010101" pitchFamily="2" charset="-122"/>
              </a:rPr>
              <a:t>默认段寄存器为</a:t>
            </a:r>
            <a:r>
              <a:rPr lang="en-US" altLang="zh-CN" sz="2800">
                <a:latin typeface="华文中宋" panose="02010600040101010101" pitchFamily="2" charset="-122"/>
                <a:ea typeface="华文中宋" panose="02010600040101010101" pitchFamily="2" charset="-122"/>
              </a:rPr>
              <a:t>DS)</a:t>
            </a:r>
            <a:r>
              <a:rPr lang="zh-CN" altLang="en-US" sz="2800">
                <a:latin typeface="华文中宋" panose="02010600040101010101" pitchFamily="2" charset="-122"/>
                <a:ea typeface="华文中宋" panose="02010600040101010101" pitchFamily="2" charset="-122"/>
              </a:rPr>
              <a:t>用立即数赋值时，要指明</a:t>
            </a:r>
            <a:r>
              <a:rPr lang="en-US" altLang="zh-CN" sz="2400">
                <a:latin typeface="华文中宋" panose="02010600040101010101" pitchFamily="2" charset="-122"/>
                <a:ea typeface="华文中宋" panose="02010600040101010101" pitchFamily="2" charset="-122"/>
              </a:rPr>
              <a:t>WORD/BYTE PTR</a:t>
            </a:r>
            <a:r>
              <a:rPr lang="zh-CN" altLang="en-US" sz="2400">
                <a:latin typeface="华文中宋" panose="02010600040101010101" pitchFamily="2" charset="-122"/>
                <a:ea typeface="华文中宋" panose="02010600040101010101" pitchFamily="2" charset="-122"/>
              </a:rPr>
              <a:t>。</a:t>
            </a:r>
            <a:endParaRPr lang="en-US" altLang="zh-CN" sz="2400">
              <a:latin typeface="华文中宋" panose="02010600040101010101" pitchFamily="2" charset="-122"/>
              <a:ea typeface="华文中宋" panose="02010600040101010101" pitchFamily="2" charset="-122"/>
            </a:endParaRPr>
          </a:p>
          <a:p>
            <a:pPr eaLnBrk="1" hangingPunct="1">
              <a:lnSpc>
                <a:spcPct val="120000"/>
              </a:lnSpc>
              <a:spcBef>
                <a:spcPct val="0"/>
              </a:spcBef>
              <a:buClrTx/>
              <a:buSzTx/>
              <a:buFontTx/>
              <a:buNone/>
            </a:pPr>
            <a:r>
              <a:rPr lang="en-US" altLang="zh-CN" sz="2800" i="1">
                <a:latin typeface="华文中宋" panose="02010600040101010101" pitchFamily="2" charset="-122"/>
                <a:ea typeface="华文中宋" panose="02010600040101010101" pitchFamily="2" charset="-122"/>
              </a:rPr>
              <a:t>	    </a:t>
            </a:r>
            <a:r>
              <a:rPr lang="en-US" altLang="zh-CN" sz="2800">
                <a:solidFill>
                  <a:schemeClr val="hlink"/>
                </a:solidFill>
                <a:latin typeface="华文中宋" panose="02010600040101010101" pitchFamily="2" charset="-122"/>
                <a:ea typeface="华文中宋" panose="02010600040101010101" pitchFamily="2" charset="-122"/>
              </a:rPr>
              <a:t>MOV	BYTE PTR [300H]</a:t>
            </a:r>
            <a:r>
              <a:rPr lang="zh-CN" altLang="en-US" sz="2800">
                <a:solidFill>
                  <a:schemeClr val="hlink"/>
                </a:solidFill>
                <a:latin typeface="华文中宋" panose="02010600040101010101" pitchFamily="2" charset="-122"/>
                <a:ea typeface="华文中宋" panose="02010600040101010101" pitchFamily="2" charset="-122"/>
              </a:rPr>
              <a:t>，</a:t>
            </a:r>
            <a:r>
              <a:rPr lang="en-US" altLang="zh-CN" sz="2800">
                <a:solidFill>
                  <a:schemeClr val="hlink"/>
                </a:solidFill>
                <a:latin typeface="华文中宋" panose="02010600040101010101" pitchFamily="2" charset="-122"/>
                <a:ea typeface="华文中宋" panose="02010600040101010101" pitchFamily="2" charset="-122"/>
              </a:rPr>
              <a:t>5FH</a:t>
            </a:r>
          </a:p>
          <a:p>
            <a:pPr eaLnBrk="1" hangingPunct="1">
              <a:lnSpc>
                <a:spcPct val="120000"/>
              </a:lnSpc>
              <a:spcBef>
                <a:spcPct val="0"/>
              </a:spcBef>
              <a:buSzTx/>
            </a:pPr>
            <a:r>
              <a:rPr lang="zh-CN" altLang="en-US" sz="2800">
                <a:latin typeface="华文中宋" panose="02010600040101010101" pitchFamily="2" charset="-122"/>
                <a:ea typeface="华文中宋" panose="02010600040101010101" pitchFamily="2" charset="-122"/>
              </a:rPr>
              <a:t>以</a:t>
            </a:r>
            <a:r>
              <a:rPr lang="en-US" altLang="zh-CN" sz="2800">
                <a:latin typeface="华文中宋" panose="02010600040101010101" pitchFamily="2" charset="-122"/>
                <a:ea typeface="华文中宋" panose="02010600040101010101" pitchFamily="2" charset="-122"/>
              </a:rPr>
              <a:t>A~F</a:t>
            </a:r>
            <a:r>
              <a:rPr lang="zh-CN" altLang="en-US" sz="2800">
                <a:latin typeface="华文中宋" panose="02010600040101010101" pitchFamily="2" charset="-122"/>
                <a:ea typeface="华文中宋" panose="02010600040101010101" pitchFamily="2" charset="-122"/>
              </a:rPr>
              <a:t>打头的数字出现在指令中时，前面要加数字</a:t>
            </a:r>
            <a:r>
              <a:rPr lang="en-US" altLang="zh-CN" sz="2800">
                <a:latin typeface="华文中宋" panose="02010600040101010101" pitchFamily="2" charset="-122"/>
                <a:ea typeface="华文中宋" panose="02010600040101010101" pitchFamily="2" charset="-122"/>
              </a:rPr>
              <a:t>0</a:t>
            </a:r>
            <a:r>
              <a:rPr lang="zh-CN" altLang="en-US" sz="2800">
                <a:latin typeface="华文中宋" panose="02010600040101010101" pitchFamily="2" charset="-122"/>
                <a:ea typeface="华文中宋" panose="02010600040101010101" pitchFamily="2" charset="-122"/>
              </a:rPr>
              <a:t>，以免与变量名等符号混淆。</a:t>
            </a:r>
          </a:p>
          <a:p>
            <a:pPr eaLnBrk="1" hangingPunct="1">
              <a:lnSpc>
                <a:spcPct val="120000"/>
              </a:lnSpc>
              <a:spcBef>
                <a:spcPct val="0"/>
              </a:spcBef>
              <a:buClrTx/>
              <a:buSzTx/>
              <a:buFontTx/>
              <a:buNone/>
            </a:pPr>
            <a:r>
              <a:rPr lang="zh-CN" altLang="en-US" sz="2800">
                <a:latin typeface="华文中宋" panose="02010600040101010101" pitchFamily="2" charset="-122"/>
                <a:ea typeface="华文中宋" panose="02010600040101010101" pitchFamily="2" charset="-122"/>
              </a:rPr>
              <a:t>                 </a:t>
            </a:r>
            <a:r>
              <a:rPr lang="en-US" altLang="zh-CN" sz="2800">
                <a:latin typeface="华文中宋" panose="02010600040101010101" pitchFamily="2" charset="-122"/>
                <a:ea typeface="华文中宋" panose="02010600040101010101" pitchFamily="2" charset="-122"/>
              </a:rPr>
              <a:t>MOV  BX, 0F77H</a:t>
            </a:r>
          </a:p>
        </p:txBody>
      </p:sp>
      <p:sp>
        <p:nvSpPr>
          <p:cNvPr id="132099" name="Text Box 3">
            <a:extLst>
              <a:ext uri="{FF2B5EF4-FFF2-40B4-BE49-F238E27FC236}">
                <a16:creationId xmlns:a16="http://schemas.microsoft.com/office/drawing/2014/main" id="{8D24DC35-017B-8144-84CF-AEB0F04B4B46}"/>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
        <p:nvSpPr>
          <p:cNvPr id="132100" name="幻灯片编号占位符 2">
            <a:extLst>
              <a:ext uri="{FF2B5EF4-FFF2-40B4-BE49-F238E27FC236}">
                <a16:creationId xmlns:a16="http://schemas.microsoft.com/office/drawing/2014/main" id="{69895963-6500-9A4D-84B2-562D8950087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86FB06E-8657-194B-A13A-915497FD9803}" type="slidenum">
              <a:rPr kumimoji="0" lang="en-US" altLang="zh-CN" sz="1400" smtClean="0"/>
              <a:pPr>
                <a:spcBef>
                  <a:spcPct val="0"/>
                </a:spcBef>
                <a:buClrTx/>
                <a:buSzTx/>
                <a:buFontTx/>
                <a:buNone/>
              </a:pPr>
              <a:t>60</a:t>
            </a:fld>
            <a:r>
              <a:rPr kumimoji="0" lang="en-US" altLang="zh-CN" sz="1400"/>
              <a:t>/201</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5" name="日期占位符 3">
            <a:extLst>
              <a:ext uri="{FF2B5EF4-FFF2-40B4-BE49-F238E27FC236}">
                <a16:creationId xmlns:a16="http://schemas.microsoft.com/office/drawing/2014/main" id="{50CF08AE-14E2-754A-8872-582DFB727A9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0EB1B64-B3D3-5347-9A8F-0604C4461D97}" type="datetime12">
              <a:rPr kumimoji="0" lang="zh-CN" altLang="en-US" sz="1400" smtClean="0"/>
              <a:pPr>
                <a:spcBef>
                  <a:spcPct val="0"/>
                </a:spcBef>
                <a:buClrTx/>
                <a:buSzTx/>
                <a:buFontTx/>
                <a:buNone/>
              </a:pPr>
              <a:t>下午8时26分</a:t>
            </a:fld>
            <a:endParaRPr kumimoji="0" lang="en-US" altLang="zh-CN" sz="1400"/>
          </a:p>
        </p:txBody>
      </p:sp>
      <p:sp>
        <p:nvSpPr>
          <p:cNvPr id="134146" name="Text Box 2">
            <a:extLst>
              <a:ext uri="{FF2B5EF4-FFF2-40B4-BE49-F238E27FC236}">
                <a16:creationId xmlns:a16="http://schemas.microsoft.com/office/drawing/2014/main" id="{FDFEC070-B0D9-504F-BA6D-5881E541C781}"/>
              </a:ext>
            </a:extLst>
          </p:cNvPr>
          <p:cNvSpPr txBox="1">
            <a:spLocks noChangeArrowheads="1"/>
          </p:cNvSpPr>
          <p:nvPr/>
        </p:nvSpPr>
        <p:spPr bwMode="auto">
          <a:xfrm>
            <a:off x="223838" y="2060575"/>
            <a:ext cx="8669337" cy="3598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(1) </a:t>
            </a:r>
            <a:r>
              <a:rPr lang="zh-CN" altLang="en-US" sz="2400" dirty="0">
                <a:latin typeface="华文中宋" panose="02010600040101010101" pitchFamily="2" charset="-122"/>
                <a:ea typeface="华文中宋" panose="02010600040101010101" pitchFamily="2" charset="-122"/>
              </a:rPr>
              <a:t>格式：操作数是通用寄存器或段寄存器中的内容。</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寄存器可以是</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通用寄存器：</a:t>
            </a:r>
            <a:r>
              <a:rPr lang="en-US" altLang="zh-CN" sz="2400" dirty="0">
                <a:latin typeface="华文中宋" panose="02010600040101010101" pitchFamily="2" charset="-122"/>
                <a:ea typeface="华文中宋" panose="02010600040101010101" pitchFamily="2" charset="-122"/>
              </a:rPr>
              <a:t>AX</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BX</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CX</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DX</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SP</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BP</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SI</a:t>
            </a:r>
            <a:r>
              <a:rPr lang="zh-CN" altLang="en-US" sz="2400" dirty="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DI</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AL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DH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DL</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段地址寄存器：</a:t>
            </a:r>
            <a:r>
              <a:rPr lang="en-US" altLang="zh-CN" sz="2400" dirty="0">
                <a:latin typeface="华文中宋" panose="02010600040101010101" pitchFamily="2" charset="-122"/>
                <a:ea typeface="华文中宋" panose="02010600040101010101" pitchFamily="2" charset="-122"/>
              </a:rPr>
              <a:t>CS</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SS</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DS</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ES</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标志寄存器：</a:t>
            </a:r>
            <a:r>
              <a:rPr lang="en-US" altLang="zh-CN" sz="2400" dirty="0">
                <a:latin typeface="华文中宋" panose="02010600040101010101" pitchFamily="2" charset="-122"/>
                <a:ea typeface="华文中宋" panose="02010600040101010101" pitchFamily="2" charset="-122"/>
              </a:rPr>
              <a:t>PSW</a:t>
            </a:r>
          </a:p>
          <a:p>
            <a:pPr eaLnBrk="1" hangingPunct="1">
              <a:spcBef>
                <a:spcPct val="0"/>
              </a:spcBef>
              <a:buClrTx/>
              <a:buSzTx/>
              <a:buFontTx/>
              <a:buNone/>
            </a:pPr>
            <a:endParaRPr lang="en-US" altLang="zh-CN" sz="12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INC	CX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CX</a:t>
            </a:r>
            <a:r>
              <a:rPr lang="en-US" altLang="zh-CN" sz="2400" dirty="0">
                <a:latin typeface="华文中宋" panose="02010600040101010101" pitchFamily="2" charset="-122"/>
                <a:ea typeface="华文中宋" panose="02010600040101010101" pitchFamily="2" charset="-122"/>
                <a:sym typeface="Wingdings" pitchFamily="2" charset="2"/>
              </a:rPr>
              <a:t></a:t>
            </a:r>
            <a:r>
              <a:rPr lang="en-US" altLang="zh-CN" sz="2400" dirty="0">
                <a:latin typeface="华文中宋" panose="02010600040101010101" pitchFamily="2" charset="-122"/>
                <a:ea typeface="华文中宋" panose="02010600040101010101" pitchFamily="2" charset="-122"/>
              </a:rPr>
              <a:t>CX+1</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t>
            </a:r>
            <a:r>
              <a:rPr lang="en-US" altLang="zh-CN" sz="2400" dirty="0">
                <a:solidFill>
                  <a:schemeClr val="hlink"/>
                </a:solidFill>
                <a:latin typeface="华文中宋" panose="02010600040101010101" pitchFamily="2" charset="-122"/>
                <a:ea typeface="华文中宋" panose="02010600040101010101" pitchFamily="2" charset="-122"/>
              </a:rPr>
              <a:t>MOV	SS</a:t>
            </a:r>
            <a:r>
              <a:rPr lang="zh-CN" altLang="en-US" sz="2400" dirty="0">
                <a:solidFill>
                  <a:schemeClr val="hlink"/>
                </a:solidFill>
                <a:latin typeface="华文中宋" panose="02010600040101010101" pitchFamily="2" charset="-122"/>
                <a:ea typeface="华文中宋" panose="02010600040101010101" pitchFamily="2" charset="-122"/>
              </a:rPr>
              <a:t>，</a:t>
            </a:r>
            <a:r>
              <a:rPr lang="en-US" altLang="zh-CN" sz="2400" dirty="0">
                <a:solidFill>
                  <a:schemeClr val="hlink"/>
                </a:solidFill>
                <a:latin typeface="华文中宋" panose="02010600040101010101" pitchFamily="2" charset="-122"/>
                <a:ea typeface="华文中宋" panose="02010600040101010101" pitchFamily="2" charset="-122"/>
              </a:rPr>
              <a:t>AX</a:t>
            </a:r>
            <a:r>
              <a:rPr lang="en-US" altLang="zh-CN" sz="2400" dirty="0">
                <a:latin typeface="华文中宋" panose="02010600040101010101" pitchFamily="2" charset="-122"/>
                <a:ea typeface="华文中宋" panose="02010600040101010101" pitchFamily="2" charset="-122"/>
              </a:rPr>
              <a:t>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SS</a:t>
            </a:r>
            <a:r>
              <a:rPr lang="en-US" altLang="zh-CN" sz="2400" dirty="0">
                <a:latin typeface="华文中宋" panose="02010600040101010101" pitchFamily="2" charset="-122"/>
                <a:ea typeface="华文中宋" panose="02010600040101010101" pitchFamily="2" charset="-122"/>
                <a:sym typeface="Wingdings" pitchFamily="2" charset="2"/>
              </a:rPr>
              <a:t></a:t>
            </a:r>
            <a:r>
              <a:rPr lang="en-US" altLang="zh-CN" sz="2400" dirty="0">
                <a:latin typeface="华文中宋" panose="02010600040101010101" pitchFamily="2" charset="-122"/>
                <a:ea typeface="华文中宋" panose="02010600040101010101" pitchFamily="2" charset="-122"/>
              </a:rPr>
              <a:t>AX	</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ADD	CL</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BH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CL</a:t>
            </a:r>
            <a:r>
              <a:rPr lang="en-US" altLang="zh-CN" sz="2400" dirty="0">
                <a:latin typeface="华文中宋" panose="02010600040101010101" pitchFamily="2" charset="-122"/>
                <a:ea typeface="华文中宋" panose="02010600040101010101" pitchFamily="2" charset="-122"/>
                <a:sym typeface="Wingdings" pitchFamily="2" charset="2"/>
              </a:rPr>
              <a:t></a:t>
            </a:r>
            <a:r>
              <a:rPr lang="en-US" altLang="zh-CN" sz="2400" dirty="0">
                <a:latin typeface="华文中宋" panose="02010600040101010101" pitchFamily="2" charset="-122"/>
                <a:ea typeface="华文中宋" panose="02010600040101010101" pitchFamily="2" charset="-122"/>
              </a:rPr>
              <a:t>CL+BH</a:t>
            </a:r>
          </a:p>
        </p:txBody>
      </p:sp>
      <p:sp>
        <p:nvSpPr>
          <p:cNvPr id="134147" name="Rectangle 3">
            <a:extLst>
              <a:ext uri="{FF2B5EF4-FFF2-40B4-BE49-F238E27FC236}">
                <a16:creationId xmlns:a16="http://schemas.microsoft.com/office/drawing/2014/main" id="{330C5B8A-43C0-B644-94C9-2F7DA0256A45}"/>
              </a:ext>
            </a:extLst>
          </p:cNvPr>
          <p:cNvSpPr>
            <a:spLocks noGrp="1" noChangeArrowheads="1"/>
          </p:cNvSpPr>
          <p:nvPr>
            <p:ph type="title"/>
          </p:nvPr>
        </p:nvSpPr>
        <p:spPr>
          <a:xfrm>
            <a:off x="457200" y="893763"/>
            <a:ext cx="2962275" cy="519112"/>
          </a:xfrm>
          <a:noFill/>
        </p:spPr>
        <p:txBody>
          <a:bodyPr anchor="ctr">
            <a:spAutoFit/>
          </a:bodyPr>
          <a:lstStyle/>
          <a:p>
            <a:pPr eaLnBrk="1" hangingPunct="1"/>
            <a:r>
              <a:rPr kumimoji="0" lang="en-US" altLang="zh-CN" sz="2800" b="1">
                <a:solidFill>
                  <a:srgbClr val="FF33CC"/>
                </a:solidFill>
                <a:latin typeface="华文中宋" panose="02010600040101010101" pitchFamily="2" charset="-122"/>
                <a:ea typeface="华文中宋" panose="02010600040101010101" pitchFamily="2" charset="-122"/>
              </a:rPr>
              <a:t>2</a:t>
            </a:r>
            <a:r>
              <a:rPr kumimoji="0" lang="zh-CN" altLang="en-US" sz="2800" b="1">
                <a:solidFill>
                  <a:srgbClr val="FF33CC"/>
                </a:solidFill>
                <a:latin typeface="华文中宋" panose="02010600040101010101" pitchFamily="2" charset="-122"/>
                <a:ea typeface="华文中宋" panose="02010600040101010101" pitchFamily="2" charset="-122"/>
              </a:rPr>
              <a:t>．寄存器寻址</a:t>
            </a:r>
          </a:p>
        </p:txBody>
      </p:sp>
      <p:graphicFrame>
        <p:nvGraphicFramePr>
          <p:cNvPr id="134148" name="Object 4">
            <a:extLst>
              <a:ext uri="{FF2B5EF4-FFF2-40B4-BE49-F238E27FC236}">
                <a16:creationId xmlns:a16="http://schemas.microsoft.com/office/drawing/2014/main" id="{D88FB89C-981B-9044-A6DB-62AA2111DCE3}"/>
              </a:ext>
            </a:extLst>
          </p:cNvPr>
          <p:cNvGraphicFramePr>
            <a:graphicFrameLocks noChangeAspect="1"/>
          </p:cNvGraphicFramePr>
          <p:nvPr/>
        </p:nvGraphicFramePr>
        <p:xfrm>
          <a:off x="2266950" y="5516563"/>
          <a:ext cx="3960813" cy="920750"/>
        </p:xfrm>
        <a:graphic>
          <a:graphicData uri="http://schemas.openxmlformats.org/presentationml/2006/ole">
            <mc:AlternateContent xmlns:mc="http://schemas.openxmlformats.org/markup-compatibility/2006">
              <mc:Choice xmlns:v="urn:schemas-microsoft-com:vml" Requires="v">
                <p:oleObj spid="_x0000_s134178" name="Visio" r:id="rId4" imgW="723900" imgH="171450" progId="Visio.Drawing.11">
                  <p:embed/>
                </p:oleObj>
              </mc:Choice>
              <mc:Fallback>
                <p:oleObj name="Visio" r:id="rId4" imgW="723900" imgH="1714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66950" y="5516563"/>
                        <a:ext cx="3960813" cy="920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34149" name="Text Box 5">
            <a:extLst>
              <a:ext uri="{FF2B5EF4-FFF2-40B4-BE49-F238E27FC236}">
                <a16:creationId xmlns:a16="http://schemas.microsoft.com/office/drawing/2014/main" id="{39FC527B-8671-2D4C-A366-30D59BF6399B}"/>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34150" name="Text Box 2">
            <a:extLst>
              <a:ext uri="{FF2B5EF4-FFF2-40B4-BE49-F238E27FC236}">
                <a16:creationId xmlns:a16="http://schemas.microsoft.com/office/drawing/2014/main" id="{38D0344C-CF1F-E643-8427-C3C143556084}"/>
              </a:ext>
            </a:extLst>
          </p:cNvPr>
          <p:cNvSpPr txBox="1">
            <a:spLocks noChangeArrowheads="1"/>
          </p:cNvSpPr>
          <p:nvPr/>
        </p:nvSpPr>
        <p:spPr bwMode="auto">
          <a:xfrm>
            <a:off x="468313" y="1455738"/>
            <a:ext cx="792003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rgbClr val="FF0000"/>
                </a:solidFill>
                <a:latin typeface="华文中宋" panose="02010600040101010101" pitchFamily="2" charset="-122"/>
                <a:ea typeface="华文中宋" panose="02010600040101010101" pitchFamily="2" charset="-122"/>
              </a:rPr>
              <a:t>寄存器寻址指令：</a:t>
            </a:r>
            <a:r>
              <a:rPr lang="zh-CN" altLang="en-US" sz="2400">
                <a:latin typeface="Times New Roman" panose="02020603050405020304" pitchFamily="18" charset="0"/>
                <a:ea typeface="华文中宋" panose="02010600040101010101" pitchFamily="2" charset="-122"/>
              </a:rPr>
              <a:t>指令的操作数为</a:t>
            </a:r>
            <a:r>
              <a:rPr lang="en-US" altLang="zh-CN" sz="2400">
                <a:latin typeface="Times New Roman" panose="02020603050405020304" pitchFamily="18" charset="0"/>
                <a:ea typeface="华文中宋" panose="02010600040101010101" pitchFamily="2" charset="-122"/>
              </a:rPr>
              <a:t>CPU </a:t>
            </a:r>
            <a:r>
              <a:rPr lang="zh-CN" altLang="en-US" sz="2400">
                <a:latin typeface="Times New Roman" panose="02020603050405020304" pitchFamily="18" charset="0"/>
                <a:ea typeface="华文中宋" panose="02010600040101010101" pitchFamily="2" charset="-122"/>
              </a:rPr>
              <a:t>的内部寄存器</a:t>
            </a:r>
            <a:r>
              <a:rPr lang="zh-CN" altLang="en-US" sz="2400">
                <a:latin typeface="华文中宋" panose="02010600040101010101" pitchFamily="2" charset="-122"/>
                <a:ea typeface="华文中宋" panose="02010600040101010101" pitchFamily="2" charset="-122"/>
              </a:rPr>
              <a:t>。</a:t>
            </a:r>
          </a:p>
        </p:txBody>
      </p:sp>
      <p:sp>
        <p:nvSpPr>
          <p:cNvPr id="134151" name="幻灯片编号占位符 2">
            <a:extLst>
              <a:ext uri="{FF2B5EF4-FFF2-40B4-BE49-F238E27FC236}">
                <a16:creationId xmlns:a16="http://schemas.microsoft.com/office/drawing/2014/main" id="{3FF4322C-E403-7440-A24B-B11AD64C45B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174EFA3-2CA5-D945-9B6D-9C18C81A8CA9}" type="slidenum">
              <a:rPr kumimoji="0" lang="en-US" altLang="zh-CN" sz="1400" smtClean="0"/>
              <a:pPr>
                <a:spcBef>
                  <a:spcPct val="0"/>
                </a:spcBef>
                <a:buClrTx/>
                <a:buSzTx/>
                <a:buFontTx/>
                <a:buNone/>
              </a:pPr>
              <a:t>61</a:t>
            </a:fld>
            <a:r>
              <a:rPr kumimoji="0" lang="en-US" altLang="zh-CN" sz="1400"/>
              <a:t>/201</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3" name="日期占位符 3">
            <a:extLst>
              <a:ext uri="{FF2B5EF4-FFF2-40B4-BE49-F238E27FC236}">
                <a16:creationId xmlns:a16="http://schemas.microsoft.com/office/drawing/2014/main" id="{50FBA3AD-407C-994B-AE9D-F17214B5888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9F51EC7-3527-374D-85E2-3B9D19BBE24B}" type="datetime12">
              <a:rPr kumimoji="0" lang="zh-CN" altLang="en-US" sz="1400" smtClean="0"/>
              <a:pPr>
                <a:spcBef>
                  <a:spcPct val="0"/>
                </a:spcBef>
                <a:buClrTx/>
                <a:buSzTx/>
                <a:buFontTx/>
                <a:buNone/>
              </a:pPr>
              <a:t>下午8时26分</a:t>
            </a:fld>
            <a:endParaRPr kumimoji="0" lang="en-US" altLang="zh-CN" sz="1400"/>
          </a:p>
        </p:txBody>
      </p:sp>
      <p:sp>
        <p:nvSpPr>
          <p:cNvPr id="136194" name="Text Box 2">
            <a:extLst>
              <a:ext uri="{FF2B5EF4-FFF2-40B4-BE49-F238E27FC236}">
                <a16:creationId xmlns:a16="http://schemas.microsoft.com/office/drawing/2014/main" id="{D9385C18-79D2-3B42-BDD3-97F993C9B3E2}"/>
              </a:ext>
            </a:extLst>
          </p:cNvPr>
          <p:cNvSpPr txBox="1">
            <a:spLocks noChangeArrowheads="1"/>
          </p:cNvSpPr>
          <p:nvPr/>
        </p:nvSpPr>
        <p:spPr bwMode="auto">
          <a:xfrm>
            <a:off x="395288" y="1308100"/>
            <a:ext cx="8497887" cy="2655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000" rIns="18000" anchor="ctr">
            <a:spAutoFit/>
          </a:bodyPr>
          <a:lstStyle>
            <a:lvl1pPr marL="352425" indent="-352425">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en-US" altLang="zh-CN" sz="2800">
                <a:latin typeface="华文中宋" panose="02010600040101010101" pitchFamily="2" charset="-122"/>
                <a:ea typeface="华文中宋" panose="02010600040101010101" pitchFamily="2" charset="-122"/>
              </a:rPr>
              <a:t>(2) </a:t>
            </a:r>
            <a:r>
              <a:rPr lang="zh-CN" altLang="en-US" sz="2800">
                <a:latin typeface="华文中宋" panose="02010600040101010101" pitchFamily="2" charset="-122"/>
                <a:ea typeface="华文中宋" panose="02010600040101010101" pitchFamily="2" charset="-122"/>
              </a:rPr>
              <a:t>讨论：</a:t>
            </a:r>
          </a:p>
          <a:p>
            <a:pPr eaLnBrk="1" hangingPunct="1">
              <a:lnSpc>
                <a:spcPct val="120000"/>
              </a:lnSpc>
              <a:spcBef>
                <a:spcPct val="0"/>
              </a:spcBef>
              <a:buSzTx/>
            </a:pPr>
            <a:r>
              <a:rPr lang="zh-CN" altLang="en-US" sz="2800">
                <a:latin typeface="华文中宋" panose="02010600040101010101" pitchFamily="2" charset="-122"/>
                <a:ea typeface="华文中宋" panose="02010600040101010101" pitchFamily="2" charset="-122"/>
              </a:rPr>
              <a:t>操作数在</a:t>
            </a:r>
            <a:r>
              <a:rPr lang="en-US" altLang="zh-CN" sz="2800">
                <a:latin typeface="华文中宋" panose="02010600040101010101" pitchFamily="2" charset="-122"/>
                <a:ea typeface="华文中宋" panose="02010600040101010101" pitchFamily="2" charset="-122"/>
              </a:rPr>
              <a:t>CPU</a:t>
            </a:r>
            <a:r>
              <a:rPr lang="zh-CN" altLang="en-US" sz="2800">
                <a:latin typeface="华文中宋" panose="02010600040101010101" pitchFamily="2" charset="-122"/>
                <a:ea typeface="华文中宋" panose="02010600040101010101" pitchFamily="2" charset="-122"/>
              </a:rPr>
              <a:t>内的寄存器中，执行时间短；只访问寄存器，不访问内存。</a:t>
            </a:r>
          </a:p>
          <a:p>
            <a:pPr eaLnBrk="1" hangingPunct="1">
              <a:lnSpc>
                <a:spcPct val="120000"/>
              </a:lnSpc>
              <a:spcBef>
                <a:spcPct val="0"/>
              </a:spcBef>
              <a:buSzTx/>
            </a:pPr>
            <a:r>
              <a:rPr lang="en-US" altLang="zh-CN" sz="2800">
                <a:latin typeface="华文中宋" panose="02010600040101010101" pitchFamily="2" charset="-122"/>
                <a:ea typeface="华文中宋" panose="02010600040101010101" pitchFamily="2" charset="-122"/>
              </a:rPr>
              <a:t>CS</a:t>
            </a:r>
            <a:r>
              <a:rPr lang="zh-CN" altLang="en-US" sz="2800">
                <a:latin typeface="华文中宋" panose="02010600040101010101" pitchFamily="2" charset="-122"/>
                <a:ea typeface="华文中宋" panose="02010600040101010101" pitchFamily="2" charset="-122"/>
              </a:rPr>
              <a:t>一般不要求用户赋值。否则语法无错，执行错。</a:t>
            </a:r>
          </a:p>
          <a:p>
            <a:pPr eaLnBrk="1" hangingPunct="1">
              <a:lnSpc>
                <a:spcPct val="120000"/>
              </a:lnSpc>
              <a:spcBef>
                <a:spcPct val="0"/>
              </a:spcBef>
              <a:buSzTx/>
            </a:pPr>
            <a:r>
              <a:rPr lang="zh-CN" altLang="en-US" sz="2800">
                <a:latin typeface="华文中宋" panose="02010600040101010101" pitchFamily="2" charset="-122"/>
                <a:ea typeface="华文中宋" panose="02010600040101010101" pitchFamily="2" charset="-122"/>
              </a:rPr>
              <a:t>两个操作数的长度必须一致。</a:t>
            </a:r>
          </a:p>
        </p:txBody>
      </p:sp>
      <p:sp>
        <p:nvSpPr>
          <p:cNvPr id="136195" name="Text Box 3">
            <a:extLst>
              <a:ext uri="{FF2B5EF4-FFF2-40B4-BE49-F238E27FC236}">
                <a16:creationId xmlns:a16="http://schemas.microsoft.com/office/drawing/2014/main" id="{A04443A9-F424-984F-BE8E-C1ED5928966A}"/>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36196" name="幻灯片编号占位符 2">
            <a:extLst>
              <a:ext uri="{FF2B5EF4-FFF2-40B4-BE49-F238E27FC236}">
                <a16:creationId xmlns:a16="http://schemas.microsoft.com/office/drawing/2014/main" id="{CFEEFB76-95EA-B047-B7CA-CA0926DE296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12683C9-9E2F-D34D-991B-D685E56EDB0D}" type="slidenum">
              <a:rPr kumimoji="0" lang="en-US" altLang="zh-CN" sz="1400" smtClean="0"/>
              <a:pPr>
                <a:spcBef>
                  <a:spcPct val="0"/>
                </a:spcBef>
                <a:buClrTx/>
                <a:buSzTx/>
                <a:buFontTx/>
                <a:buNone/>
              </a:pPr>
              <a:t>62</a:t>
            </a:fld>
            <a:r>
              <a:rPr kumimoji="0" lang="en-US" altLang="zh-CN" sz="1400"/>
              <a:t>/201</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1" name="日期占位符 3">
            <a:extLst>
              <a:ext uri="{FF2B5EF4-FFF2-40B4-BE49-F238E27FC236}">
                <a16:creationId xmlns:a16="http://schemas.microsoft.com/office/drawing/2014/main" id="{06F25EFA-D963-334A-B76C-C5D907972A48}"/>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E8FD567-5F5B-E34B-91E4-DA3D34C38D66}" type="datetime12">
              <a:rPr kumimoji="0" lang="zh-CN" altLang="en-US" sz="1400" smtClean="0"/>
              <a:pPr>
                <a:spcBef>
                  <a:spcPct val="0"/>
                </a:spcBef>
                <a:buClrTx/>
                <a:buSzTx/>
                <a:buFontTx/>
                <a:buNone/>
              </a:pPr>
              <a:t>下午8时26分</a:t>
            </a:fld>
            <a:endParaRPr kumimoji="0" lang="en-US" altLang="zh-CN" sz="1400"/>
          </a:p>
        </p:txBody>
      </p:sp>
      <p:sp>
        <p:nvSpPr>
          <p:cNvPr id="138242" name="Text Box 2">
            <a:extLst>
              <a:ext uri="{FF2B5EF4-FFF2-40B4-BE49-F238E27FC236}">
                <a16:creationId xmlns:a16="http://schemas.microsoft.com/office/drawing/2014/main" id="{F7433529-DCB6-4B41-8F5F-A3A60717BAA8}"/>
              </a:ext>
            </a:extLst>
          </p:cNvPr>
          <p:cNvSpPr txBox="1">
            <a:spLocks noChangeArrowheads="1"/>
          </p:cNvSpPr>
          <p:nvPr/>
        </p:nvSpPr>
        <p:spPr bwMode="auto">
          <a:xfrm>
            <a:off x="304800" y="1628775"/>
            <a:ext cx="8535988" cy="2282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操作数在内存中除代码段以外的存储区中。</a:t>
            </a:r>
          </a:p>
          <a:p>
            <a:pPr eaLnBrk="1" hangingPunct="1">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物理地址</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段寄存器</a:t>
            </a:r>
            <a:r>
              <a:rPr lang="en-US" altLang="zh-CN" sz="2400">
                <a:latin typeface="华文中宋" panose="02010600040101010101" pitchFamily="2" charset="-122"/>
                <a:ea typeface="华文中宋" panose="02010600040101010101" pitchFamily="2" charset="-122"/>
              </a:rPr>
              <a:t>&lt;&lt;4bit+EA</a:t>
            </a:r>
            <a:r>
              <a:rPr lang="zh-CN" altLang="en-US" sz="2400">
                <a:latin typeface="华文中宋" panose="02010600040101010101" pitchFamily="2" charset="-122"/>
                <a:ea typeface="华文中宋" panose="02010600040101010101" pitchFamily="2" charset="-122"/>
              </a:rPr>
              <a:t>（有效地址或偏移地址）。</a:t>
            </a: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确定物理地址的关键：从指令中找出</a:t>
            </a:r>
            <a:r>
              <a:rPr lang="en-US" altLang="zh-CN" sz="2400">
                <a:latin typeface="华文中宋" panose="02010600040101010101" pitchFamily="2" charset="-122"/>
                <a:ea typeface="华文中宋" panose="02010600040101010101" pitchFamily="2" charset="-122"/>
              </a:rPr>
              <a:t>EA</a:t>
            </a:r>
            <a:r>
              <a:rPr lang="zh-CN" altLang="en-US" sz="2400">
                <a:latin typeface="华文中宋" panose="02010600040101010101" pitchFamily="2" charset="-122"/>
                <a:ea typeface="华文中宋" panose="02010600040101010101" pitchFamily="2" charset="-122"/>
              </a:rPr>
              <a:t>（由若干部分合成），</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再确定用哪个段寄存器。</a:t>
            </a:r>
          </a:p>
        </p:txBody>
      </p:sp>
      <p:sp>
        <p:nvSpPr>
          <p:cNvPr id="138243" name="Rectangle 3">
            <a:extLst>
              <a:ext uri="{FF2B5EF4-FFF2-40B4-BE49-F238E27FC236}">
                <a16:creationId xmlns:a16="http://schemas.microsoft.com/office/drawing/2014/main" id="{B4712F90-3F6C-E942-81F6-7E4ECFC55382}"/>
              </a:ext>
            </a:extLst>
          </p:cNvPr>
          <p:cNvSpPr>
            <a:spLocks noGrp="1" noChangeArrowheads="1"/>
          </p:cNvSpPr>
          <p:nvPr>
            <p:ph type="title"/>
          </p:nvPr>
        </p:nvSpPr>
        <p:spPr>
          <a:xfrm>
            <a:off x="395288" y="965200"/>
            <a:ext cx="2808287" cy="519113"/>
          </a:xfrm>
          <a:noFill/>
        </p:spPr>
        <p:txBody>
          <a:bodyPr anchor="ctr">
            <a:spAutoFit/>
          </a:bodyPr>
          <a:lstStyle/>
          <a:p>
            <a:pPr eaLnBrk="1" hangingPunct="1"/>
            <a:r>
              <a:rPr kumimoji="0" lang="zh-CN" altLang="en-US" sz="2800" b="1">
                <a:solidFill>
                  <a:schemeClr val="folHlink"/>
                </a:solidFill>
                <a:latin typeface="华文中宋" panose="02010600040101010101" pitchFamily="2" charset="-122"/>
                <a:ea typeface="华文中宋" panose="02010600040101010101" pitchFamily="2" charset="-122"/>
              </a:rPr>
              <a:t>存储器寻址：</a:t>
            </a:r>
          </a:p>
        </p:txBody>
      </p:sp>
      <p:sp>
        <p:nvSpPr>
          <p:cNvPr id="138245" name="幻灯片编号占位符 2">
            <a:extLst>
              <a:ext uri="{FF2B5EF4-FFF2-40B4-BE49-F238E27FC236}">
                <a16:creationId xmlns:a16="http://schemas.microsoft.com/office/drawing/2014/main" id="{39837089-FACE-8745-8C1F-B2660774734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D08A32B-02AA-3946-9315-E023CC766E6C}" type="slidenum">
              <a:rPr kumimoji="0" lang="en-US" altLang="zh-CN" sz="1400" smtClean="0"/>
              <a:pPr>
                <a:spcBef>
                  <a:spcPct val="0"/>
                </a:spcBef>
                <a:buClrTx/>
                <a:buSzTx/>
                <a:buFontTx/>
                <a:buNone/>
              </a:pPr>
              <a:t>63</a:t>
            </a:fld>
            <a:r>
              <a:rPr kumimoji="0" lang="en-US" altLang="zh-CN" sz="1400"/>
              <a:t>/201</a:t>
            </a:r>
          </a:p>
        </p:txBody>
      </p:sp>
      <p:sp>
        <p:nvSpPr>
          <p:cNvPr id="7" name="Text Box 5">
            <a:extLst>
              <a:ext uri="{FF2B5EF4-FFF2-40B4-BE49-F238E27FC236}">
                <a16:creationId xmlns:a16="http://schemas.microsoft.com/office/drawing/2014/main" id="{5514B659-1C45-014E-A0E3-4DF0385059E7}"/>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9" name="日期占位符 3">
            <a:extLst>
              <a:ext uri="{FF2B5EF4-FFF2-40B4-BE49-F238E27FC236}">
                <a16:creationId xmlns:a16="http://schemas.microsoft.com/office/drawing/2014/main" id="{306610BB-EBA5-0249-B7E9-2C23D836F73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68A7005-CD1C-7446-8BA5-2463B105F807}" type="datetime12">
              <a:rPr kumimoji="0" lang="zh-CN" altLang="en-US" sz="1400" smtClean="0"/>
              <a:pPr>
                <a:spcBef>
                  <a:spcPct val="0"/>
                </a:spcBef>
                <a:buClrTx/>
                <a:buSzTx/>
                <a:buFontTx/>
                <a:buNone/>
              </a:pPr>
              <a:t>下午8时26分</a:t>
            </a:fld>
            <a:endParaRPr kumimoji="0" lang="en-US" altLang="zh-CN" sz="1400"/>
          </a:p>
        </p:txBody>
      </p:sp>
      <p:sp>
        <p:nvSpPr>
          <p:cNvPr id="140290" name="Text Box 2">
            <a:extLst>
              <a:ext uri="{FF2B5EF4-FFF2-40B4-BE49-F238E27FC236}">
                <a16:creationId xmlns:a16="http://schemas.microsoft.com/office/drawing/2014/main" id="{D5396FD7-06E5-3D45-907C-81078DC38BF3}"/>
              </a:ext>
            </a:extLst>
          </p:cNvPr>
          <p:cNvSpPr txBox="1">
            <a:spLocks noChangeArrowheads="1"/>
          </p:cNvSpPr>
          <p:nvPr/>
        </p:nvSpPr>
        <p:spPr bwMode="auto">
          <a:xfrm>
            <a:off x="420688" y="1827213"/>
            <a:ext cx="8543925" cy="471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(1)</a:t>
            </a:r>
            <a:r>
              <a:rPr lang="en-US" altLang="zh-CN" sz="2400">
                <a:latin typeface="华文中宋" panose="02010600040101010101" pitchFamily="2" charset="-122"/>
                <a:ea typeface="华文中宋" panose="02010600040101010101" pitchFamily="2" charset="-122"/>
                <a:cs typeface="Times New Roman" panose="02020603050405020304" pitchFamily="18" charset="0"/>
              </a:rPr>
              <a:t>  </a:t>
            </a:r>
            <a:r>
              <a:rPr lang="zh-CN" altLang="en-US" sz="2400">
                <a:latin typeface="华文中宋" panose="02010600040101010101" pitchFamily="2" charset="-122"/>
                <a:ea typeface="华文中宋" panose="02010600040101010101" pitchFamily="2" charset="-122"/>
              </a:rPr>
              <a:t>格式：操作数表示成</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立即数</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变量名</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或变量名</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（变量名称符号地址，</a:t>
            </a:r>
            <a:r>
              <a:rPr lang="en-US" altLang="zh-CN" sz="2400">
                <a:latin typeface="华文中宋" panose="02010600040101010101" pitchFamily="2" charset="-122"/>
                <a:ea typeface="华文中宋" panose="02010600040101010101" pitchFamily="2" charset="-122"/>
              </a:rPr>
              <a:t>DEBUG</a:t>
            </a:r>
            <a:r>
              <a:rPr lang="zh-CN" altLang="en-US" sz="2400">
                <a:latin typeface="华文中宋" panose="02010600040101010101" pitchFamily="2" charset="-122"/>
                <a:ea typeface="华文中宋" panose="02010600040101010101" pitchFamily="2" charset="-122"/>
              </a:rPr>
              <a:t>中不能用变量名）</a:t>
            </a:r>
          </a:p>
          <a:p>
            <a:pPr eaLnBrk="1" hangingPunct="1">
              <a:spcBef>
                <a:spcPct val="0"/>
              </a:spcBef>
              <a:buClrTx/>
              <a:buSzTx/>
              <a:buFontTx/>
              <a:buNone/>
            </a:pPr>
            <a:endParaRPr lang="zh-CN" altLang="en-US" sz="12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[3000H]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VALUE	</a:t>
            </a:r>
            <a:r>
              <a:rPr lang="zh-CN" altLang="en-US" sz="2400">
                <a:latin typeface="华文中宋" panose="02010600040101010101" pitchFamily="2" charset="-122"/>
                <a:ea typeface="华文中宋" panose="02010600040101010101" pitchFamily="2" charset="-122"/>
              </a:rPr>
              <a:t>或</a:t>
            </a: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[VALUE]</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[VALUE+2]	</a:t>
            </a:r>
            <a:r>
              <a:rPr lang="zh-CN" altLang="en-US" sz="2400">
                <a:latin typeface="华文中宋" panose="02010600040101010101" pitchFamily="2" charset="-122"/>
                <a:ea typeface="华文中宋" panose="02010600040101010101" pitchFamily="2" charset="-122"/>
              </a:rPr>
              <a:t>或</a:t>
            </a: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[VALUE]+2</a:t>
            </a:r>
          </a:p>
          <a:p>
            <a:pPr eaLnBrk="1" hangingPunct="1">
              <a:spcBef>
                <a:spcPct val="0"/>
              </a:spcBef>
              <a:buClrTx/>
              <a:buSzTx/>
              <a:buFontTx/>
              <a:buNone/>
            </a:pPr>
            <a:endParaRPr lang="en-US" altLang="zh-CN" sz="16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也可指明段寄存器（称</a:t>
            </a:r>
            <a:r>
              <a:rPr lang="zh-CN" altLang="en-US" sz="2400">
                <a:solidFill>
                  <a:schemeClr val="tx2"/>
                </a:solidFill>
                <a:latin typeface="华文中宋" panose="02010600040101010101" pitchFamily="2" charset="-122"/>
                <a:ea typeface="华文中宋" panose="02010600040101010101" pitchFamily="2" charset="-122"/>
              </a:rPr>
              <a:t>段超越</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[2000H]  ;“</a:t>
            </a:r>
            <a:r>
              <a:rPr lang="zh-CN" altLang="en-US" sz="2400">
                <a:latin typeface="华文中宋" panose="02010600040101010101" pitchFamily="2" charset="-122"/>
                <a:ea typeface="华文中宋" panose="02010600040101010101" pitchFamily="2" charset="-122"/>
              </a:rPr>
              <a:t>：”称修改属性运算符</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VALUE</a:t>
            </a:r>
          </a:p>
          <a:p>
            <a:pPr eaLnBrk="1" hangingPunct="1">
              <a:spcBef>
                <a:spcPct val="0"/>
              </a:spcBef>
              <a:buClrTx/>
              <a:buSzTx/>
              <a:buFontTx/>
              <a:buNone/>
            </a:pPr>
            <a:r>
              <a:rPr lang="en-US" altLang="zh-CN" sz="120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(2)  </a:t>
            </a:r>
            <a:r>
              <a:rPr lang="zh-CN" altLang="en-US" sz="2400">
                <a:latin typeface="华文中宋" panose="02010600040101010101" pitchFamily="2" charset="-122"/>
                <a:ea typeface="华文中宋" panose="02010600040101010101" pitchFamily="2" charset="-122"/>
              </a:rPr>
              <a:t>物理地址：</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PA=DS</a:t>
            </a:r>
            <a:r>
              <a:rPr lang="zh-CN" altLang="en-US" sz="2400">
                <a:latin typeface="华文中宋" panose="02010600040101010101" pitchFamily="2" charset="-122"/>
                <a:ea typeface="华文中宋" panose="02010600040101010101" pitchFamily="2" charset="-122"/>
              </a:rPr>
              <a:t>（或段超越指定的段寄存器）</a:t>
            </a:r>
            <a:r>
              <a:rPr lang="en-US" altLang="zh-CN" sz="2400">
                <a:latin typeface="华文中宋" panose="02010600040101010101" pitchFamily="2" charset="-122"/>
                <a:ea typeface="华文中宋" panose="02010600040101010101" pitchFamily="2" charset="-122"/>
              </a:rPr>
              <a:t>&lt;&lt;4+</a:t>
            </a:r>
            <a:r>
              <a:rPr lang="zh-CN" altLang="en-US" sz="2400">
                <a:latin typeface="华文中宋" panose="02010600040101010101" pitchFamily="2" charset="-122"/>
                <a:ea typeface="华文中宋" panose="02010600040101010101" pitchFamily="2" charset="-122"/>
              </a:rPr>
              <a:t>立即数或变量的偏移</a:t>
            </a:r>
            <a:r>
              <a:rPr lang="en-US" altLang="zh-CN" sz="2400">
                <a:latin typeface="华文中宋" panose="02010600040101010101" pitchFamily="2" charset="-122"/>
                <a:ea typeface="华文中宋" panose="02010600040101010101" pitchFamily="2" charset="-122"/>
              </a:rPr>
              <a:t>.</a:t>
            </a:r>
            <a:endParaRPr lang="zh-CN" altLang="en-US" sz="2400">
              <a:latin typeface="华文中宋" panose="02010600040101010101" pitchFamily="2" charset="-122"/>
              <a:ea typeface="华文中宋" panose="02010600040101010101" pitchFamily="2" charset="-122"/>
            </a:endParaRPr>
          </a:p>
        </p:txBody>
      </p:sp>
      <p:sp>
        <p:nvSpPr>
          <p:cNvPr id="140291" name="Rectangle 3">
            <a:extLst>
              <a:ext uri="{FF2B5EF4-FFF2-40B4-BE49-F238E27FC236}">
                <a16:creationId xmlns:a16="http://schemas.microsoft.com/office/drawing/2014/main" id="{450D29EE-B8B5-8F4F-BD5C-C339F827C2A2}"/>
              </a:ext>
            </a:extLst>
          </p:cNvPr>
          <p:cNvSpPr>
            <a:spLocks noGrp="1" noChangeArrowheads="1"/>
          </p:cNvSpPr>
          <p:nvPr>
            <p:ph type="title"/>
          </p:nvPr>
        </p:nvSpPr>
        <p:spPr>
          <a:xfrm>
            <a:off x="323850" y="784225"/>
            <a:ext cx="2438400" cy="579438"/>
          </a:xfrm>
          <a:noFill/>
        </p:spPr>
        <p:txBody>
          <a:bodyPr anchor="ctr">
            <a:spAutoFit/>
          </a:bodyPr>
          <a:lstStyle/>
          <a:p>
            <a:pPr eaLnBrk="1" hangingPunct="1"/>
            <a:r>
              <a:rPr kumimoji="0" lang="en-US" altLang="zh-CN" sz="3200" b="1">
                <a:solidFill>
                  <a:srgbClr val="FF33CC"/>
                </a:solidFill>
                <a:latin typeface="华文中宋" panose="02010600040101010101" pitchFamily="2" charset="-122"/>
                <a:ea typeface="华文中宋" panose="02010600040101010101" pitchFamily="2" charset="-122"/>
              </a:rPr>
              <a:t>3. </a:t>
            </a:r>
            <a:r>
              <a:rPr kumimoji="0" lang="zh-CN" altLang="en-US" sz="3200" b="1">
                <a:solidFill>
                  <a:srgbClr val="FF33CC"/>
                </a:solidFill>
                <a:latin typeface="华文中宋" panose="02010600040101010101" pitchFamily="2" charset="-122"/>
                <a:ea typeface="华文中宋" panose="02010600040101010101" pitchFamily="2" charset="-122"/>
              </a:rPr>
              <a:t>直接寻址</a:t>
            </a:r>
          </a:p>
        </p:txBody>
      </p:sp>
      <p:sp>
        <p:nvSpPr>
          <p:cNvPr id="140293" name="Text Box 2">
            <a:extLst>
              <a:ext uri="{FF2B5EF4-FFF2-40B4-BE49-F238E27FC236}">
                <a16:creationId xmlns:a16="http://schemas.microsoft.com/office/drawing/2014/main" id="{E710911F-70CE-D744-8273-E5A36E5392C3}"/>
              </a:ext>
            </a:extLst>
          </p:cNvPr>
          <p:cNvSpPr txBox="1">
            <a:spLocks noChangeArrowheads="1"/>
          </p:cNvSpPr>
          <p:nvPr/>
        </p:nvSpPr>
        <p:spPr bwMode="auto">
          <a:xfrm>
            <a:off x="420688" y="1311275"/>
            <a:ext cx="854392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rgbClr val="FF0000"/>
                </a:solidFill>
                <a:latin typeface="华文中宋" panose="02010600040101010101" pitchFamily="2" charset="-122"/>
                <a:ea typeface="华文中宋" panose="02010600040101010101" pitchFamily="2" charset="-122"/>
              </a:rPr>
              <a:t>直接寻址指令：</a:t>
            </a:r>
            <a:r>
              <a:rPr lang="zh-CN" altLang="en-US" sz="2400">
                <a:latin typeface="华文中宋" panose="02010600040101010101" pitchFamily="2" charset="-122"/>
                <a:ea typeface="华文中宋" panose="02010600040101010101" pitchFamily="2" charset="-122"/>
              </a:rPr>
              <a:t>是在指令中直接给出操作数的</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位偏移地址</a:t>
            </a:r>
            <a:r>
              <a:rPr lang="en-US" altLang="zh-CN" sz="2400">
                <a:latin typeface="华文中宋" panose="02010600040101010101" pitchFamily="2" charset="-122"/>
                <a:ea typeface="华文中宋" panose="02010600040101010101" pitchFamily="2" charset="-122"/>
              </a:rPr>
              <a:t>.</a:t>
            </a:r>
            <a:endParaRPr lang="zh-CN" altLang="en-US" sz="2400">
              <a:latin typeface="华文中宋" panose="02010600040101010101" pitchFamily="2" charset="-122"/>
              <a:ea typeface="华文中宋" panose="02010600040101010101" pitchFamily="2" charset="-122"/>
            </a:endParaRPr>
          </a:p>
        </p:txBody>
      </p:sp>
      <p:sp>
        <p:nvSpPr>
          <p:cNvPr id="140294" name="幻灯片编号占位符 2">
            <a:extLst>
              <a:ext uri="{FF2B5EF4-FFF2-40B4-BE49-F238E27FC236}">
                <a16:creationId xmlns:a16="http://schemas.microsoft.com/office/drawing/2014/main" id="{726BC04C-0A7E-B54F-8331-203B515370C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1CA9753-2410-DA4C-B624-5B30C326C5FF}" type="slidenum">
              <a:rPr kumimoji="0" lang="en-US" altLang="zh-CN" sz="1400" smtClean="0"/>
              <a:pPr>
                <a:spcBef>
                  <a:spcPct val="0"/>
                </a:spcBef>
                <a:buClrTx/>
                <a:buSzTx/>
                <a:buFontTx/>
                <a:buNone/>
              </a:pPr>
              <a:t>64</a:t>
            </a:fld>
            <a:r>
              <a:rPr kumimoji="0" lang="en-US" altLang="zh-CN" sz="1400"/>
              <a:t>/201</a:t>
            </a:r>
          </a:p>
        </p:txBody>
      </p:sp>
      <p:sp>
        <p:nvSpPr>
          <p:cNvPr id="8" name="Text Box 5">
            <a:extLst>
              <a:ext uri="{FF2B5EF4-FFF2-40B4-BE49-F238E27FC236}">
                <a16:creationId xmlns:a16="http://schemas.microsoft.com/office/drawing/2014/main" id="{70359813-95AD-5B4A-A752-7E1023CBCB5B}"/>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7" name="日期占位符 3">
            <a:extLst>
              <a:ext uri="{FF2B5EF4-FFF2-40B4-BE49-F238E27FC236}">
                <a16:creationId xmlns:a16="http://schemas.microsoft.com/office/drawing/2014/main" id="{997974B0-EEBD-4343-B3C1-6E9D3B31B90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877DE18-6739-874B-A9D8-FA0F7D3261D0}" type="datetime12">
              <a:rPr kumimoji="0" lang="zh-CN" altLang="en-US" sz="1400" smtClean="0"/>
              <a:pPr>
                <a:spcBef>
                  <a:spcPct val="0"/>
                </a:spcBef>
                <a:buClrTx/>
                <a:buSzTx/>
                <a:buFontTx/>
                <a:buNone/>
              </a:pPr>
              <a:t>下午8时26分</a:t>
            </a:fld>
            <a:endParaRPr kumimoji="0" lang="en-US" altLang="zh-CN" sz="1400"/>
          </a:p>
        </p:txBody>
      </p:sp>
      <p:sp>
        <p:nvSpPr>
          <p:cNvPr id="142338" name="Text Box 2">
            <a:extLst>
              <a:ext uri="{FF2B5EF4-FFF2-40B4-BE49-F238E27FC236}">
                <a16:creationId xmlns:a16="http://schemas.microsoft.com/office/drawing/2014/main" id="{0BE8F63B-9EBD-4740-8C70-EA23DFA3E0AF}"/>
              </a:ext>
            </a:extLst>
          </p:cNvPr>
          <p:cNvSpPr txBox="1">
            <a:spLocks noChangeArrowheads="1"/>
          </p:cNvSpPr>
          <p:nvPr/>
        </p:nvSpPr>
        <p:spPr bwMode="auto">
          <a:xfrm>
            <a:off x="323850" y="908050"/>
            <a:ext cx="54721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cs typeface="Times New Roman" panose="02020603050405020304" pitchFamily="18" charset="0"/>
              </a:rPr>
              <a:t>，</a:t>
            </a:r>
            <a:r>
              <a:rPr lang="en-US" altLang="zh-CN" sz="2400">
                <a:latin typeface="华文中宋" panose="02010600040101010101" pitchFamily="2" charset="-122"/>
                <a:ea typeface="华文中宋" panose="02010600040101010101" pitchFamily="2" charset="-122"/>
              </a:rPr>
              <a:t>[1234H]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DS=4000H </a:t>
            </a:r>
          </a:p>
        </p:txBody>
      </p:sp>
      <p:sp>
        <p:nvSpPr>
          <p:cNvPr id="630787" name="Rectangle 3">
            <a:extLst>
              <a:ext uri="{FF2B5EF4-FFF2-40B4-BE49-F238E27FC236}">
                <a16:creationId xmlns:a16="http://schemas.microsoft.com/office/drawing/2014/main" id="{2B4C82B0-6D1E-4B43-8456-07B4FA1DF1E2}"/>
              </a:ext>
            </a:extLst>
          </p:cNvPr>
          <p:cNvSpPr>
            <a:spLocks noChangeArrowheads="1"/>
          </p:cNvSpPr>
          <p:nvPr/>
        </p:nvSpPr>
        <p:spPr bwMode="auto">
          <a:xfrm>
            <a:off x="304800" y="5548313"/>
            <a:ext cx="85883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cs typeface="Times New Roman" panose="02020603050405020304" pitchFamily="18" charset="0"/>
              </a:rPr>
              <a:t>3</a:t>
            </a: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讨论：</a:t>
            </a:r>
            <a:r>
              <a:rPr lang="zh-CN" altLang="en-US" sz="2400">
                <a:solidFill>
                  <a:schemeClr val="tx2"/>
                </a:solidFill>
                <a:latin typeface="华文中宋" panose="02010600040101010101" pitchFamily="2" charset="-122"/>
                <a:ea typeface="华文中宋" panose="02010600040101010101" pitchFamily="2" charset="-122"/>
              </a:rPr>
              <a:t>不能两个操作数都用存储器寻址</a:t>
            </a:r>
            <a:r>
              <a:rPr lang="zh-CN" altLang="en-US" sz="2400">
                <a:latin typeface="华文中宋" panose="02010600040101010101" pitchFamily="2" charset="-122"/>
                <a:ea typeface="华文中宋" panose="02010600040101010101" pitchFamily="2" charset="-122"/>
              </a:rPr>
              <a:t>（对各种寻址方式）</a:t>
            </a:r>
          </a:p>
        </p:txBody>
      </p:sp>
      <p:graphicFrame>
        <p:nvGraphicFramePr>
          <p:cNvPr id="146437" name="Object 4">
            <a:extLst>
              <a:ext uri="{FF2B5EF4-FFF2-40B4-BE49-F238E27FC236}">
                <a16:creationId xmlns:a16="http://schemas.microsoft.com/office/drawing/2014/main" id="{725A43E3-32DE-5D4F-A430-68992A80935B}"/>
              </a:ext>
            </a:extLst>
          </p:cNvPr>
          <p:cNvGraphicFramePr>
            <a:graphicFrameLocks noChangeAspect="1"/>
          </p:cNvGraphicFramePr>
          <p:nvPr/>
        </p:nvGraphicFramePr>
        <p:xfrm>
          <a:off x="2195513" y="1412875"/>
          <a:ext cx="4117975" cy="3741738"/>
        </p:xfrm>
        <a:graphic>
          <a:graphicData uri="http://schemas.openxmlformats.org/presentationml/2006/ole">
            <mc:AlternateContent xmlns:mc="http://schemas.openxmlformats.org/markup-compatibility/2006">
              <mc:Choice xmlns:v="urn:schemas-microsoft-com:vml" Requires="v">
                <p:oleObj spid="_x0000_s142369" name="Visio" r:id="rId4" imgW="1174750" imgH="1060450" progId="Visio.Drawing.11">
                  <p:embed/>
                </p:oleObj>
              </mc:Choice>
              <mc:Fallback>
                <p:oleObj name="Visio" r:id="rId4" imgW="1174750" imgH="10604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95513" y="1412875"/>
                        <a:ext cx="4117975" cy="3741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42342" name="幻灯片编号占位符 2">
            <a:extLst>
              <a:ext uri="{FF2B5EF4-FFF2-40B4-BE49-F238E27FC236}">
                <a16:creationId xmlns:a16="http://schemas.microsoft.com/office/drawing/2014/main" id="{6466CEB0-F188-A84A-9D79-48C7BF35192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3BDD936-3F8A-1B41-9C5D-B8CE60B51843}" type="slidenum">
              <a:rPr kumimoji="0" lang="en-US" altLang="zh-CN" sz="1400" smtClean="0"/>
              <a:pPr>
                <a:spcBef>
                  <a:spcPct val="0"/>
                </a:spcBef>
                <a:buClrTx/>
                <a:buSzTx/>
                <a:buFontTx/>
                <a:buNone/>
              </a:pPr>
              <a:t>65</a:t>
            </a:fld>
            <a:r>
              <a:rPr kumimoji="0" lang="en-US" altLang="zh-CN" sz="1400"/>
              <a:t>/201</a:t>
            </a:r>
          </a:p>
        </p:txBody>
      </p:sp>
      <p:sp>
        <p:nvSpPr>
          <p:cNvPr id="8" name="Text Box 5">
            <a:extLst>
              <a:ext uri="{FF2B5EF4-FFF2-40B4-BE49-F238E27FC236}">
                <a16:creationId xmlns:a16="http://schemas.microsoft.com/office/drawing/2014/main" id="{B5C1425C-FF88-4744-99FF-738C9E6C7615}"/>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5" presetClass="entr" presetSubtype="0" fill="hold" nodeType="clickEffect">
                                  <p:stCondLst>
                                    <p:cond delay="0"/>
                                  </p:stCondLst>
                                  <p:childTnLst>
                                    <p:set>
                                      <p:cBhvr>
                                        <p:cTn id="6" dur="1" fill="hold">
                                          <p:stCondLst>
                                            <p:cond delay="0"/>
                                          </p:stCondLst>
                                        </p:cTn>
                                        <p:tgtEl>
                                          <p:spTgt spid="146437"/>
                                        </p:tgtEl>
                                        <p:attrNameLst>
                                          <p:attrName>style.visibility</p:attrName>
                                        </p:attrNameLst>
                                      </p:cBhvr>
                                      <p:to>
                                        <p:strVal val="visible"/>
                                      </p:to>
                                    </p:set>
                                    <p:anim calcmode="lin" valueType="num">
                                      <p:cBhvr>
                                        <p:cTn id="7" dur="1000" fill="hold"/>
                                        <p:tgtEl>
                                          <p:spTgt spid="146437"/>
                                        </p:tgtEl>
                                        <p:attrNameLst>
                                          <p:attrName>ppt_w</p:attrName>
                                        </p:attrNameLst>
                                      </p:cBhvr>
                                      <p:tavLst>
                                        <p:tav tm="0">
                                          <p:val>
                                            <p:strVal val="#ppt_w*0.70"/>
                                          </p:val>
                                        </p:tav>
                                        <p:tav tm="100000">
                                          <p:val>
                                            <p:strVal val="#ppt_w"/>
                                          </p:val>
                                        </p:tav>
                                      </p:tavLst>
                                    </p:anim>
                                    <p:anim calcmode="lin" valueType="num">
                                      <p:cBhvr>
                                        <p:cTn id="8" dur="1000" fill="hold"/>
                                        <p:tgtEl>
                                          <p:spTgt spid="146437"/>
                                        </p:tgtEl>
                                        <p:attrNameLst>
                                          <p:attrName>ppt_h</p:attrName>
                                        </p:attrNameLst>
                                      </p:cBhvr>
                                      <p:tavLst>
                                        <p:tav tm="0">
                                          <p:val>
                                            <p:strVal val="#ppt_h"/>
                                          </p:val>
                                        </p:tav>
                                        <p:tav tm="100000">
                                          <p:val>
                                            <p:strVal val="#ppt_h"/>
                                          </p:val>
                                        </p:tav>
                                      </p:tavLst>
                                    </p:anim>
                                    <p:animEffect transition="in" filter="fade">
                                      <p:cBhvr>
                                        <p:cTn id="9" dur="1000"/>
                                        <p:tgtEl>
                                          <p:spTgt spid="146437"/>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53" presetClass="entr" presetSubtype="0" fill="hold" grpId="0" nodeType="clickEffect">
                                  <p:stCondLst>
                                    <p:cond delay="0"/>
                                  </p:stCondLst>
                                  <p:childTnLst>
                                    <p:set>
                                      <p:cBhvr>
                                        <p:cTn id="13" dur="1" fill="hold">
                                          <p:stCondLst>
                                            <p:cond delay="0"/>
                                          </p:stCondLst>
                                        </p:cTn>
                                        <p:tgtEl>
                                          <p:spTgt spid="630787"/>
                                        </p:tgtEl>
                                        <p:attrNameLst>
                                          <p:attrName>style.visibility</p:attrName>
                                        </p:attrNameLst>
                                      </p:cBhvr>
                                      <p:to>
                                        <p:strVal val="visible"/>
                                      </p:to>
                                    </p:set>
                                    <p:anim calcmode="lin" valueType="num">
                                      <p:cBhvr>
                                        <p:cTn id="14" dur="1000" fill="hold"/>
                                        <p:tgtEl>
                                          <p:spTgt spid="630787"/>
                                        </p:tgtEl>
                                        <p:attrNameLst>
                                          <p:attrName>ppt_w</p:attrName>
                                        </p:attrNameLst>
                                      </p:cBhvr>
                                      <p:tavLst>
                                        <p:tav tm="0">
                                          <p:val>
                                            <p:fltVal val="0"/>
                                          </p:val>
                                        </p:tav>
                                        <p:tav tm="100000">
                                          <p:val>
                                            <p:strVal val="#ppt_w"/>
                                          </p:val>
                                        </p:tav>
                                      </p:tavLst>
                                    </p:anim>
                                    <p:anim calcmode="lin" valueType="num">
                                      <p:cBhvr>
                                        <p:cTn id="15" dur="1000" fill="hold"/>
                                        <p:tgtEl>
                                          <p:spTgt spid="630787"/>
                                        </p:tgtEl>
                                        <p:attrNameLst>
                                          <p:attrName>ppt_h</p:attrName>
                                        </p:attrNameLst>
                                      </p:cBhvr>
                                      <p:tavLst>
                                        <p:tav tm="0">
                                          <p:val>
                                            <p:fltVal val="0"/>
                                          </p:val>
                                        </p:tav>
                                        <p:tav tm="100000">
                                          <p:val>
                                            <p:strVal val="#ppt_h"/>
                                          </p:val>
                                        </p:tav>
                                      </p:tavLst>
                                    </p:anim>
                                    <p:animEffect transition="in" filter="fade">
                                      <p:cBhvr>
                                        <p:cTn id="16" dur="1000"/>
                                        <p:tgtEl>
                                          <p:spTgt spid="6307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0787" grpId="0" autoUpdateAnimBg="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5" name="日期占位符 3">
            <a:extLst>
              <a:ext uri="{FF2B5EF4-FFF2-40B4-BE49-F238E27FC236}">
                <a16:creationId xmlns:a16="http://schemas.microsoft.com/office/drawing/2014/main" id="{AB9D5081-A1A5-F845-9C26-E03F41825DD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751E333-DEA1-1A44-9A23-B7E2B6BB9BFA}" type="datetime12">
              <a:rPr kumimoji="0" lang="zh-CN" altLang="en-US" sz="1400" smtClean="0"/>
              <a:pPr>
                <a:spcBef>
                  <a:spcPct val="0"/>
                </a:spcBef>
                <a:buClrTx/>
                <a:buSzTx/>
                <a:buFontTx/>
                <a:buNone/>
              </a:pPr>
              <a:t>下午8时26分</a:t>
            </a:fld>
            <a:endParaRPr kumimoji="0" lang="en-US" altLang="zh-CN" sz="1400"/>
          </a:p>
        </p:txBody>
      </p:sp>
      <p:sp>
        <p:nvSpPr>
          <p:cNvPr id="144386" name="Text Box 2">
            <a:extLst>
              <a:ext uri="{FF2B5EF4-FFF2-40B4-BE49-F238E27FC236}">
                <a16:creationId xmlns:a16="http://schemas.microsoft.com/office/drawing/2014/main" id="{C23F701A-6715-4040-AF8C-7A1BD90D9404}"/>
              </a:ext>
            </a:extLst>
          </p:cNvPr>
          <p:cNvSpPr txBox="1">
            <a:spLocks noChangeArrowheads="1"/>
          </p:cNvSpPr>
          <p:nvPr/>
        </p:nvSpPr>
        <p:spPr bwMode="auto">
          <a:xfrm>
            <a:off x="539750" y="2370138"/>
            <a:ext cx="8280400" cy="4154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）格式：操作数表示成</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[BP]</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[SI]</a:t>
            </a:r>
            <a:r>
              <a:rPr lang="zh-CN" altLang="en-US" sz="2400">
                <a:latin typeface="华文中宋" panose="02010600040101010101" pitchFamily="2" charset="-122"/>
                <a:ea typeface="华文中宋" panose="02010600040101010101" pitchFamily="2" charset="-122"/>
              </a:rPr>
              <a:t>或</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寄存器内容是操作数的有效地址</a:t>
            </a:r>
          </a:p>
          <a:p>
            <a:pPr eaLnBrk="1" hangingPunct="1">
              <a:spcBef>
                <a:spcPct val="0"/>
              </a:spcBef>
              <a:buClrTx/>
              <a:buSzTx/>
              <a:buFontTx/>
              <a:buNone/>
            </a:pPr>
            <a:endParaRPr lang="zh-CN" altLang="en-US" sz="12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[SI]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[BP]</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DX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[BP]</a:t>
            </a:r>
          </a:p>
          <a:p>
            <a:pPr eaLnBrk="1" hangingPunct="1">
              <a:spcBef>
                <a:spcPct val="0"/>
              </a:spcBef>
              <a:buClrTx/>
              <a:buSzTx/>
              <a:buFontTx/>
              <a:buNone/>
            </a:pPr>
            <a:endParaRPr lang="en-US" altLang="zh-CN" sz="12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）物理地址：（缺省的情况）</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PA=DS&lt;&lt;4bit+BX</a:t>
            </a:r>
            <a:r>
              <a:rPr lang="zh-CN" altLang="en-US" sz="2400">
                <a:latin typeface="华文中宋" panose="02010600040101010101" pitchFamily="2" charset="-122"/>
                <a:ea typeface="华文中宋" panose="02010600040101010101" pitchFamily="2" charset="-122"/>
              </a:rPr>
              <a:t>（或</a:t>
            </a:r>
            <a:r>
              <a:rPr lang="en-US" altLang="zh-CN" sz="2400">
                <a:latin typeface="华文中宋" panose="02010600040101010101" pitchFamily="2" charset="-122"/>
                <a:ea typeface="华文中宋" panose="02010600040101010101" pitchFamily="2" charset="-122"/>
              </a:rPr>
              <a:t>SI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或     </a:t>
            </a:r>
            <a:r>
              <a:rPr lang="en-US" altLang="zh-CN" sz="2400">
                <a:latin typeface="华文中宋" panose="02010600040101010101" pitchFamily="2" charset="-122"/>
                <a:ea typeface="华文中宋" panose="02010600040101010101" pitchFamily="2" charset="-122"/>
              </a:rPr>
              <a:t>PA=SS&lt;&lt;4+BP</a:t>
            </a:r>
          </a:p>
        </p:txBody>
      </p:sp>
      <p:sp>
        <p:nvSpPr>
          <p:cNvPr id="144387" name="Rectangle 3">
            <a:extLst>
              <a:ext uri="{FF2B5EF4-FFF2-40B4-BE49-F238E27FC236}">
                <a16:creationId xmlns:a16="http://schemas.microsoft.com/office/drawing/2014/main" id="{E59E8924-FCDF-064B-9AC9-3D30AFB44A39}"/>
              </a:ext>
            </a:extLst>
          </p:cNvPr>
          <p:cNvSpPr>
            <a:spLocks noGrp="1" noChangeArrowheads="1"/>
          </p:cNvSpPr>
          <p:nvPr>
            <p:ph type="title"/>
          </p:nvPr>
        </p:nvSpPr>
        <p:spPr>
          <a:xfrm>
            <a:off x="193675" y="836613"/>
            <a:ext cx="3657600" cy="519112"/>
          </a:xfrm>
          <a:noFill/>
        </p:spPr>
        <p:txBody>
          <a:bodyPr anchor="ctr">
            <a:spAutoFit/>
          </a:bodyPr>
          <a:lstStyle/>
          <a:p>
            <a:pPr eaLnBrk="1" hangingPunct="1"/>
            <a:r>
              <a:rPr kumimoji="0" lang="en-US" altLang="zh-CN" sz="2800" b="1">
                <a:solidFill>
                  <a:srgbClr val="FF33CC"/>
                </a:solidFill>
                <a:latin typeface="华文中宋" panose="02010600040101010101" pitchFamily="2" charset="-122"/>
                <a:ea typeface="华文中宋" panose="02010600040101010101" pitchFamily="2" charset="-122"/>
              </a:rPr>
              <a:t>4.  </a:t>
            </a:r>
            <a:r>
              <a:rPr kumimoji="0" lang="zh-CN" altLang="en-US" sz="2800" b="1">
                <a:solidFill>
                  <a:srgbClr val="FF33CC"/>
                </a:solidFill>
                <a:latin typeface="华文中宋" panose="02010600040101010101" pitchFamily="2" charset="-122"/>
                <a:ea typeface="华文中宋" panose="02010600040101010101" pitchFamily="2" charset="-122"/>
              </a:rPr>
              <a:t>寄存器间接寻址</a:t>
            </a:r>
          </a:p>
        </p:txBody>
      </p:sp>
      <p:sp>
        <p:nvSpPr>
          <p:cNvPr id="144388" name="Text Box 4">
            <a:extLst>
              <a:ext uri="{FF2B5EF4-FFF2-40B4-BE49-F238E27FC236}">
                <a16:creationId xmlns:a16="http://schemas.microsoft.com/office/drawing/2014/main" id="{DB8A5A81-B2AB-4846-BC93-35235BDA5729}"/>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44389" name="Text Box 2">
            <a:extLst>
              <a:ext uri="{FF2B5EF4-FFF2-40B4-BE49-F238E27FC236}">
                <a16:creationId xmlns:a16="http://schemas.microsoft.com/office/drawing/2014/main" id="{A3353160-DFFF-2C40-80C4-B7FC1C5AA7B0}"/>
              </a:ext>
            </a:extLst>
          </p:cNvPr>
          <p:cNvSpPr txBox="1">
            <a:spLocks noChangeArrowheads="1"/>
          </p:cNvSpPr>
          <p:nvPr/>
        </p:nvSpPr>
        <p:spPr bwMode="auto">
          <a:xfrm>
            <a:off x="395288" y="1446213"/>
            <a:ext cx="8543925" cy="830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rgbClr val="FF0000"/>
                </a:solidFill>
                <a:latin typeface="华文中宋" panose="02010600040101010101" pitchFamily="2" charset="-122"/>
                <a:ea typeface="华文中宋" panose="02010600040101010101" pitchFamily="2" charset="-122"/>
              </a:rPr>
              <a:t>寄存器间接寻址指令：</a:t>
            </a:r>
            <a:r>
              <a:rPr lang="zh-CN" altLang="en-US" sz="2400">
                <a:latin typeface="华文中宋" panose="02010600040101010101" pitchFamily="2" charset="-122"/>
                <a:ea typeface="华文中宋" panose="02010600040101010101" pitchFamily="2" charset="-122"/>
              </a:rPr>
              <a:t>是</a:t>
            </a:r>
            <a:r>
              <a:rPr lang="zh-CN" altLang="en-US" sz="2400">
                <a:latin typeface="Times New Roman" panose="02020603050405020304" pitchFamily="18" charset="0"/>
                <a:ea typeface="华文中宋" panose="02010600040101010101" pitchFamily="2" charset="-122"/>
              </a:rPr>
              <a:t>指令中指定的寄存器的内容不是操作数，而是操作数的偏移地址。</a:t>
            </a:r>
            <a:endParaRPr lang="zh-CN" altLang="en-US" sz="2400">
              <a:latin typeface="华文中宋" panose="02010600040101010101" pitchFamily="2" charset="-122"/>
              <a:ea typeface="华文中宋" panose="02010600040101010101" pitchFamily="2" charset="-122"/>
            </a:endParaRPr>
          </a:p>
        </p:txBody>
      </p:sp>
      <p:sp>
        <p:nvSpPr>
          <p:cNvPr id="144390" name="幻灯片编号占位符 2">
            <a:extLst>
              <a:ext uri="{FF2B5EF4-FFF2-40B4-BE49-F238E27FC236}">
                <a16:creationId xmlns:a16="http://schemas.microsoft.com/office/drawing/2014/main" id="{F8B03A89-3ABC-924A-93BB-35DD5C21007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B7AC316-BD4C-104E-BCDA-68B7138840D3}" type="slidenum">
              <a:rPr kumimoji="0" lang="en-US" altLang="zh-CN" sz="1400" smtClean="0"/>
              <a:pPr>
                <a:spcBef>
                  <a:spcPct val="0"/>
                </a:spcBef>
                <a:buClrTx/>
                <a:buSzTx/>
                <a:buFontTx/>
                <a:buNone/>
              </a:pPr>
              <a:t>66</a:t>
            </a:fld>
            <a:r>
              <a:rPr kumimoji="0" lang="en-US" altLang="zh-CN" sz="1400"/>
              <a:t>/201</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3" name="日期占位符 3">
            <a:extLst>
              <a:ext uri="{FF2B5EF4-FFF2-40B4-BE49-F238E27FC236}">
                <a16:creationId xmlns:a16="http://schemas.microsoft.com/office/drawing/2014/main" id="{48AE2FBC-6835-0B49-9914-E66AA2584909}"/>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D5D4EF8-A13C-F549-82E2-03DC84568677}" type="datetime12">
              <a:rPr kumimoji="0" lang="zh-CN" altLang="en-US" sz="1400" smtClean="0"/>
              <a:pPr>
                <a:spcBef>
                  <a:spcPct val="0"/>
                </a:spcBef>
                <a:buClrTx/>
                <a:buSzTx/>
                <a:buFontTx/>
                <a:buNone/>
              </a:pPr>
              <a:t>下午8时26分</a:t>
            </a:fld>
            <a:endParaRPr kumimoji="0" lang="en-US" altLang="zh-CN" sz="1400"/>
          </a:p>
        </p:txBody>
      </p:sp>
      <p:sp>
        <p:nvSpPr>
          <p:cNvPr id="146434" name="Text Box 2">
            <a:extLst>
              <a:ext uri="{FF2B5EF4-FFF2-40B4-BE49-F238E27FC236}">
                <a16:creationId xmlns:a16="http://schemas.microsoft.com/office/drawing/2014/main" id="{685D3E78-72B6-CC49-B106-F07D7DC4EE49}"/>
              </a:ext>
            </a:extLst>
          </p:cNvPr>
          <p:cNvSpPr txBox="1">
            <a:spLocks noChangeArrowheads="1"/>
          </p:cNvSpPr>
          <p:nvPr/>
        </p:nvSpPr>
        <p:spPr bwMode="auto">
          <a:xfrm>
            <a:off x="468313" y="908050"/>
            <a:ext cx="62976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DS=4000H, BX=1200H</a:t>
            </a:r>
            <a:r>
              <a:rPr lang="en-US" altLang="zh-CN" sz="2000" b="0">
                <a:latin typeface="华文中宋" panose="02010600040101010101" pitchFamily="2" charset="-122"/>
                <a:ea typeface="华文中宋" panose="02010600040101010101" pitchFamily="2" charset="-122"/>
              </a:rPr>
              <a:t> </a:t>
            </a:r>
          </a:p>
        </p:txBody>
      </p:sp>
      <p:sp>
        <p:nvSpPr>
          <p:cNvPr id="634883" name="Rectangle 3">
            <a:extLst>
              <a:ext uri="{FF2B5EF4-FFF2-40B4-BE49-F238E27FC236}">
                <a16:creationId xmlns:a16="http://schemas.microsoft.com/office/drawing/2014/main" id="{03798A8A-84F5-324B-8334-29620D33723B}"/>
              </a:ext>
            </a:extLst>
          </p:cNvPr>
          <p:cNvSpPr>
            <a:spLocks noChangeArrowheads="1"/>
          </p:cNvSpPr>
          <p:nvPr/>
        </p:nvSpPr>
        <p:spPr bwMode="auto">
          <a:xfrm>
            <a:off x="381000" y="4935538"/>
            <a:ext cx="8512175" cy="129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2500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）讨论：</a:t>
            </a:r>
          </a:p>
          <a:p>
            <a:pPr eaLnBrk="1" hangingPunct="1">
              <a:spcBef>
                <a:spcPct val="25000"/>
              </a:spcBef>
              <a:buClrTx/>
              <a:buSzTx/>
              <a:buFontTx/>
              <a:buNone/>
            </a:pPr>
            <a:r>
              <a:rPr lang="zh-CN" altLang="en-US" sz="2400">
                <a:latin typeface="华文中宋" panose="02010600040101010101" pitchFamily="2" charset="-122"/>
                <a:ea typeface="华文中宋" panose="02010600040101010101" pitchFamily="2" charset="-122"/>
              </a:rPr>
              <a:t>      可用于：不知道内存单元的确切地址；存取一维数组或表格中的元素；只有</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个寄存器可用。</a:t>
            </a:r>
          </a:p>
        </p:txBody>
      </p:sp>
      <p:graphicFrame>
        <p:nvGraphicFramePr>
          <p:cNvPr id="150533" name="Object 4">
            <a:extLst>
              <a:ext uri="{FF2B5EF4-FFF2-40B4-BE49-F238E27FC236}">
                <a16:creationId xmlns:a16="http://schemas.microsoft.com/office/drawing/2014/main" id="{30B8CAB0-FCBD-F641-AA3F-573F24E05F51}"/>
              </a:ext>
            </a:extLst>
          </p:cNvPr>
          <p:cNvGraphicFramePr>
            <a:graphicFrameLocks noChangeAspect="1"/>
          </p:cNvGraphicFramePr>
          <p:nvPr/>
        </p:nvGraphicFramePr>
        <p:xfrm>
          <a:off x="2124075" y="1412875"/>
          <a:ext cx="3959225" cy="3294063"/>
        </p:xfrm>
        <a:graphic>
          <a:graphicData uri="http://schemas.openxmlformats.org/presentationml/2006/ole">
            <mc:AlternateContent xmlns:mc="http://schemas.openxmlformats.org/markup-compatibility/2006">
              <mc:Choice xmlns:v="urn:schemas-microsoft-com:vml" Requires="v">
                <p:oleObj spid="_x0000_s146465" name="Visio" r:id="rId4" imgW="1193800" imgH="996950" progId="Visio.Drawing.11">
                  <p:embed/>
                </p:oleObj>
              </mc:Choice>
              <mc:Fallback>
                <p:oleObj name="Visio" r:id="rId4" imgW="1193800" imgH="9969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24075" y="1412875"/>
                        <a:ext cx="3959225" cy="329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46438" name="幻灯片编号占位符 2">
            <a:extLst>
              <a:ext uri="{FF2B5EF4-FFF2-40B4-BE49-F238E27FC236}">
                <a16:creationId xmlns:a16="http://schemas.microsoft.com/office/drawing/2014/main" id="{15D1A24D-23AF-004E-9933-2643563077C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C525997-68B8-6942-B5D4-BC479AC3E319}" type="slidenum">
              <a:rPr kumimoji="0" lang="en-US" altLang="zh-CN" sz="1400" smtClean="0"/>
              <a:pPr>
                <a:spcBef>
                  <a:spcPct val="0"/>
                </a:spcBef>
                <a:buClrTx/>
                <a:buSzTx/>
                <a:buFontTx/>
                <a:buNone/>
              </a:pPr>
              <a:t>67</a:t>
            </a:fld>
            <a:r>
              <a:rPr kumimoji="0" lang="en-US" altLang="zh-CN" sz="1400"/>
              <a:t>/201</a:t>
            </a:r>
          </a:p>
        </p:txBody>
      </p:sp>
      <p:sp>
        <p:nvSpPr>
          <p:cNvPr id="8" name="Text Box 5">
            <a:extLst>
              <a:ext uri="{FF2B5EF4-FFF2-40B4-BE49-F238E27FC236}">
                <a16:creationId xmlns:a16="http://schemas.microsoft.com/office/drawing/2014/main" id="{75C831A4-5572-F14B-91E1-7C5579F2976C}"/>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5053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348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883" grpId="0" autoUpdateAnimBg="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1" name="日期占位符 3">
            <a:extLst>
              <a:ext uri="{FF2B5EF4-FFF2-40B4-BE49-F238E27FC236}">
                <a16:creationId xmlns:a16="http://schemas.microsoft.com/office/drawing/2014/main" id="{EC9EBA8D-B67B-8D40-A84B-51155C46A15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C2A1ED0-C435-A949-8AB6-A290DB69463E}" type="datetime12">
              <a:rPr kumimoji="0" lang="zh-CN" altLang="en-US" sz="1400" smtClean="0"/>
              <a:pPr>
                <a:spcBef>
                  <a:spcPct val="0"/>
                </a:spcBef>
                <a:buClrTx/>
                <a:buSzTx/>
                <a:buFontTx/>
                <a:buNone/>
              </a:pPr>
              <a:t>下午8时26分</a:t>
            </a:fld>
            <a:endParaRPr kumimoji="0" lang="en-US" altLang="zh-CN" sz="1400"/>
          </a:p>
        </p:txBody>
      </p:sp>
      <p:sp>
        <p:nvSpPr>
          <p:cNvPr id="105476" name="Text Box 2">
            <a:extLst>
              <a:ext uri="{FF2B5EF4-FFF2-40B4-BE49-F238E27FC236}">
                <a16:creationId xmlns:a16="http://schemas.microsoft.com/office/drawing/2014/main" id="{5EA03122-6E01-1C48-8E1D-C0A6837A7474}"/>
              </a:ext>
            </a:extLst>
          </p:cNvPr>
          <p:cNvSpPr txBox="1">
            <a:spLocks noChangeArrowheads="1"/>
          </p:cNvSpPr>
          <p:nvPr/>
        </p:nvSpPr>
        <p:spPr bwMode="auto">
          <a:xfrm>
            <a:off x="415925" y="1703388"/>
            <a:ext cx="8548688" cy="4894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）格式：操作数表示成</a:t>
            </a:r>
            <a:r>
              <a:rPr lang="en-US" altLang="zh-CN" sz="2400">
                <a:latin typeface="华文中宋" panose="02010600040101010101" pitchFamily="2" charset="-122"/>
                <a:ea typeface="华文中宋" panose="02010600040101010101" pitchFamily="2" charset="-122"/>
              </a:rPr>
              <a:t>[BX/BP/SI/DI+</a:t>
            </a:r>
            <a:r>
              <a:rPr lang="zh-CN" altLang="en-US" sz="2400">
                <a:latin typeface="华文中宋" panose="02010600040101010101" pitchFamily="2" charset="-122"/>
                <a:ea typeface="华文中宋" panose="02010600040101010101" pitchFamily="2" charset="-122"/>
              </a:rPr>
              <a:t>立即数</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变量名</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（变量的值是偏移地址）</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是直接寻址和寄存器间接寻址的组合。</a:t>
            </a:r>
          </a:p>
          <a:p>
            <a:pPr eaLnBrk="1" hangingPunct="1">
              <a:spcBef>
                <a:spcPct val="0"/>
              </a:spcBef>
              <a:buClrTx/>
              <a:buSzTx/>
              <a:buFontTx/>
              <a:buNone/>
            </a:pPr>
            <a:endParaRPr lang="zh-CN" altLang="en-US" sz="12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[SI+1003H]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[DI+TABLE]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TABLE[BX]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[BP]+TABLE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[SI+1003H]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TABLE[BP]</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AX</a:t>
            </a:r>
          </a:p>
          <a:p>
            <a:pPr eaLnBrk="1" hangingPunct="1">
              <a:spcBef>
                <a:spcPct val="0"/>
              </a:spcBef>
              <a:buClrTx/>
              <a:buSzTx/>
              <a:buFontTx/>
              <a:buNone/>
            </a:pPr>
            <a:endParaRPr lang="en-US" altLang="zh-CN" sz="12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）物理地址：</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PA=DS&lt;&lt;4+</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BX/SI/DI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立即数或变量的偏移</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PA=SS&lt;&lt;4+</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BP</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立即数或变量的偏移</a:t>
            </a:r>
          </a:p>
        </p:txBody>
      </p:sp>
      <p:sp>
        <p:nvSpPr>
          <p:cNvPr id="148483" name="Rectangle 3">
            <a:extLst>
              <a:ext uri="{FF2B5EF4-FFF2-40B4-BE49-F238E27FC236}">
                <a16:creationId xmlns:a16="http://schemas.microsoft.com/office/drawing/2014/main" id="{B28FD50B-FCE2-7446-9D59-BC51AAEA95B5}"/>
              </a:ext>
            </a:extLst>
          </p:cNvPr>
          <p:cNvSpPr>
            <a:spLocks noGrp="1" noChangeArrowheads="1"/>
          </p:cNvSpPr>
          <p:nvPr>
            <p:ph type="title"/>
          </p:nvPr>
        </p:nvSpPr>
        <p:spPr>
          <a:xfrm>
            <a:off x="323850" y="806450"/>
            <a:ext cx="3462338" cy="519113"/>
          </a:xfrm>
          <a:noFill/>
        </p:spPr>
        <p:txBody>
          <a:bodyPr anchor="ctr">
            <a:spAutoFit/>
          </a:bodyPr>
          <a:lstStyle/>
          <a:p>
            <a:pPr eaLnBrk="1" hangingPunct="1"/>
            <a:r>
              <a:rPr kumimoji="0" lang="en-US" altLang="zh-CN" sz="2800" b="1">
                <a:solidFill>
                  <a:srgbClr val="FF33CC"/>
                </a:solidFill>
                <a:latin typeface="华文中宋" panose="02010600040101010101" pitchFamily="2" charset="-122"/>
                <a:ea typeface="华文中宋" panose="02010600040101010101" pitchFamily="2" charset="-122"/>
              </a:rPr>
              <a:t>5.  </a:t>
            </a:r>
            <a:r>
              <a:rPr kumimoji="0" lang="zh-CN" altLang="en-US" sz="2800" b="1">
                <a:solidFill>
                  <a:srgbClr val="FF33CC"/>
                </a:solidFill>
                <a:latin typeface="华文中宋" panose="02010600040101010101" pitchFamily="2" charset="-122"/>
                <a:ea typeface="华文中宋" panose="02010600040101010101" pitchFamily="2" charset="-122"/>
              </a:rPr>
              <a:t>寄存器相对寻址</a:t>
            </a:r>
          </a:p>
        </p:txBody>
      </p:sp>
      <p:sp>
        <p:nvSpPr>
          <p:cNvPr id="7" name="Text Box 2">
            <a:extLst>
              <a:ext uri="{FF2B5EF4-FFF2-40B4-BE49-F238E27FC236}">
                <a16:creationId xmlns:a16="http://schemas.microsoft.com/office/drawing/2014/main" id="{A826A719-0F4D-D546-8340-B60F3AC7BF68}"/>
              </a:ext>
            </a:extLst>
          </p:cNvPr>
          <p:cNvSpPr txBox="1">
            <a:spLocks noChangeArrowheads="1"/>
          </p:cNvSpPr>
          <p:nvPr/>
        </p:nvSpPr>
        <p:spPr bwMode="auto">
          <a:xfrm>
            <a:off x="420688" y="1311275"/>
            <a:ext cx="85439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rgbClr val="FF0000"/>
                </a:solidFill>
                <a:latin typeface="华文中宋" panose="02010600040101010101" pitchFamily="2" charset="-122"/>
                <a:ea typeface="华文中宋" panose="02010600040101010101" pitchFamily="2" charset="-122"/>
              </a:rPr>
              <a:t>寄存器相对寻址指令：</a:t>
            </a:r>
            <a:r>
              <a:rPr lang="zh-CN" altLang="en-US" sz="2400">
                <a:latin typeface="Times New Roman" panose="02020603050405020304" pitchFamily="18" charset="0"/>
                <a:ea typeface="华文中宋" panose="02010600040101010101" pitchFamily="2" charset="-122"/>
              </a:rPr>
              <a:t>存放于主存中的操作数的偏移地址等于间址寄存器的内容加上指令中给出的一个</a:t>
            </a:r>
            <a:r>
              <a:rPr lang="en-US" altLang="zh-CN" sz="2400">
                <a:latin typeface="Times New Roman" panose="02020603050405020304" pitchFamily="18" charset="0"/>
                <a:ea typeface="华文中宋" panose="02010600040101010101" pitchFamily="2" charset="-122"/>
              </a:rPr>
              <a:t>8 </a:t>
            </a:r>
            <a:r>
              <a:rPr lang="zh-CN" altLang="en-US" sz="2400">
                <a:latin typeface="Times New Roman" panose="02020603050405020304" pitchFamily="18" charset="0"/>
                <a:ea typeface="华文中宋" panose="02010600040101010101" pitchFamily="2" charset="-122"/>
              </a:rPr>
              <a:t>位或</a:t>
            </a:r>
            <a:r>
              <a:rPr lang="en-US" altLang="zh-CN" sz="2400">
                <a:latin typeface="Times New Roman" panose="02020603050405020304" pitchFamily="18" charset="0"/>
                <a:ea typeface="华文中宋" panose="02010600040101010101" pitchFamily="2" charset="-122"/>
              </a:rPr>
              <a:t>16 </a:t>
            </a:r>
            <a:r>
              <a:rPr lang="zh-CN" altLang="en-US" sz="2400">
                <a:latin typeface="Times New Roman" panose="02020603050405020304" pitchFamily="18" charset="0"/>
                <a:ea typeface="华文中宋" panose="02010600040101010101" pitchFamily="2" charset="-122"/>
              </a:rPr>
              <a:t>位的地址位移量，位移量紧随操作码一起存放在代码段中。</a:t>
            </a:r>
            <a:endParaRPr lang="zh-CN" altLang="en-US" sz="2400">
              <a:latin typeface="华文中宋" panose="02010600040101010101" pitchFamily="2" charset="-122"/>
              <a:ea typeface="华文中宋" panose="02010600040101010101" pitchFamily="2" charset="-122"/>
            </a:endParaRPr>
          </a:p>
        </p:txBody>
      </p:sp>
      <p:sp>
        <p:nvSpPr>
          <p:cNvPr id="148486" name="幻灯片编号占位符 2">
            <a:extLst>
              <a:ext uri="{FF2B5EF4-FFF2-40B4-BE49-F238E27FC236}">
                <a16:creationId xmlns:a16="http://schemas.microsoft.com/office/drawing/2014/main" id="{4CF068AA-816F-E449-BBF8-886BFD77ECE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5ADC97A-12CC-C94A-B09B-5F6C9F44A13B}" type="slidenum">
              <a:rPr kumimoji="0" lang="en-US" altLang="zh-CN" sz="1400" smtClean="0"/>
              <a:pPr>
                <a:spcBef>
                  <a:spcPct val="0"/>
                </a:spcBef>
                <a:buClrTx/>
                <a:buSzTx/>
                <a:buFontTx/>
                <a:buNone/>
              </a:pPr>
              <a:t>68</a:t>
            </a:fld>
            <a:r>
              <a:rPr kumimoji="0" lang="en-US" altLang="zh-CN" sz="1400"/>
              <a:t>/201</a:t>
            </a:r>
          </a:p>
        </p:txBody>
      </p:sp>
      <p:sp>
        <p:nvSpPr>
          <p:cNvPr id="8" name="Text Box 5">
            <a:extLst>
              <a:ext uri="{FF2B5EF4-FFF2-40B4-BE49-F238E27FC236}">
                <a16:creationId xmlns:a16="http://schemas.microsoft.com/office/drawing/2014/main" id="{79BA5D4A-F831-0D46-9F80-175F4A3F1B46}"/>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1000"/>
                                        <p:tgtEl>
                                          <p:spTgt spid="7"/>
                                        </p:tgtEl>
                                      </p:cBhvr>
                                    </p:animEffec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05476"/>
                                        </p:tgtEl>
                                        <p:attrNameLst>
                                          <p:attrName>style.visibility</p:attrName>
                                        </p:attrNameLst>
                                      </p:cBhvr>
                                      <p:to>
                                        <p:strVal val="visible"/>
                                      </p:to>
                                    </p:set>
                                    <p:animEffect transition="in" filter="wipe(down)">
                                      <p:cBhvr>
                                        <p:cTn id="12" dur="500"/>
                                        <p:tgtEl>
                                          <p:spTgt spid="1054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476" grpId="0"/>
      <p:bldP spid="7"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29" name="日期占位符 3">
            <a:extLst>
              <a:ext uri="{FF2B5EF4-FFF2-40B4-BE49-F238E27FC236}">
                <a16:creationId xmlns:a16="http://schemas.microsoft.com/office/drawing/2014/main" id="{EC8FBB60-84CB-AB4B-89B8-3CB719EB68B5}"/>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4A09315-02B8-1B40-9696-1FA32E2ABE96}" type="datetime12">
              <a:rPr kumimoji="0" lang="zh-CN" altLang="en-US" sz="1400" smtClean="0"/>
              <a:pPr>
                <a:spcBef>
                  <a:spcPct val="0"/>
                </a:spcBef>
                <a:buClrTx/>
                <a:buSzTx/>
                <a:buFontTx/>
                <a:buNone/>
              </a:pPr>
              <a:t>下午8时26分</a:t>
            </a:fld>
            <a:endParaRPr kumimoji="0" lang="en-US" altLang="zh-CN" sz="1400"/>
          </a:p>
        </p:txBody>
      </p:sp>
      <p:sp>
        <p:nvSpPr>
          <p:cNvPr id="638978" name="Rectangle 2">
            <a:extLst>
              <a:ext uri="{FF2B5EF4-FFF2-40B4-BE49-F238E27FC236}">
                <a16:creationId xmlns:a16="http://schemas.microsoft.com/office/drawing/2014/main" id="{6F5159BF-3EAC-7448-810C-79F91A7270FA}"/>
              </a:ext>
            </a:extLst>
          </p:cNvPr>
          <p:cNvSpPr>
            <a:spLocks noChangeArrowheads="1"/>
          </p:cNvSpPr>
          <p:nvPr/>
        </p:nvSpPr>
        <p:spPr bwMode="auto">
          <a:xfrm>
            <a:off x="611188" y="5589588"/>
            <a:ext cx="66246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）讨论：存取一维数组或表格中的元素。</a:t>
            </a:r>
          </a:p>
        </p:txBody>
      </p:sp>
      <p:sp>
        <p:nvSpPr>
          <p:cNvPr id="150531" name="Rectangle 3">
            <a:extLst>
              <a:ext uri="{FF2B5EF4-FFF2-40B4-BE49-F238E27FC236}">
                <a16:creationId xmlns:a16="http://schemas.microsoft.com/office/drawing/2014/main" id="{53067EEC-BCE3-D649-96CC-518BBCEAC308}"/>
              </a:ext>
            </a:extLst>
          </p:cNvPr>
          <p:cNvSpPr>
            <a:spLocks noChangeArrowheads="1"/>
          </p:cNvSpPr>
          <p:nvPr/>
        </p:nvSpPr>
        <p:spPr bwMode="auto">
          <a:xfrm>
            <a:off x="0" y="24384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graphicFrame>
        <p:nvGraphicFramePr>
          <p:cNvPr id="150532" name="Object 4">
            <a:extLst>
              <a:ext uri="{FF2B5EF4-FFF2-40B4-BE49-F238E27FC236}">
                <a16:creationId xmlns:a16="http://schemas.microsoft.com/office/drawing/2014/main" id="{1F536A14-D499-2142-A639-A2CE65756C54}"/>
              </a:ext>
            </a:extLst>
          </p:cNvPr>
          <p:cNvGraphicFramePr>
            <a:graphicFrameLocks noChangeAspect="1"/>
          </p:cNvGraphicFramePr>
          <p:nvPr/>
        </p:nvGraphicFramePr>
        <p:xfrm>
          <a:off x="1692275" y="1557338"/>
          <a:ext cx="3743325" cy="3673475"/>
        </p:xfrm>
        <a:graphic>
          <a:graphicData uri="http://schemas.openxmlformats.org/presentationml/2006/ole">
            <mc:AlternateContent xmlns:mc="http://schemas.openxmlformats.org/markup-compatibility/2006">
              <mc:Choice xmlns:v="urn:schemas-microsoft-com:vml" Requires="v">
                <p:oleObj spid="_x0000_s150562" name="Visio" r:id="rId4" imgW="1016000" imgH="996950" progId="Visio.Drawing.11">
                  <p:embed/>
                </p:oleObj>
              </mc:Choice>
              <mc:Fallback>
                <p:oleObj name="Visio" r:id="rId4" imgW="1016000" imgH="9969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92275" y="1557338"/>
                        <a:ext cx="3743325" cy="3673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50533" name="Text Box 5">
            <a:extLst>
              <a:ext uri="{FF2B5EF4-FFF2-40B4-BE49-F238E27FC236}">
                <a16:creationId xmlns:a16="http://schemas.microsoft.com/office/drawing/2014/main" id="{9D542462-36B6-1F48-9051-48F248F1B81C}"/>
              </a:ext>
            </a:extLst>
          </p:cNvPr>
          <p:cNvSpPr txBox="1">
            <a:spLocks noChangeArrowheads="1"/>
          </p:cNvSpPr>
          <p:nvPr/>
        </p:nvSpPr>
        <p:spPr bwMode="auto">
          <a:xfrm>
            <a:off x="468313" y="908050"/>
            <a:ext cx="69437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MOV	AL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05]</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DS=4000H, BX=1200H</a:t>
            </a:r>
            <a:r>
              <a:rPr lang="en-US" altLang="zh-CN" sz="2000" b="0">
                <a:latin typeface="华文中宋" panose="02010600040101010101" pitchFamily="2" charset="-122"/>
                <a:ea typeface="华文中宋" panose="02010600040101010101" pitchFamily="2" charset="-122"/>
              </a:rPr>
              <a:t> </a:t>
            </a:r>
          </a:p>
        </p:txBody>
      </p:sp>
      <p:sp>
        <p:nvSpPr>
          <p:cNvPr id="150534" name="Text Box 6">
            <a:extLst>
              <a:ext uri="{FF2B5EF4-FFF2-40B4-BE49-F238E27FC236}">
                <a16:creationId xmlns:a16="http://schemas.microsoft.com/office/drawing/2014/main" id="{A50DC8A1-8DEF-5C4B-9FC1-FD553056B75A}"/>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
        <p:nvSpPr>
          <p:cNvPr id="150535" name="幻灯片编号占位符 2">
            <a:extLst>
              <a:ext uri="{FF2B5EF4-FFF2-40B4-BE49-F238E27FC236}">
                <a16:creationId xmlns:a16="http://schemas.microsoft.com/office/drawing/2014/main" id="{D9A91A11-238B-C24B-BF0B-ACD3C1F33B7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8DBB792-B463-8949-BB63-0F46A790F422}" type="slidenum">
              <a:rPr kumimoji="0" lang="en-US" altLang="zh-CN" sz="1400" smtClean="0"/>
              <a:pPr>
                <a:spcBef>
                  <a:spcPct val="0"/>
                </a:spcBef>
                <a:buClrTx/>
                <a:buSzTx/>
                <a:buFontTx/>
                <a:buNone/>
              </a:pPr>
              <a:t>69</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38978"/>
                                        </p:tgtEl>
                                        <p:attrNameLst>
                                          <p:attrName>style.visibility</p:attrName>
                                        </p:attrNameLst>
                                      </p:cBhvr>
                                      <p:to>
                                        <p:strVal val="visible"/>
                                      </p:to>
                                    </p:set>
                                    <p:animEffect transition="in" filter="wipe(left)">
                                      <p:cBhvr>
                                        <p:cTn id="7" dur="500"/>
                                        <p:tgtEl>
                                          <p:spTgt spid="6389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8978"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日期占位符 1">
            <a:extLst>
              <a:ext uri="{FF2B5EF4-FFF2-40B4-BE49-F238E27FC236}">
                <a16:creationId xmlns:a16="http://schemas.microsoft.com/office/drawing/2014/main" id="{0F24A708-660E-CD4D-934E-BF69AEAC51D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731F320-4637-8B4B-AC85-41A526AB2FAF}" type="datetime12">
              <a:rPr kumimoji="0" lang="zh-CN" altLang="en-US" sz="1400" smtClean="0"/>
              <a:pPr>
                <a:spcBef>
                  <a:spcPct val="0"/>
                </a:spcBef>
                <a:buClrTx/>
                <a:buSzTx/>
                <a:buFontTx/>
                <a:buNone/>
              </a:pPr>
              <a:t>下午8时26分</a:t>
            </a:fld>
            <a:endParaRPr kumimoji="0" lang="en-US" altLang="zh-CN" sz="1400"/>
          </a:p>
        </p:txBody>
      </p:sp>
      <p:graphicFrame>
        <p:nvGraphicFramePr>
          <p:cNvPr id="23554" name="Object 2">
            <a:extLst>
              <a:ext uri="{FF2B5EF4-FFF2-40B4-BE49-F238E27FC236}">
                <a16:creationId xmlns:a16="http://schemas.microsoft.com/office/drawing/2014/main" id="{4C9680BD-305D-6B49-964E-05AF43034BB0}"/>
              </a:ext>
            </a:extLst>
          </p:cNvPr>
          <p:cNvGraphicFramePr>
            <a:graphicFrameLocks noChangeAspect="1"/>
          </p:cNvGraphicFramePr>
          <p:nvPr/>
        </p:nvGraphicFramePr>
        <p:xfrm>
          <a:off x="5292725" y="908050"/>
          <a:ext cx="3595688" cy="2109788"/>
        </p:xfrm>
        <a:graphic>
          <a:graphicData uri="http://schemas.openxmlformats.org/presentationml/2006/ole">
            <mc:AlternateContent xmlns:mc="http://schemas.openxmlformats.org/markup-compatibility/2006">
              <mc:Choice xmlns:v="urn:schemas-microsoft-com:vml" Requires="v">
                <p:oleObj spid="_x0000_s23585" name="Visio" r:id="rId4" imgW="793750" imgH="469900" progId="Visio.Drawing.11">
                  <p:embed/>
                </p:oleObj>
              </mc:Choice>
              <mc:Fallback>
                <p:oleObj name="Visio" r:id="rId4" imgW="793750" imgH="46990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92725" y="908050"/>
                        <a:ext cx="3595688" cy="21097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3555" name="Text Box 3">
            <a:extLst>
              <a:ext uri="{FF2B5EF4-FFF2-40B4-BE49-F238E27FC236}">
                <a16:creationId xmlns:a16="http://schemas.microsoft.com/office/drawing/2014/main" id="{6348ED3F-BAFB-FE44-B111-573116E4814F}"/>
              </a:ext>
            </a:extLst>
          </p:cNvPr>
          <p:cNvSpPr txBox="1">
            <a:spLocks noChangeArrowheads="1"/>
          </p:cNvSpPr>
          <p:nvPr/>
        </p:nvSpPr>
        <p:spPr bwMode="auto">
          <a:xfrm>
            <a:off x="468313" y="981075"/>
            <a:ext cx="4608512" cy="1706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800">
                <a:solidFill>
                  <a:schemeClr val="hlink"/>
                </a:solidFill>
                <a:latin typeface="华文中宋" panose="02010600040101010101" pitchFamily="2" charset="-122"/>
                <a:ea typeface="华文中宋" panose="02010600040101010101" pitchFamily="2" charset="-122"/>
              </a:rPr>
              <a:t>通用寄存器 </a:t>
            </a:r>
            <a:r>
              <a:rPr lang="en-US" altLang="zh-CN" sz="2800">
                <a:solidFill>
                  <a:schemeClr val="hlink"/>
                </a:solidFill>
                <a:latin typeface="华文中宋" panose="02010600040101010101" pitchFamily="2" charset="-122"/>
                <a:ea typeface="华文中宋" panose="02010600040101010101" pitchFamily="2" charset="-122"/>
              </a:rPr>
              <a:t>:</a:t>
            </a:r>
          </a:p>
          <a:p>
            <a:pPr eaLnBrk="1" hangingPunct="1">
              <a:spcBef>
                <a:spcPct val="25000"/>
              </a:spcBef>
              <a:spcAft>
                <a:spcPct val="25000"/>
              </a:spcAft>
              <a:buClrTx/>
              <a:buSzTx/>
              <a:buFontTx/>
              <a:buNone/>
            </a:pPr>
            <a:r>
              <a:rPr lang="en-US" altLang="zh-CN" sz="24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数据寄存器都是</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位寄存器，但又可将高</a:t>
            </a:r>
            <a:r>
              <a:rPr lang="en-US" altLang="zh-CN" sz="2400">
                <a:latin typeface="华文中宋" panose="02010600040101010101" pitchFamily="2" charset="-122"/>
                <a:ea typeface="华文中宋" panose="02010600040101010101" pitchFamily="2" charset="-122"/>
              </a:rPr>
              <a:t>8</a:t>
            </a:r>
            <a:r>
              <a:rPr lang="zh-CN" altLang="en-US" sz="2400">
                <a:latin typeface="华文中宋" panose="02010600040101010101" pitchFamily="2" charset="-122"/>
                <a:ea typeface="华文中宋" panose="02010600040101010101" pitchFamily="2" charset="-122"/>
              </a:rPr>
              <a:t>位和低</a:t>
            </a:r>
            <a:r>
              <a:rPr lang="en-US" altLang="zh-CN" sz="2400">
                <a:latin typeface="华文中宋" panose="02010600040101010101" pitchFamily="2" charset="-122"/>
                <a:ea typeface="华文中宋" panose="02010600040101010101" pitchFamily="2" charset="-122"/>
              </a:rPr>
              <a:t>8</a:t>
            </a:r>
            <a:r>
              <a:rPr lang="zh-CN" altLang="en-US" sz="2400">
                <a:latin typeface="华文中宋" panose="02010600040101010101" pitchFamily="2" charset="-122"/>
                <a:ea typeface="华文中宋" panose="02010600040101010101" pitchFamily="2" charset="-122"/>
              </a:rPr>
              <a:t>位分别作为两个独立的</a:t>
            </a:r>
            <a:r>
              <a:rPr lang="en-US" altLang="zh-CN" sz="2400">
                <a:latin typeface="华文中宋" panose="02010600040101010101" pitchFamily="2" charset="-122"/>
                <a:ea typeface="华文中宋" panose="02010600040101010101" pitchFamily="2" charset="-122"/>
              </a:rPr>
              <a:t>8</a:t>
            </a:r>
            <a:r>
              <a:rPr lang="zh-CN" altLang="en-US" sz="2400">
                <a:latin typeface="华文中宋" panose="02010600040101010101" pitchFamily="2" charset="-122"/>
                <a:ea typeface="华文中宋" panose="02010600040101010101" pitchFamily="2" charset="-122"/>
              </a:rPr>
              <a:t>位寄存器使用</a:t>
            </a:r>
            <a:r>
              <a:rPr lang="en-US" altLang="zh-CN" sz="2400">
                <a:latin typeface="华文中宋" panose="02010600040101010101" pitchFamily="2" charset="-122"/>
                <a:ea typeface="华文中宋" panose="02010600040101010101" pitchFamily="2" charset="-122"/>
              </a:rPr>
              <a:t>.</a:t>
            </a:r>
            <a:endParaRPr lang="en-US" altLang="zh-CN" sz="2800">
              <a:latin typeface="华文中宋" panose="02010600040101010101" pitchFamily="2" charset="-122"/>
              <a:ea typeface="华文中宋" panose="02010600040101010101" pitchFamily="2" charset="-122"/>
            </a:endParaRPr>
          </a:p>
        </p:txBody>
      </p:sp>
      <p:sp>
        <p:nvSpPr>
          <p:cNvPr id="23556" name="Text Box 4">
            <a:extLst>
              <a:ext uri="{FF2B5EF4-FFF2-40B4-BE49-F238E27FC236}">
                <a16:creationId xmlns:a16="http://schemas.microsoft.com/office/drawing/2014/main" id="{422C7A31-EB06-9E45-A732-9B0707A35E71}"/>
              </a:ext>
            </a:extLst>
          </p:cNvPr>
          <p:cNvSpPr txBox="1">
            <a:spLocks noChangeArrowheads="1"/>
          </p:cNvSpPr>
          <p:nvPr/>
        </p:nvSpPr>
        <p:spPr bwMode="auto">
          <a:xfrm>
            <a:off x="468313" y="3141663"/>
            <a:ext cx="8424862" cy="323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4000" rIns="54000" anchor="ctr">
            <a:spAutoFit/>
          </a:bodyPr>
          <a:lstStyle>
            <a:lvl1pPr marL="1160463" indent="-1160463">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Aft>
                <a:spcPct val="20000"/>
              </a:spcAft>
              <a:buClrTx/>
              <a:buSzTx/>
              <a:buFontTx/>
              <a:buNone/>
            </a:pPr>
            <a:r>
              <a:rPr lang="en-US" altLang="zh-CN" sz="2400">
                <a:latin typeface="华文中宋" panose="02010600040101010101" pitchFamily="2" charset="-122"/>
                <a:ea typeface="华文中宋" panose="02010600040101010101" pitchFamily="2" charset="-122"/>
              </a:rPr>
              <a:t>① AX</a:t>
            </a:r>
            <a:r>
              <a:rPr lang="zh-CN" altLang="en-US" sz="2400">
                <a:latin typeface="华文中宋" panose="02010600040101010101" pitchFamily="2" charset="-122"/>
                <a:ea typeface="华文中宋" panose="02010600040101010101" pitchFamily="2" charset="-122"/>
              </a:rPr>
              <a:t>：常用于存放算术逻辑运算中的操作数。</a:t>
            </a:r>
            <a:r>
              <a:rPr lang="zh-CN" altLang="en-US" sz="2400" b="0">
                <a:latin typeface="华文中宋" panose="02010600040101010101" pitchFamily="2" charset="-122"/>
                <a:ea typeface="华文中宋" panose="02010600040101010101" pitchFamily="2" charset="-122"/>
              </a:rPr>
              <a:t>所有的</a:t>
            </a:r>
            <a:r>
              <a:rPr lang="en-US" altLang="zh-CN" sz="2400" b="0">
                <a:latin typeface="华文中宋" panose="02010600040101010101" pitchFamily="2" charset="-122"/>
                <a:ea typeface="华文中宋" panose="02010600040101010101" pitchFamily="2" charset="-122"/>
              </a:rPr>
              <a:t>I/O</a:t>
            </a:r>
            <a:r>
              <a:rPr lang="zh-CN" altLang="en-US" sz="2400" b="0">
                <a:latin typeface="华文中宋" panose="02010600040101010101" pitchFamily="2" charset="-122"/>
                <a:ea typeface="华文中宋" panose="02010600040101010101" pitchFamily="2" charset="-122"/>
              </a:rPr>
              <a:t>指令都使用累加器与外设接口传送信息。</a:t>
            </a:r>
          </a:p>
          <a:p>
            <a:pPr eaLnBrk="1" hangingPunct="1">
              <a:spcAft>
                <a:spcPct val="20000"/>
              </a:spcAft>
              <a:buClrTx/>
              <a:buSzTx/>
              <a:buFontTx/>
              <a:buNone/>
            </a:pPr>
            <a:r>
              <a:rPr lang="zh-CN" altLang="en-US" sz="2400">
                <a:latin typeface="华文中宋" panose="02010600040101010101" pitchFamily="2" charset="-122"/>
                <a:ea typeface="华文中宋" panose="02010600040101010101" pitchFamily="2" charset="-122"/>
              </a:rPr>
              <a:t>② </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：常用来存放访问内存时的基地址。</a:t>
            </a:r>
          </a:p>
          <a:p>
            <a:pPr eaLnBrk="1" hangingPunct="1">
              <a:spcAft>
                <a:spcPct val="20000"/>
              </a:spcAft>
              <a:buClrTx/>
              <a:buSzTx/>
              <a:buFontTx/>
              <a:buNone/>
            </a:pPr>
            <a:r>
              <a:rPr lang="zh-CN" altLang="en-US" sz="2400">
                <a:latin typeface="华文中宋" panose="02010600040101010101" pitchFamily="2" charset="-122"/>
                <a:ea typeface="华文中宋" panose="02010600040101010101" pitchFamily="2" charset="-122"/>
              </a:rPr>
              <a:t>③ </a:t>
            </a:r>
            <a:r>
              <a:rPr lang="en-US" altLang="zh-CN" sz="2400">
                <a:latin typeface="华文中宋" panose="02010600040101010101" pitchFamily="2" charset="-122"/>
                <a:ea typeface="华文中宋" panose="02010600040101010101" pitchFamily="2" charset="-122"/>
              </a:rPr>
              <a:t>CX</a:t>
            </a:r>
            <a:r>
              <a:rPr lang="zh-CN" altLang="en-US" sz="2400">
                <a:latin typeface="华文中宋" panose="02010600040101010101" pitchFamily="2" charset="-122"/>
                <a:ea typeface="华文中宋" panose="02010600040101010101" pitchFamily="2" charset="-122"/>
              </a:rPr>
              <a:t>：在循环和串操作指令中用做计数器。</a:t>
            </a:r>
          </a:p>
          <a:p>
            <a:pPr eaLnBrk="1" hangingPunct="1">
              <a:spcAft>
                <a:spcPct val="20000"/>
              </a:spcAft>
              <a:buClrTx/>
              <a:buSzTx/>
              <a:buFontTx/>
              <a:buNone/>
            </a:pPr>
            <a:r>
              <a:rPr lang="zh-CN" altLang="en-US" sz="2400">
                <a:latin typeface="华文中宋" panose="02010600040101010101" pitchFamily="2" charset="-122"/>
                <a:ea typeface="华文中宋" panose="02010600040101010101" pitchFamily="2" charset="-122"/>
              </a:rPr>
              <a:t>④ </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：在寄存器间接寻址的</a:t>
            </a:r>
            <a:r>
              <a:rPr lang="en-US" altLang="zh-CN" sz="2400">
                <a:latin typeface="华文中宋" panose="02010600040101010101" pitchFamily="2" charset="-122"/>
                <a:ea typeface="华文中宋" panose="02010600040101010101" pitchFamily="2" charset="-122"/>
              </a:rPr>
              <a:t>I/O</a:t>
            </a:r>
            <a:r>
              <a:rPr lang="zh-CN" altLang="en-US" sz="2400">
                <a:latin typeface="华文中宋" panose="02010600040101010101" pitchFamily="2" charset="-122"/>
                <a:ea typeface="华文中宋" panose="02010600040101010101" pitchFamily="2" charset="-122"/>
              </a:rPr>
              <a:t>指令中存放</a:t>
            </a:r>
            <a:r>
              <a:rPr lang="en-US" altLang="zh-CN" sz="2400">
                <a:latin typeface="华文中宋" panose="02010600040101010101" pitchFamily="2" charset="-122"/>
                <a:ea typeface="华文中宋" panose="02010600040101010101" pitchFamily="2" charset="-122"/>
              </a:rPr>
              <a:t>I/O</a:t>
            </a:r>
            <a:r>
              <a:rPr lang="zh-CN" altLang="en-US" sz="2400">
                <a:latin typeface="华文中宋" panose="02010600040101010101" pitchFamily="2" charset="-122"/>
                <a:ea typeface="华文中宋" panose="02010600040101010101" pitchFamily="2" charset="-122"/>
              </a:rPr>
              <a:t>端口的地址</a:t>
            </a:r>
            <a:r>
              <a:rPr lang="en-US" altLang="zh-CN" sz="2400">
                <a:latin typeface="华文中宋" panose="02010600040101010101" pitchFamily="2" charset="-122"/>
                <a:ea typeface="华文中宋" panose="02010600040101010101" pitchFamily="2" charset="-122"/>
              </a:rPr>
              <a:t>.</a:t>
            </a:r>
          </a:p>
          <a:p>
            <a:pPr eaLnBrk="1" hangingPunct="1">
              <a:spcAft>
                <a:spcPct val="20000"/>
              </a:spcAft>
              <a:buClrTx/>
              <a:buSzTx/>
              <a:buFontTx/>
              <a:buNone/>
            </a:pPr>
            <a:r>
              <a:rPr lang="en-US" altLang="zh-CN" sz="2400">
                <a:latin typeface="华文中宋" panose="02010600040101010101" pitchFamily="2" charset="-122"/>
                <a:ea typeface="华文中宋" panose="02010600040101010101" pitchFamily="2" charset="-122"/>
              </a:rPr>
              <a:t>⑤ </a:t>
            </a:r>
            <a:r>
              <a:rPr lang="zh-CN" altLang="en-US" sz="2400">
                <a:latin typeface="华文中宋" panose="02010600040101010101" pitchFamily="2" charset="-122"/>
                <a:ea typeface="华文中宋" panose="02010600040101010101" pitchFamily="2" charset="-122"/>
              </a:rPr>
              <a:t>在做双字长乘、除法运算时，</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与</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合起来存放一个双字长数</a:t>
            </a:r>
            <a:r>
              <a:rPr lang="en-US" altLang="zh-CN" sz="2400">
                <a:latin typeface="华文中宋" panose="02010600040101010101" pitchFamily="2" charset="-122"/>
                <a:ea typeface="华文中宋" panose="02010600040101010101" pitchFamily="2" charset="-122"/>
              </a:rPr>
              <a:t>(32</a:t>
            </a:r>
            <a:r>
              <a:rPr lang="zh-CN" altLang="en-US" sz="2400">
                <a:latin typeface="华文中宋" panose="02010600040101010101" pitchFamily="2" charset="-122"/>
                <a:ea typeface="华文中宋" panose="02010600040101010101" pitchFamily="2" charset="-122"/>
              </a:rPr>
              <a:t>位</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，其中</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存放高</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位，</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存放低</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位。</a:t>
            </a:r>
          </a:p>
        </p:txBody>
      </p:sp>
      <p:sp>
        <p:nvSpPr>
          <p:cNvPr id="23557" name="Text Box 5">
            <a:extLst>
              <a:ext uri="{FF2B5EF4-FFF2-40B4-BE49-F238E27FC236}">
                <a16:creationId xmlns:a16="http://schemas.microsoft.com/office/drawing/2014/main" id="{5E31A6B9-E115-9849-9E1A-137DF0493996}"/>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23558" name="幻灯片编号占位符 2">
            <a:extLst>
              <a:ext uri="{FF2B5EF4-FFF2-40B4-BE49-F238E27FC236}">
                <a16:creationId xmlns:a16="http://schemas.microsoft.com/office/drawing/2014/main" id="{4EB53270-2A6B-8F41-8F71-5B2C0F7FC86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50CA73E-62E7-3240-9D8A-2845592E4B9A}" type="slidenum">
              <a:rPr kumimoji="0" lang="en-US" altLang="zh-CN" sz="1400" smtClean="0"/>
              <a:pPr>
                <a:spcBef>
                  <a:spcPct val="0"/>
                </a:spcBef>
                <a:buClrTx/>
                <a:buSzTx/>
                <a:buFontTx/>
                <a:buNone/>
              </a:pPr>
              <a:t>7</a:t>
            </a:fld>
            <a:r>
              <a:rPr kumimoji="0" lang="en-US" altLang="zh-CN" sz="1400"/>
              <a:t>/201</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7" name="日期占位符 3">
            <a:extLst>
              <a:ext uri="{FF2B5EF4-FFF2-40B4-BE49-F238E27FC236}">
                <a16:creationId xmlns:a16="http://schemas.microsoft.com/office/drawing/2014/main" id="{17546CBB-9F6F-554B-A4FA-C4B99A2D998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3645164-41D3-324F-B23D-184FC996E194}" type="datetime12">
              <a:rPr kumimoji="0" lang="zh-CN" altLang="en-US" sz="1400" smtClean="0"/>
              <a:pPr>
                <a:spcBef>
                  <a:spcPct val="0"/>
                </a:spcBef>
                <a:buClrTx/>
                <a:buSzTx/>
                <a:buFontTx/>
                <a:buNone/>
              </a:pPr>
              <a:t>下午8时26分</a:t>
            </a:fld>
            <a:endParaRPr kumimoji="0" lang="en-US" altLang="zh-CN" sz="1400"/>
          </a:p>
        </p:txBody>
      </p:sp>
      <p:sp>
        <p:nvSpPr>
          <p:cNvPr id="152578" name="Rectangle 2">
            <a:extLst>
              <a:ext uri="{FF2B5EF4-FFF2-40B4-BE49-F238E27FC236}">
                <a16:creationId xmlns:a16="http://schemas.microsoft.com/office/drawing/2014/main" id="{09DDC961-7495-884F-857E-8B7295EF3F1B}"/>
              </a:ext>
            </a:extLst>
          </p:cNvPr>
          <p:cNvSpPr>
            <a:spLocks noGrp="1" noChangeArrowheads="1"/>
          </p:cNvSpPr>
          <p:nvPr>
            <p:ph type="title"/>
          </p:nvPr>
        </p:nvSpPr>
        <p:spPr>
          <a:xfrm>
            <a:off x="180975" y="893763"/>
            <a:ext cx="3886200" cy="519112"/>
          </a:xfrm>
          <a:noFill/>
        </p:spPr>
        <p:txBody>
          <a:bodyPr anchor="ctr">
            <a:spAutoFit/>
          </a:bodyPr>
          <a:lstStyle/>
          <a:p>
            <a:pPr eaLnBrk="1" hangingPunct="1"/>
            <a:r>
              <a:rPr kumimoji="0" lang="en-US" altLang="zh-CN" sz="2800" b="1">
                <a:solidFill>
                  <a:srgbClr val="FF33CC"/>
                </a:solidFill>
                <a:latin typeface="华文中宋" panose="02010600040101010101" pitchFamily="2" charset="-122"/>
                <a:ea typeface="华文中宋" panose="02010600040101010101" pitchFamily="2" charset="-122"/>
              </a:rPr>
              <a:t>6.  </a:t>
            </a:r>
            <a:r>
              <a:rPr kumimoji="0" lang="zh-CN" altLang="en-US" sz="2800" b="1">
                <a:solidFill>
                  <a:srgbClr val="FF33CC"/>
                </a:solidFill>
                <a:latin typeface="华文中宋" panose="02010600040101010101" pitchFamily="2" charset="-122"/>
                <a:ea typeface="华文中宋" panose="02010600040101010101" pitchFamily="2" charset="-122"/>
              </a:rPr>
              <a:t>基址变址寻址</a:t>
            </a:r>
          </a:p>
        </p:txBody>
      </p:sp>
      <p:sp>
        <p:nvSpPr>
          <p:cNvPr id="152579" name="Text Box 3">
            <a:extLst>
              <a:ext uri="{FF2B5EF4-FFF2-40B4-BE49-F238E27FC236}">
                <a16:creationId xmlns:a16="http://schemas.microsoft.com/office/drawing/2014/main" id="{FB10FD92-DB8F-414E-9E86-6815BFAA2DA7}"/>
              </a:ext>
            </a:extLst>
          </p:cNvPr>
          <p:cNvSpPr txBox="1">
            <a:spLocks noChangeArrowheads="1"/>
          </p:cNvSpPr>
          <p:nvPr/>
        </p:nvSpPr>
        <p:spPr bwMode="auto">
          <a:xfrm>
            <a:off x="304800" y="2714625"/>
            <a:ext cx="8588375" cy="337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）格式：操作数表示成</a:t>
            </a:r>
            <a:r>
              <a:rPr lang="en-US" altLang="zh-CN" sz="2400">
                <a:latin typeface="华文中宋" panose="02010600040101010101" pitchFamily="2" charset="-122"/>
                <a:ea typeface="华文中宋" panose="02010600040101010101" pitchFamily="2" charset="-122"/>
              </a:rPr>
              <a:t>[BX/BP+SI/DI]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[BX][DI]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CL</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[BP+DI]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ES</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[BX][SI]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AH	</a:t>
            </a:r>
            <a:r>
              <a:rPr lang="zh-CN" altLang="en-US" sz="2400">
                <a:latin typeface="华文中宋" panose="02010600040101010101" pitchFamily="2" charset="-122"/>
                <a:ea typeface="华文中宋" panose="02010600040101010101" pitchFamily="2" charset="-122"/>
              </a:rPr>
              <a:t>；或 </a:t>
            </a:r>
            <a:r>
              <a:rPr lang="en-US" altLang="zh-CN" sz="2400">
                <a:latin typeface="华文中宋" panose="02010600040101010101" pitchFamily="2" charset="-122"/>
                <a:ea typeface="华文中宋" panose="02010600040101010101" pitchFamily="2" charset="-122"/>
              </a:rPr>
              <a:t>MOV  [SI][BX]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AH</a:t>
            </a:r>
          </a:p>
          <a:p>
            <a:pPr eaLnBrk="1" hangingPunct="1">
              <a:spcBef>
                <a:spcPct val="0"/>
              </a:spcBef>
              <a:buClrTx/>
              <a:buSzTx/>
              <a:buFontTx/>
              <a:buNone/>
            </a:pP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）物理地址：（段寄存器缺省的情况）</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PA=DS&lt;&lt;4+BX+SI/DI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PA=SS&lt;&lt;4+BP+SI/DI</a:t>
            </a:r>
          </a:p>
        </p:txBody>
      </p:sp>
      <p:sp>
        <p:nvSpPr>
          <p:cNvPr id="152581" name="Text Box 2">
            <a:extLst>
              <a:ext uri="{FF2B5EF4-FFF2-40B4-BE49-F238E27FC236}">
                <a16:creationId xmlns:a16="http://schemas.microsoft.com/office/drawing/2014/main" id="{C0E20871-6936-B74C-8E58-5A9C8A856A02}"/>
              </a:ext>
            </a:extLst>
          </p:cNvPr>
          <p:cNvSpPr txBox="1">
            <a:spLocks noChangeArrowheads="1"/>
          </p:cNvSpPr>
          <p:nvPr/>
        </p:nvSpPr>
        <p:spPr bwMode="auto">
          <a:xfrm>
            <a:off x="420688" y="1436688"/>
            <a:ext cx="85439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rgbClr val="FF0000"/>
                </a:solidFill>
                <a:latin typeface="华文中宋" panose="02010600040101010101" pitchFamily="2" charset="-122"/>
                <a:ea typeface="华文中宋" panose="02010600040101010101" pitchFamily="2" charset="-122"/>
              </a:rPr>
              <a:t>基址变址指令：</a:t>
            </a:r>
            <a:r>
              <a:rPr lang="zh-CN" altLang="en-US" sz="2400">
                <a:latin typeface="Times New Roman" panose="02020603050405020304" pitchFamily="18" charset="0"/>
                <a:ea typeface="华文中宋" panose="02010600040101010101" pitchFamily="2" charset="-122"/>
              </a:rPr>
              <a:t>由一个基址寄存器</a:t>
            </a:r>
            <a:r>
              <a:rPr lang="en-US" altLang="zh-CN" sz="2400">
                <a:latin typeface="Times New Roman" panose="02020603050405020304" pitchFamily="18" charset="0"/>
                <a:ea typeface="华文中宋" panose="02010600040101010101" pitchFamily="2" charset="-122"/>
              </a:rPr>
              <a:t>(BX </a:t>
            </a:r>
            <a:r>
              <a:rPr lang="zh-CN" altLang="en-US" sz="2400">
                <a:latin typeface="Times New Roman" panose="02020603050405020304" pitchFamily="18" charset="0"/>
                <a:ea typeface="华文中宋" panose="02010600040101010101" pitchFamily="2" charset="-122"/>
              </a:rPr>
              <a:t>或</a:t>
            </a:r>
            <a:r>
              <a:rPr lang="en-US" altLang="zh-CN" sz="2400">
                <a:latin typeface="Times New Roman" panose="02020603050405020304" pitchFamily="18" charset="0"/>
                <a:ea typeface="华文中宋" panose="02010600040101010101" pitchFamily="2" charset="-122"/>
              </a:rPr>
              <a:t>BP)</a:t>
            </a:r>
            <a:r>
              <a:rPr lang="zh-CN" altLang="en-US" sz="2400">
                <a:latin typeface="Times New Roman" panose="02020603050405020304" pitchFamily="18" charset="0"/>
                <a:ea typeface="华文中宋" panose="02010600040101010101" pitchFamily="2" charset="-122"/>
              </a:rPr>
              <a:t>的内容和一个变址寄存器</a:t>
            </a:r>
            <a:r>
              <a:rPr lang="en-US" altLang="zh-CN" sz="2400">
                <a:latin typeface="Times New Roman" panose="02020603050405020304" pitchFamily="18" charset="0"/>
                <a:ea typeface="华文中宋" panose="02010600040101010101" pitchFamily="2" charset="-122"/>
              </a:rPr>
              <a:t>(SI </a:t>
            </a:r>
            <a:r>
              <a:rPr lang="zh-CN" altLang="en-US" sz="2400">
                <a:latin typeface="Times New Roman" panose="02020603050405020304" pitchFamily="18" charset="0"/>
                <a:ea typeface="华文中宋" panose="02010600040101010101" pitchFamily="2" charset="-122"/>
              </a:rPr>
              <a:t>或</a:t>
            </a:r>
            <a:r>
              <a:rPr lang="en-US" altLang="zh-CN" sz="2400">
                <a:latin typeface="Times New Roman" panose="02020603050405020304" pitchFamily="18" charset="0"/>
                <a:ea typeface="华文中宋" panose="02010600040101010101" pitchFamily="2" charset="-122"/>
              </a:rPr>
              <a:t>DI)</a:t>
            </a:r>
            <a:r>
              <a:rPr lang="zh-CN" altLang="en-US" sz="2400">
                <a:latin typeface="Times New Roman" panose="02020603050405020304" pitchFamily="18" charset="0"/>
                <a:ea typeface="华文中宋" panose="02010600040101010101" pitchFamily="2" charset="-122"/>
              </a:rPr>
              <a:t>的内容相加而形成操作数在主存中的偏移地址。</a:t>
            </a:r>
            <a:endParaRPr lang="zh-CN" altLang="en-US" sz="2400">
              <a:latin typeface="华文中宋" panose="02010600040101010101" pitchFamily="2" charset="-122"/>
              <a:ea typeface="华文中宋" panose="02010600040101010101" pitchFamily="2" charset="-122"/>
            </a:endParaRPr>
          </a:p>
        </p:txBody>
      </p:sp>
      <p:sp>
        <p:nvSpPr>
          <p:cNvPr id="152582" name="幻灯片编号占位符 2">
            <a:extLst>
              <a:ext uri="{FF2B5EF4-FFF2-40B4-BE49-F238E27FC236}">
                <a16:creationId xmlns:a16="http://schemas.microsoft.com/office/drawing/2014/main" id="{B8AAC73B-F2F1-AB4B-B3DC-E3E5AB356F3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389C376-F6AB-7544-BB31-098608368985}" type="slidenum">
              <a:rPr kumimoji="0" lang="en-US" altLang="zh-CN" sz="1400" smtClean="0"/>
              <a:pPr>
                <a:spcBef>
                  <a:spcPct val="0"/>
                </a:spcBef>
                <a:buClrTx/>
                <a:buSzTx/>
                <a:buFontTx/>
                <a:buNone/>
              </a:pPr>
              <a:t>70</a:t>
            </a:fld>
            <a:r>
              <a:rPr kumimoji="0" lang="en-US" altLang="zh-CN" sz="1400"/>
              <a:t>/201</a:t>
            </a:r>
          </a:p>
        </p:txBody>
      </p:sp>
      <p:sp>
        <p:nvSpPr>
          <p:cNvPr id="8" name="Text Box 5">
            <a:extLst>
              <a:ext uri="{FF2B5EF4-FFF2-40B4-BE49-F238E27FC236}">
                <a16:creationId xmlns:a16="http://schemas.microsoft.com/office/drawing/2014/main" id="{E38CE327-5F3C-564C-934B-5B6C07A9C114}"/>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5" name="日期占位符 3">
            <a:extLst>
              <a:ext uri="{FF2B5EF4-FFF2-40B4-BE49-F238E27FC236}">
                <a16:creationId xmlns:a16="http://schemas.microsoft.com/office/drawing/2014/main" id="{9F6424D4-131B-0F4F-AF89-D9042AE29D7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81924DF-0EFB-3E4B-9C46-74D32703A051}" type="datetime12">
              <a:rPr kumimoji="0" lang="zh-CN" altLang="en-US" sz="1400" smtClean="0"/>
              <a:pPr>
                <a:spcBef>
                  <a:spcPct val="0"/>
                </a:spcBef>
                <a:buClrTx/>
                <a:buSzTx/>
                <a:buFontTx/>
                <a:buNone/>
              </a:pPr>
              <a:t>下午8时26分</a:t>
            </a:fld>
            <a:endParaRPr kumimoji="0" lang="en-US" altLang="zh-CN" sz="1400"/>
          </a:p>
        </p:txBody>
      </p:sp>
      <p:sp>
        <p:nvSpPr>
          <p:cNvPr id="643074" name="Text Box 2">
            <a:extLst>
              <a:ext uri="{FF2B5EF4-FFF2-40B4-BE49-F238E27FC236}">
                <a16:creationId xmlns:a16="http://schemas.microsoft.com/office/drawing/2014/main" id="{765E3529-BE56-8C4D-AF69-B4EBE4BB1EE7}"/>
              </a:ext>
            </a:extLst>
          </p:cNvPr>
          <p:cNvSpPr txBox="1">
            <a:spLocks noChangeArrowheads="1"/>
          </p:cNvSpPr>
          <p:nvPr/>
        </p:nvSpPr>
        <p:spPr bwMode="auto">
          <a:xfrm>
            <a:off x="395288" y="5516563"/>
            <a:ext cx="8569325"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(3)  </a:t>
            </a:r>
            <a:r>
              <a:rPr lang="zh-CN" altLang="en-US" sz="2400">
                <a:latin typeface="华文中宋" panose="02010600040101010101" pitchFamily="2" charset="-122"/>
                <a:ea typeface="华文中宋" panose="02010600040101010101" pitchFamily="2" charset="-122"/>
              </a:rPr>
              <a:t>讨论：适用一维或二维数组或表格查找；</a:t>
            </a:r>
          </a:p>
          <a:p>
            <a:pPr algn="just" eaLnBrk="1" hangingPunct="1">
              <a:spcBef>
                <a:spcPct val="0"/>
              </a:spcBef>
              <a:buClrTx/>
              <a:buSzTx/>
              <a:buFontTx/>
              <a:buNone/>
            </a:pPr>
            <a:r>
              <a:rPr lang="zh-CN" altLang="en-US" sz="2400">
                <a:solidFill>
                  <a:schemeClr val="hlink"/>
                </a:solidFill>
                <a:latin typeface="华文中宋" panose="02010600040101010101" pitchFamily="2" charset="-122"/>
                <a:ea typeface="华文中宋" panose="02010600040101010101" pitchFamily="2" charset="-122"/>
              </a:rPr>
              <a:t>  不允许将两个基址寄存器或两个变址寄存器组合</a:t>
            </a:r>
            <a:r>
              <a:rPr lang="zh-CN" altLang="en-US" sz="2400">
                <a:solidFill>
                  <a:schemeClr val="hlink"/>
                </a:solidFill>
                <a:latin typeface="华文中宋" panose="02010600040101010101" pitchFamily="2" charset="-122"/>
                <a:ea typeface="华文中宋" panose="02010600040101010101" pitchFamily="2" charset="-122"/>
                <a:cs typeface="Times New Roman" panose="02020603050405020304" pitchFamily="18" charset="0"/>
              </a:rPr>
              <a:t>在一起寻址</a:t>
            </a:r>
            <a:r>
              <a:rPr lang="en-US" altLang="zh-CN" sz="2400">
                <a:solidFill>
                  <a:schemeClr val="hlink"/>
                </a:solidFill>
                <a:latin typeface="华文中宋" panose="02010600040101010101" pitchFamily="2" charset="-122"/>
                <a:ea typeface="华文中宋" panose="02010600040101010101" pitchFamily="2" charset="-122"/>
                <a:cs typeface="Times New Roman" panose="02020603050405020304" pitchFamily="18" charset="0"/>
              </a:rPr>
              <a:t>.</a:t>
            </a:r>
            <a:r>
              <a:rPr lang="zh-CN" altLang="en-US" sz="2400">
                <a:latin typeface="华文中宋" panose="02010600040101010101" pitchFamily="2" charset="-122"/>
                <a:ea typeface="华文中宋" panose="02010600040101010101" pitchFamily="2" charset="-122"/>
              </a:rPr>
              <a:t> </a:t>
            </a:r>
          </a:p>
        </p:txBody>
      </p:sp>
      <p:sp>
        <p:nvSpPr>
          <p:cNvPr id="154627" name="Rectangle 3">
            <a:extLst>
              <a:ext uri="{FF2B5EF4-FFF2-40B4-BE49-F238E27FC236}">
                <a16:creationId xmlns:a16="http://schemas.microsoft.com/office/drawing/2014/main" id="{451E5163-D65C-FB44-94E7-DC799ACEB962}"/>
              </a:ext>
            </a:extLst>
          </p:cNvPr>
          <p:cNvSpPr>
            <a:spLocks noChangeArrowheads="1"/>
          </p:cNvSpPr>
          <p:nvPr/>
        </p:nvSpPr>
        <p:spPr bwMode="auto">
          <a:xfrm>
            <a:off x="250825" y="908050"/>
            <a:ext cx="85121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cs typeface="Times New Roman" panose="02020603050405020304" pitchFamily="18" charset="0"/>
              </a:rPr>
              <a:t>MOV AX, [BP+SI]	</a:t>
            </a:r>
            <a:r>
              <a:rPr lang="zh-CN" altLang="en-US" sz="2400">
                <a:latin typeface="华文中宋" panose="02010600040101010101" pitchFamily="2" charset="-122"/>
                <a:ea typeface="华文中宋" panose="02010600040101010101" pitchFamily="2" charset="-122"/>
                <a:cs typeface="Times New Roman" panose="02020603050405020304" pitchFamily="18" charset="0"/>
              </a:rPr>
              <a:t>；</a:t>
            </a:r>
            <a:r>
              <a:rPr lang="en-US" altLang="zh-CN" sz="2400">
                <a:latin typeface="华文中宋" panose="02010600040101010101" pitchFamily="2" charset="-122"/>
                <a:ea typeface="华文中宋" panose="02010600040101010101" pitchFamily="2" charset="-122"/>
                <a:cs typeface="Times New Roman" panose="02020603050405020304" pitchFamily="18" charset="0"/>
              </a:rPr>
              <a:t>SS=2000H</a:t>
            </a:r>
            <a:r>
              <a:rPr lang="zh-CN" altLang="en-US" sz="2400">
                <a:latin typeface="华文中宋" panose="02010600040101010101" pitchFamily="2" charset="-122"/>
                <a:ea typeface="华文中宋" panose="02010600040101010101" pitchFamily="2" charset="-122"/>
                <a:cs typeface="Times New Roman" panose="02020603050405020304" pitchFamily="18" charset="0"/>
              </a:rPr>
              <a:t>，</a:t>
            </a:r>
            <a:r>
              <a:rPr lang="en-US" altLang="zh-CN" sz="2400">
                <a:latin typeface="华文中宋" panose="02010600040101010101" pitchFamily="2" charset="-122"/>
                <a:ea typeface="华文中宋" panose="02010600040101010101" pitchFamily="2" charset="-122"/>
                <a:cs typeface="Times New Roman" panose="02020603050405020304" pitchFamily="18" charset="0"/>
              </a:rPr>
              <a:t>BP=1000H</a:t>
            </a:r>
            <a:r>
              <a:rPr lang="zh-CN" altLang="en-US" sz="2400">
                <a:latin typeface="华文中宋" panose="02010600040101010101" pitchFamily="2" charset="-122"/>
                <a:ea typeface="华文中宋" panose="02010600040101010101" pitchFamily="2" charset="-122"/>
                <a:cs typeface="Times New Roman" panose="02020603050405020304" pitchFamily="18" charset="0"/>
              </a:rPr>
              <a:t>，</a:t>
            </a:r>
            <a:r>
              <a:rPr lang="en-US" altLang="zh-CN" sz="2400">
                <a:latin typeface="华文中宋" panose="02010600040101010101" pitchFamily="2" charset="-122"/>
                <a:ea typeface="华文中宋" panose="02010600040101010101" pitchFamily="2" charset="-122"/>
                <a:cs typeface="Times New Roman" panose="02020603050405020304" pitchFamily="18" charset="0"/>
              </a:rPr>
              <a:t>SI=0006H</a:t>
            </a:r>
          </a:p>
        </p:txBody>
      </p:sp>
      <p:graphicFrame>
        <p:nvGraphicFramePr>
          <p:cNvPr id="154628" name="Object 4">
            <a:extLst>
              <a:ext uri="{FF2B5EF4-FFF2-40B4-BE49-F238E27FC236}">
                <a16:creationId xmlns:a16="http://schemas.microsoft.com/office/drawing/2014/main" id="{FB3DAD49-7188-DA40-A5C4-3C0B52CF9DBF}"/>
              </a:ext>
            </a:extLst>
          </p:cNvPr>
          <p:cNvGraphicFramePr>
            <a:graphicFrameLocks noChangeAspect="1"/>
          </p:cNvGraphicFramePr>
          <p:nvPr/>
        </p:nvGraphicFramePr>
        <p:xfrm>
          <a:off x="1116013" y="1341438"/>
          <a:ext cx="4824412" cy="4090987"/>
        </p:xfrm>
        <a:graphic>
          <a:graphicData uri="http://schemas.openxmlformats.org/presentationml/2006/ole">
            <mc:AlternateContent xmlns:mc="http://schemas.openxmlformats.org/markup-compatibility/2006">
              <mc:Choice xmlns:v="urn:schemas-microsoft-com:vml" Requires="v">
                <p:oleObj spid="_x0000_s154657" name="Visio" r:id="rId4" imgW="1174750" imgH="990600" progId="Visio.Drawing.11">
                  <p:embed/>
                </p:oleObj>
              </mc:Choice>
              <mc:Fallback>
                <p:oleObj name="Visio" r:id="rId4" imgW="1174750" imgH="99060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6013" y="1341438"/>
                        <a:ext cx="4824412" cy="4090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54630" name="幻灯片编号占位符 2">
            <a:extLst>
              <a:ext uri="{FF2B5EF4-FFF2-40B4-BE49-F238E27FC236}">
                <a16:creationId xmlns:a16="http://schemas.microsoft.com/office/drawing/2014/main" id="{3D7219B3-4991-B04C-9147-9C00F439978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9FD7AAB-D17C-194D-8D8E-F1E50C3A3494}" type="slidenum">
              <a:rPr kumimoji="0" lang="en-US" altLang="zh-CN" sz="1400" smtClean="0"/>
              <a:pPr>
                <a:spcBef>
                  <a:spcPct val="0"/>
                </a:spcBef>
                <a:buClrTx/>
                <a:buSzTx/>
                <a:buFontTx/>
                <a:buNone/>
              </a:pPr>
              <a:t>71</a:t>
            </a:fld>
            <a:r>
              <a:rPr kumimoji="0" lang="en-US" altLang="zh-CN" sz="1400"/>
              <a:t>/201</a:t>
            </a:r>
          </a:p>
        </p:txBody>
      </p:sp>
      <p:sp>
        <p:nvSpPr>
          <p:cNvPr id="8" name="Text Box 5">
            <a:extLst>
              <a:ext uri="{FF2B5EF4-FFF2-40B4-BE49-F238E27FC236}">
                <a16:creationId xmlns:a16="http://schemas.microsoft.com/office/drawing/2014/main" id="{575037BC-8D0A-A54E-9FD2-AF24399033FE}"/>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4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3074" grpId="0" autoUpdateAnimBg="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3" name="日期占位符 3">
            <a:extLst>
              <a:ext uri="{FF2B5EF4-FFF2-40B4-BE49-F238E27FC236}">
                <a16:creationId xmlns:a16="http://schemas.microsoft.com/office/drawing/2014/main" id="{237CCCFA-6FFA-B042-B1D2-4E7EF553D6C2}"/>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04F9A54-5C4A-344D-96FD-570377230318}" type="datetime12">
              <a:rPr kumimoji="0" lang="zh-CN" altLang="en-US" sz="1400" smtClean="0"/>
              <a:pPr>
                <a:spcBef>
                  <a:spcPct val="0"/>
                </a:spcBef>
                <a:buClrTx/>
                <a:buSzTx/>
                <a:buFontTx/>
                <a:buNone/>
              </a:pPr>
              <a:t>下午8时26分</a:t>
            </a:fld>
            <a:endParaRPr kumimoji="0" lang="en-US" altLang="zh-CN" sz="1400"/>
          </a:p>
        </p:txBody>
      </p:sp>
      <p:sp>
        <p:nvSpPr>
          <p:cNvPr id="156674" name="Rectangle 2">
            <a:extLst>
              <a:ext uri="{FF2B5EF4-FFF2-40B4-BE49-F238E27FC236}">
                <a16:creationId xmlns:a16="http://schemas.microsoft.com/office/drawing/2014/main" id="{F7DFD5CF-4D4E-0F42-903A-FB873F49E308}"/>
              </a:ext>
            </a:extLst>
          </p:cNvPr>
          <p:cNvSpPr>
            <a:spLocks noGrp="1" noChangeArrowheads="1"/>
          </p:cNvSpPr>
          <p:nvPr>
            <p:ph type="title"/>
          </p:nvPr>
        </p:nvSpPr>
        <p:spPr>
          <a:xfrm>
            <a:off x="323850" y="836613"/>
            <a:ext cx="4176713" cy="523875"/>
          </a:xfrm>
          <a:noFill/>
        </p:spPr>
        <p:txBody>
          <a:bodyPr anchor="ctr">
            <a:spAutoFit/>
          </a:bodyPr>
          <a:lstStyle/>
          <a:p>
            <a:pPr eaLnBrk="1" hangingPunct="1"/>
            <a:r>
              <a:rPr kumimoji="0" lang="en-US" altLang="zh-CN" sz="2800" b="1">
                <a:solidFill>
                  <a:srgbClr val="FF33CC"/>
                </a:solidFill>
                <a:latin typeface="华文中宋" panose="02010600040101010101" pitchFamily="2" charset="-122"/>
                <a:ea typeface="华文中宋" panose="02010600040101010101" pitchFamily="2" charset="-122"/>
              </a:rPr>
              <a:t>7. </a:t>
            </a:r>
            <a:r>
              <a:rPr kumimoji="0" lang="zh-CN" altLang="en-US" sz="2800" b="1">
                <a:solidFill>
                  <a:srgbClr val="FF33CC"/>
                </a:solidFill>
                <a:latin typeface="华文中宋" panose="02010600040101010101" pitchFamily="2" charset="-122"/>
                <a:ea typeface="华文中宋" panose="02010600040101010101" pitchFamily="2" charset="-122"/>
              </a:rPr>
              <a:t>基址</a:t>
            </a:r>
            <a:r>
              <a:rPr kumimoji="0" lang="en-US" altLang="zh-CN" sz="2800" b="1">
                <a:solidFill>
                  <a:srgbClr val="FF33CC"/>
                </a:solidFill>
                <a:latin typeface="华文中宋" panose="02010600040101010101" pitchFamily="2" charset="-122"/>
                <a:ea typeface="华文中宋" panose="02010600040101010101" pitchFamily="2" charset="-122"/>
              </a:rPr>
              <a:t>-</a:t>
            </a:r>
            <a:r>
              <a:rPr kumimoji="0" lang="zh-CN" altLang="en-US" sz="2800" b="1">
                <a:solidFill>
                  <a:srgbClr val="FF33CC"/>
                </a:solidFill>
                <a:latin typeface="华文中宋" panose="02010600040101010101" pitchFamily="2" charset="-122"/>
                <a:ea typeface="华文中宋" panose="02010600040101010101" pitchFamily="2" charset="-122"/>
              </a:rPr>
              <a:t>变址</a:t>
            </a:r>
            <a:r>
              <a:rPr kumimoji="0" lang="en-US" altLang="zh-CN" sz="2800" b="1">
                <a:solidFill>
                  <a:srgbClr val="FF33CC"/>
                </a:solidFill>
                <a:latin typeface="华文中宋" panose="02010600040101010101" pitchFamily="2" charset="-122"/>
                <a:ea typeface="华文中宋" panose="02010600040101010101" pitchFamily="2" charset="-122"/>
              </a:rPr>
              <a:t>-</a:t>
            </a:r>
            <a:r>
              <a:rPr kumimoji="0" lang="zh-CN" altLang="en-US" sz="2800" b="1">
                <a:solidFill>
                  <a:srgbClr val="FF33CC"/>
                </a:solidFill>
                <a:latin typeface="华文中宋" panose="02010600040101010101" pitchFamily="2" charset="-122"/>
                <a:ea typeface="华文中宋" panose="02010600040101010101" pitchFamily="2" charset="-122"/>
              </a:rPr>
              <a:t>相对寻址</a:t>
            </a:r>
          </a:p>
        </p:txBody>
      </p:sp>
      <p:sp>
        <p:nvSpPr>
          <p:cNvPr id="107525" name="Text Box 3">
            <a:extLst>
              <a:ext uri="{FF2B5EF4-FFF2-40B4-BE49-F238E27FC236}">
                <a16:creationId xmlns:a16="http://schemas.microsoft.com/office/drawing/2014/main" id="{0B8E0DB3-EAD7-DF40-8BD4-E901A8018BA6}"/>
              </a:ext>
            </a:extLst>
          </p:cNvPr>
          <p:cNvSpPr txBox="1">
            <a:spLocks noChangeArrowheads="1"/>
          </p:cNvSpPr>
          <p:nvPr/>
        </p:nvSpPr>
        <p:spPr bwMode="auto">
          <a:xfrm>
            <a:off x="504825" y="2349500"/>
            <a:ext cx="8388350" cy="415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000">
                <a:latin typeface="华文中宋" panose="02010600040101010101" pitchFamily="2" charset="-122"/>
                <a:ea typeface="华文中宋" panose="02010600040101010101" pitchFamily="2" charset="-122"/>
              </a:rPr>
              <a:t> </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）格式：操作数表示成</a:t>
            </a:r>
            <a:r>
              <a:rPr lang="en-US" altLang="zh-CN" sz="2400">
                <a:latin typeface="华文中宋" panose="02010600040101010101" pitchFamily="2" charset="-122"/>
                <a:ea typeface="华文中宋" panose="02010600040101010101" pitchFamily="2" charset="-122"/>
              </a:rPr>
              <a:t>[BX/BP+SI/DI+</a:t>
            </a:r>
            <a:r>
              <a:rPr lang="zh-CN" altLang="en-US" sz="2400">
                <a:latin typeface="华文中宋" panose="02010600040101010101" pitchFamily="2" charset="-122"/>
                <a:ea typeface="华文中宋" panose="02010600040101010101" pitchFamily="2" charset="-122"/>
              </a:rPr>
              <a:t>立即数</a:t>
            </a:r>
            <a:r>
              <a:rPr lang="en-US" altLang="zh-CN" sz="2400">
                <a:latin typeface="华文中宋" panose="02010600040101010101" pitchFamily="2" charset="-122"/>
                <a:ea typeface="华文中宋" panose="02010600040101010101" pitchFamily="2" charset="-122"/>
              </a:rPr>
              <a:t>/</a:t>
            </a:r>
            <a:r>
              <a:rPr lang="zh-CN" altLang="en-US" sz="2400">
                <a:latin typeface="华文中宋" panose="02010600040101010101" pitchFamily="2" charset="-122"/>
                <a:ea typeface="华文中宋" panose="02010600040101010101" pitchFamily="2" charset="-122"/>
              </a:rPr>
              <a:t>变量名</a:t>
            </a:r>
            <a:r>
              <a:rPr lang="en-US" altLang="zh-CN"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endParaRPr lang="en-US" altLang="zh-CN" sz="12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COUNT[BX][SI]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COUNT[SI][BX]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[BX+COUNT][SI]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[BX+SI+COUNT]</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[BX]COUNT[SI]</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ADD	VALUE[BX][DI]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DX</a:t>
            </a:r>
            <a:r>
              <a:rPr lang="zh-CN" altLang="en-US" sz="2400">
                <a:latin typeface="华文中宋" panose="02010600040101010101" pitchFamily="2" charset="-122"/>
                <a:ea typeface="华文中宋" panose="02010600040101010101" pitchFamily="2" charset="-122"/>
              </a:rPr>
              <a:t>；</a:t>
            </a:r>
          </a:p>
          <a:p>
            <a:pPr eaLnBrk="1" hangingPunct="1">
              <a:spcBef>
                <a:spcPct val="0"/>
              </a:spcBef>
              <a:buClrTx/>
              <a:buSzTx/>
              <a:buFontTx/>
              <a:buNone/>
            </a:pPr>
            <a:endParaRPr lang="zh-CN" altLang="en-US" sz="12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）物理地址：（缺省情况）</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PA=DS&lt;&lt;4+BX+SI/DI+</a:t>
            </a:r>
            <a:r>
              <a:rPr lang="zh-CN" altLang="en-US" sz="2400">
                <a:latin typeface="华文中宋" panose="02010600040101010101" pitchFamily="2" charset="-122"/>
                <a:ea typeface="华文中宋" panose="02010600040101010101" pitchFamily="2" charset="-122"/>
              </a:rPr>
              <a:t>立即数或变量的偏移</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PA=SS&lt;&lt;4+BP+SI/DI +</a:t>
            </a:r>
            <a:r>
              <a:rPr lang="zh-CN" altLang="en-US" sz="2400">
                <a:latin typeface="华文中宋" panose="02010600040101010101" pitchFamily="2" charset="-122"/>
                <a:ea typeface="华文中宋" panose="02010600040101010101" pitchFamily="2" charset="-122"/>
              </a:rPr>
              <a:t>立即数或变量的偏移</a:t>
            </a:r>
          </a:p>
        </p:txBody>
      </p:sp>
      <p:sp>
        <p:nvSpPr>
          <p:cNvPr id="7" name="Text Box 2">
            <a:extLst>
              <a:ext uri="{FF2B5EF4-FFF2-40B4-BE49-F238E27FC236}">
                <a16:creationId xmlns:a16="http://schemas.microsoft.com/office/drawing/2014/main" id="{6B22A3FF-34CC-A545-A25F-8280302D0611}"/>
              </a:ext>
            </a:extLst>
          </p:cNvPr>
          <p:cNvSpPr txBox="1">
            <a:spLocks noChangeArrowheads="1"/>
          </p:cNvSpPr>
          <p:nvPr/>
        </p:nvSpPr>
        <p:spPr bwMode="auto">
          <a:xfrm>
            <a:off x="420688" y="1341438"/>
            <a:ext cx="85439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rgbClr val="FF0000"/>
                </a:solidFill>
                <a:latin typeface="华文中宋" panose="02010600040101010101" pitchFamily="2" charset="-122"/>
                <a:ea typeface="华文中宋" panose="02010600040101010101" pitchFamily="2" charset="-122"/>
              </a:rPr>
              <a:t>基址</a:t>
            </a:r>
            <a:r>
              <a:rPr lang="en-US" altLang="zh-CN" sz="2400">
                <a:solidFill>
                  <a:srgbClr val="FF0000"/>
                </a:solidFill>
                <a:latin typeface="华文中宋" panose="02010600040101010101" pitchFamily="2" charset="-122"/>
                <a:ea typeface="华文中宋" panose="02010600040101010101" pitchFamily="2" charset="-122"/>
              </a:rPr>
              <a:t>-</a:t>
            </a:r>
            <a:r>
              <a:rPr lang="zh-CN" altLang="en-US" sz="2400">
                <a:solidFill>
                  <a:srgbClr val="FF0000"/>
                </a:solidFill>
                <a:latin typeface="华文中宋" panose="02010600040101010101" pitchFamily="2" charset="-122"/>
                <a:ea typeface="华文中宋" panose="02010600040101010101" pitchFamily="2" charset="-122"/>
              </a:rPr>
              <a:t>变址</a:t>
            </a:r>
            <a:r>
              <a:rPr lang="en-US" altLang="zh-CN" sz="2400">
                <a:solidFill>
                  <a:srgbClr val="FF0000"/>
                </a:solidFill>
                <a:latin typeface="华文中宋" panose="02010600040101010101" pitchFamily="2" charset="-122"/>
                <a:ea typeface="华文中宋" panose="02010600040101010101" pitchFamily="2" charset="-122"/>
              </a:rPr>
              <a:t>-</a:t>
            </a:r>
            <a:r>
              <a:rPr lang="zh-CN" altLang="en-US" sz="2400">
                <a:solidFill>
                  <a:srgbClr val="FF0000"/>
                </a:solidFill>
                <a:latin typeface="华文中宋" panose="02010600040101010101" pitchFamily="2" charset="-122"/>
                <a:ea typeface="华文中宋" panose="02010600040101010101" pitchFamily="2" charset="-122"/>
              </a:rPr>
              <a:t>相对寻址指令：</a:t>
            </a:r>
            <a:r>
              <a:rPr lang="zh-CN" altLang="en-US" sz="2400">
                <a:latin typeface="Times New Roman" panose="02020603050405020304" pitchFamily="18" charset="0"/>
                <a:ea typeface="华文中宋" panose="02010600040101010101" pitchFamily="2" charset="-122"/>
              </a:rPr>
              <a:t>指定了一个基址寄存器和一个变址寄存器，同时还给出一个</a:t>
            </a:r>
            <a:r>
              <a:rPr lang="en-US" altLang="zh-CN" sz="2400">
                <a:latin typeface="Times New Roman" panose="02020603050405020304" pitchFamily="18" charset="0"/>
                <a:ea typeface="华文中宋" panose="02010600040101010101" pitchFamily="2" charset="-122"/>
              </a:rPr>
              <a:t>8 </a:t>
            </a:r>
            <a:r>
              <a:rPr lang="zh-CN" altLang="en-US" sz="2400">
                <a:latin typeface="Times New Roman" panose="02020603050405020304" pitchFamily="18" charset="0"/>
                <a:ea typeface="华文中宋" panose="02010600040101010101" pitchFamily="2" charset="-122"/>
              </a:rPr>
              <a:t>位或</a:t>
            </a:r>
            <a:r>
              <a:rPr lang="en-US" altLang="zh-CN" sz="2400">
                <a:latin typeface="Times New Roman" panose="02020603050405020304" pitchFamily="18" charset="0"/>
                <a:ea typeface="华文中宋" panose="02010600040101010101" pitchFamily="2" charset="-122"/>
              </a:rPr>
              <a:t>16 </a:t>
            </a:r>
            <a:r>
              <a:rPr lang="zh-CN" altLang="en-US" sz="2400">
                <a:latin typeface="Times New Roman" panose="02020603050405020304" pitchFamily="18" charset="0"/>
                <a:ea typeface="华文中宋" panose="02010600040101010101" pitchFamily="2" charset="-122"/>
              </a:rPr>
              <a:t>位的位移量，将三者相加就得到操作数在主存中的偏移地址。</a:t>
            </a:r>
            <a:endParaRPr lang="zh-CN" altLang="en-US" sz="2400">
              <a:latin typeface="华文中宋" panose="02010600040101010101" pitchFamily="2" charset="-122"/>
              <a:ea typeface="华文中宋" panose="02010600040101010101" pitchFamily="2" charset="-122"/>
            </a:endParaRPr>
          </a:p>
        </p:txBody>
      </p:sp>
      <p:sp>
        <p:nvSpPr>
          <p:cNvPr id="156678" name="幻灯片编号占位符 2">
            <a:extLst>
              <a:ext uri="{FF2B5EF4-FFF2-40B4-BE49-F238E27FC236}">
                <a16:creationId xmlns:a16="http://schemas.microsoft.com/office/drawing/2014/main" id="{781AA048-984E-D943-8047-A1D7B7DED82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ABBB5EE-A9CF-C944-93E6-52E9017DD604}" type="slidenum">
              <a:rPr kumimoji="0" lang="en-US" altLang="zh-CN" sz="1400" smtClean="0"/>
              <a:pPr>
                <a:spcBef>
                  <a:spcPct val="0"/>
                </a:spcBef>
                <a:buClrTx/>
                <a:buSzTx/>
                <a:buFontTx/>
                <a:buNone/>
              </a:pPr>
              <a:t>72</a:t>
            </a:fld>
            <a:r>
              <a:rPr kumimoji="0" lang="en-US" altLang="zh-CN" sz="1400"/>
              <a:t>/201</a:t>
            </a:r>
          </a:p>
        </p:txBody>
      </p:sp>
      <p:sp>
        <p:nvSpPr>
          <p:cNvPr id="8" name="Text Box 5">
            <a:extLst>
              <a:ext uri="{FF2B5EF4-FFF2-40B4-BE49-F238E27FC236}">
                <a16:creationId xmlns:a16="http://schemas.microsoft.com/office/drawing/2014/main" id="{F9366BFA-A3B6-9E4D-A8FC-264EE172FFEA}"/>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07525"/>
                                        </p:tgtEl>
                                        <p:attrNameLst>
                                          <p:attrName>style.visibility</p:attrName>
                                        </p:attrNameLst>
                                      </p:cBhvr>
                                      <p:to>
                                        <p:strVal val="visible"/>
                                      </p:to>
                                    </p:set>
                                    <p:animEffect transition="in" filter="wipe(down)">
                                      <p:cBhvr>
                                        <p:cTn id="12" dur="1000"/>
                                        <p:tgtEl>
                                          <p:spTgt spid="1075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525" grpId="0"/>
      <p:bldP spid="7"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1" name="日期占位符 3">
            <a:extLst>
              <a:ext uri="{FF2B5EF4-FFF2-40B4-BE49-F238E27FC236}">
                <a16:creationId xmlns:a16="http://schemas.microsoft.com/office/drawing/2014/main" id="{5A4C0811-8757-8246-9713-04D5EC11717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D0C5B35-2F34-F040-8119-42CFB954542B}" type="datetime12">
              <a:rPr kumimoji="0" lang="zh-CN" altLang="en-US" sz="1400" smtClean="0"/>
              <a:pPr>
                <a:spcBef>
                  <a:spcPct val="0"/>
                </a:spcBef>
                <a:buClrTx/>
                <a:buSzTx/>
                <a:buFontTx/>
                <a:buNone/>
              </a:pPr>
              <a:t>下午8时26分</a:t>
            </a:fld>
            <a:endParaRPr kumimoji="0" lang="en-US" altLang="zh-CN" sz="1400"/>
          </a:p>
        </p:txBody>
      </p:sp>
      <p:sp>
        <p:nvSpPr>
          <p:cNvPr id="158722" name="Text Box 2">
            <a:extLst>
              <a:ext uri="{FF2B5EF4-FFF2-40B4-BE49-F238E27FC236}">
                <a16:creationId xmlns:a16="http://schemas.microsoft.com/office/drawing/2014/main" id="{668F892C-8D12-484E-954E-07EC08A1609E}"/>
              </a:ext>
            </a:extLst>
          </p:cNvPr>
          <p:cNvSpPr txBox="1">
            <a:spLocks noChangeArrowheads="1"/>
          </p:cNvSpPr>
          <p:nvPr/>
        </p:nvSpPr>
        <p:spPr bwMode="auto">
          <a:xfrm>
            <a:off x="395288" y="908050"/>
            <a:ext cx="7672387"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Times New Roman" panose="02020603050405020304" pitchFamily="18" charset="0"/>
              </a:rPr>
              <a:t>MOV  AX,  [BX+DI+06H]</a:t>
            </a:r>
          </a:p>
          <a:p>
            <a:pPr eaLnBrk="1" hangingPunct="1">
              <a:spcBef>
                <a:spcPct val="0"/>
              </a:spcBef>
              <a:buClrTx/>
              <a:buSzTx/>
              <a:buFontTx/>
              <a:buNone/>
            </a:pPr>
            <a:r>
              <a:rPr lang="en-US" altLang="zh-CN" sz="2400">
                <a:latin typeface="Times New Roman" panose="02020603050405020304" pitchFamily="18" charset="0"/>
              </a:rPr>
              <a:t>                              </a:t>
            </a:r>
            <a:r>
              <a:rPr lang="zh-CN" altLang="en-US" sz="2400">
                <a:latin typeface="Times New Roman" panose="02020603050405020304" pitchFamily="18" charset="0"/>
              </a:rPr>
              <a:t>；</a:t>
            </a:r>
            <a:r>
              <a:rPr lang="en-US" altLang="zh-CN" sz="2400">
                <a:solidFill>
                  <a:srgbClr val="000000"/>
                </a:solidFill>
                <a:latin typeface="Times New Roman" panose="02020603050405020304" pitchFamily="18" charset="0"/>
              </a:rPr>
              <a:t>DS=2000H</a:t>
            </a:r>
            <a:r>
              <a:rPr lang="zh-CN" altLang="en-US" sz="2400">
                <a:solidFill>
                  <a:srgbClr val="000000"/>
                </a:solidFill>
                <a:latin typeface="Times New Roman" panose="02020603050405020304" pitchFamily="18" charset="0"/>
              </a:rPr>
              <a:t>，</a:t>
            </a:r>
            <a:r>
              <a:rPr lang="en-US" altLang="zh-CN" sz="2400">
                <a:solidFill>
                  <a:srgbClr val="000000"/>
                </a:solidFill>
                <a:latin typeface="Times New Roman" panose="02020603050405020304" pitchFamily="18" charset="0"/>
              </a:rPr>
              <a:t>BX=1000H</a:t>
            </a:r>
            <a:r>
              <a:rPr lang="zh-CN" altLang="en-US" sz="2400">
                <a:solidFill>
                  <a:srgbClr val="000000"/>
                </a:solidFill>
                <a:latin typeface="Times New Roman" panose="02020603050405020304" pitchFamily="18" charset="0"/>
              </a:rPr>
              <a:t>，</a:t>
            </a:r>
            <a:r>
              <a:rPr lang="en-US" altLang="zh-CN" sz="2400">
                <a:solidFill>
                  <a:srgbClr val="000000"/>
                </a:solidFill>
                <a:latin typeface="Times New Roman" panose="02020603050405020304" pitchFamily="18" charset="0"/>
              </a:rPr>
              <a:t>DI=2000H</a:t>
            </a:r>
            <a:r>
              <a:rPr lang="en-US" altLang="zh-CN" sz="2400">
                <a:latin typeface="Times New Roman" panose="02020603050405020304" pitchFamily="18" charset="0"/>
              </a:rPr>
              <a:t> </a:t>
            </a:r>
          </a:p>
        </p:txBody>
      </p:sp>
      <p:sp>
        <p:nvSpPr>
          <p:cNvPr id="158723" name="Rectangle 3">
            <a:extLst>
              <a:ext uri="{FF2B5EF4-FFF2-40B4-BE49-F238E27FC236}">
                <a16:creationId xmlns:a16="http://schemas.microsoft.com/office/drawing/2014/main" id="{05C57EA5-1C66-354E-B873-B8CBC00B444D}"/>
              </a:ext>
            </a:extLst>
          </p:cNvPr>
          <p:cNvSpPr>
            <a:spLocks noChangeArrowheads="1"/>
          </p:cNvSpPr>
          <p:nvPr/>
        </p:nvSpPr>
        <p:spPr bwMode="auto">
          <a:xfrm>
            <a:off x="3043238" y="2047875"/>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647172" name="Text Box 4">
            <a:extLst>
              <a:ext uri="{FF2B5EF4-FFF2-40B4-BE49-F238E27FC236}">
                <a16:creationId xmlns:a16="http://schemas.microsoft.com/office/drawing/2014/main" id="{A8C7C836-8033-8348-B462-ECF3779464EE}"/>
              </a:ext>
            </a:extLst>
          </p:cNvPr>
          <p:cNvSpPr txBox="1">
            <a:spLocks noChangeArrowheads="1"/>
          </p:cNvSpPr>
          <p:nvPr/>
        </p:nvSpPr>
        <p:spPr bwMode="auto">
          <a:xfrm>
            <a:off x="395288" y="5486400"/>
            <a:ext cx="8569325"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(3)  </a:t>
            </a:r>
            <a:r>
              <a:rPr lang="zh-CN" altLang="en-US" sz="2400">
                <a:latin typeface="华文中宋" panose="02010600040101010101" pitchFamily="2" charset="-122"/>
                <a:ea typeface="华文中宋" panose="02010600040101010101" pitchFamily="2" charset="-122"/>
              </a:rPr>
              <a:t>讨论：适用堆栈处理，访问二维数组中某个元素；</a:t>
            </a:r>
          </a:p>
          <a:p>
            <a:pPr algn="just" eaLnBrk="1" hangingPunct="1">
              <a:spcBef>
                <a:spcPct val="0"/>
              </a:spcBef>
              <a:buClrTx/>
              <a:buSzTx/>
              <a:buFontTx/>
              <a:buNone/>
            </a:pPr>
            <a:r>
              <a:rPr lang="zh-CN" altLang="en-US" sz="2400">
                <a:solidFill>
                  <a:schemeClr val="hlink"/>
                </a:solidFill>
                <a:latin typeface="华文中宋" panose="02010600040101010101" pitchFamily="2" charset="-122"/>
                <a:ea typeface="华文中宋" panose="02010600040101010101" pitchFamily="2" charset="-122"/>
              </a:rPr>
              <a:t>  不允许将两个基址寄存器或两个变址寄存器组合</a:t>
            </a:r>
            <a:r>
              <a:rPr lang="zh-CN" altLang="en-US" sz="2400">
                <a:solidFill>
                  <a:schemeClr val="hlink"/>
                </a:solidFill>
                <a:latin typeface="华文中宋" panose="02010600040101010101" pitchFamily="2" charset="-122"/>
                <a:ea typeface="华文中宋" panose="02010600040101010101" pitchFamily="2" charset="-122"/>
                <a:cs typeface="Times New Roman" panose="02020603050405020304" pitchFamily="18" charset="0"/>
              </a:rPr>
              <a:t>在一起寻址</a:t>
            </a:r>
            <a:r>
              <a:rPr lang="zh-CN" altLang="en-US" sz="2400">
                <a:latin typeface="华文中宋" panose="02010600040101010101" pitchFamily="2" charset="-122"/>
                <a:ea typeface="华文中宋" panose="02010600040101010101" pitchFamily="2" charset="-122"/>
              </a:rPr>
              <a:t> </a:t>
            </a:r>
          </a:p>
        </p:txBody>
      </p:sp>
      <p:sp>
        <p:nvSpPr>
          <p:cNvPr id="158725" name="Rectangle 5">
            <a:extLst>
              <a:ext uri="{FF2B5EF4-FFF2-40B4-BE49-F238E27FC236}">
                <a16:creationId xmlns:a16="http://schemas.microsoft.com/office/drawing/2014/main" id="{B8C5112B-300C-DE45-AEF2-1166987AE490}"/>
              </a:ext>
            </a:extLst>
          </p:cNvPr>
          <p:cNvSpPr>
            <a:spLocks noChangeArrowheads="1"/>
          </p:cNvSpPr>
          <p:nvPr/>
        </p:nvSpPr>
        <p:spPr bwMode="auto">
          <a:xfrm>
            <a:off x="0" y="2366963"/>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graphicFrame>
        <p:nvGraphicFramePr>
          <p:cNvPr id="158726" name="Object 6">
            <a:extLst>
              <a:ext uri="{FF2B5EF4-FFF2-40B4-BE49-F238E27FC236}">
                <a16:creationId xmlns:a16="http://schemas.microsoft.com/office/drawing/2014/main" id="{E433E996-0906-4A4D-B382-8E2D79A95F21}"/>
              </a:ext>
            </a:extLst>
          </p:cNvPr>
          <p:cNvGraphicFramePr>
            <a:graphicFrameLocks noChangeAspect="1"/>
          </p:cNvGraphicFramePr>
          <p:nvPr/>
        </p:nvGraphicFramePr>
        <p:xfrm>
          <a:off x="1476375" y="1773238"/>
          <a:ext cx="3887788" cy="3454400"/>
        </p:xfrm>
        <a:graphic>
          <a:graphicData uri="http://schemas.openxmlformats.org/presentationml/2006/ole">
            <mc:AlternateContent xmlns:mc="http://schemas.openxmlformats.org/markup-compatibility/2006">
              <mc:Choice xmlns:v="urn:schemas-microsoft-com:vml" Requires="v">
                <p:oleObj spid="_x0000_s158755" name="Visio" r:id="rId4" imgW="1200150" imgH="1066800" progId="Visio.Drawing.11">
                  <p:embed/>
                </p:oleObj>
              </mc:Choice>
              <mc:Fallback>
                <p:oleObj name="Visio" r:id="rId4" imgW="1200150" imgH="1066800" progId="Visio.Drawing.11">
                  <p:embed/>
                  <p:pic>
                    <p:nvPicPr>
                      <p:cNvPr id="0"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76375" y="1773238"/>
                        <a:ext cx="3887788" cy="345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58727" name="Text Box 7">
            <a:extLst>
              <a:ext uri="{FF2B5EF4-FFF2-40B4-BE49-F238E27FC236}">
                <a16:creationId xmlns:a16="http://schemas.microsoft.com/office/drawing/2014/main" id="{C584A93D-9C13-8C4A-89BB-B0039536984A}"/>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58728" name="幻灯片编号占位符 2">
            <a:extLst>
              <a:ext uri="{FF2B5EF4-FFF2-40B4-BE49-F238E27FC236}">
                <a16:creationId xmlns:a16="http://schemas.microsoft.com/office/drawing/2014/main" id="{CE4E7C00-2A73-694F-8938-6A9AC6829D3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8F5481C-5B03-A049-9B82-2369BF8A75FD}" type="slidenum">
              <a:rPr kumimoji="0" lang="en-US" altLang="zh-CN" sz="1400" smtClean="0"/>
              <a:pPr>
                <a:spcBef>
                  <a:spcPct val="0"/>
                </a:spcBef>
                <a:buClrTx/>
                <a:buSzTx/>
                <a:buFontTx/>
                <a:buNone/>
              </a:pPr>
              <a:t>73</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47172"/>
                                        </p:tgtEl>
                                        <p:attrNameLst>
                                          <p:attrName>style.visibility</p:attrName>
                                        </p:attrNameLst>
                                      </p:cBhvr>
                                      <p:to>
                                        <p:strVal val="visible"/>
                                      </p:to>
                                    </p:set>
                                    <p:animEffect transition="in" filter="barn(inVertical)">
                                      <p:cBhvr>
                                        <p:cTn id="7" dur="1000"/>
                                        <p:tgtEl>
                                          <p:spTgt spid="6471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7172"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69" name="日期占位符 3">
            <a:extLst>
              <a:ext uri="{FF2B5EF4-FFF2-40B4-BE49-F238E27FC236}">
                <a16:creationId xmlns:a16="http://schemas.microsoft.com/office/drawing/2014/main" id="{09D96A4F-D493-5849-8DF0-788B880CDB8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760A652-5AE1-4247-A6A2-B18B7CB35A7F}" type="datetime12">
              <a:rPr kumimoji="0" lang="zh-CN" altLang="en-US" sz="1400" smtClean="0"/>
              <a:pPr>
                <a:spcBef>
                  <a:spcPct val="0"/>
                </a:spcBef>
                <a:buClrTx/>
                <a:buSzTx/>
                <a:buFontTx/>
                <a:buNone/>
              </a:pPr>
              <a:t>下午8时26分</a:t>
            </a:fld>
            <a:endParaRPr kumimoji="0" lang="en-US" altLang="zh-CN" sz="1400"/>
          </a:p>
        </p:txBody>
      </p:sp>
      <p:sp>
        <p:nvSpPr>
          <p:cNvPr id="160770" name="Rectangle 2">
            <a:extLst>
              <a:ext uri="{FF2B5EF4-FFF2-40B4-BE49-F238E27FC236}">
                <a16:creationId xmlns:a16="http://schemas.microsoft.com/office/drawing/2014/main" id="{3A7E1EC6-B5B4-2141-83CF-B90738466C8E}"/>
              </a:ext>
            </a:extLst>
          </p:cNvPr>
          <p:cNvSpPr>
            <a:spLocks noGrp="1" noChangeArrowheads="1"/>
          </p:cNvSpPr>
          <p:nvPr>
            <p:ph type="title"/>
          </p:nvPr>
        </p:nvSpPr>
        <p:spPr>
          <a:xfrm>
            <a:off x="250825" y="822325"/>
            <a:ext cx="3505200" cy="519113"/>
          </a:xfrm>
          <a:noFill/>
        </p:spPr>
        <p:txBody>
          <a:bodyPr anchor="ctr">
            <a:spAutoFit/>
          </a:bodyPr>
          <a:lstStyle/>
          <a:p>
            <a:pPr eaLnBrk="1" hangingPunct="1"/>
            <a:r>
              <a:rPr kumimoji="0" lang="en-US" altLang="zh-CN" sz="2800" b="1">
                <a:solidFill>
                  <a:srgbClr val="FF33CC"/>
                </a:solidFill>
                <a:latin typeface="华文中宋" panose="02010600040101010101" pitchFamily="2" charset="-122"/>
                <a:ea typeface="华文中宋" panose="02010600040101010101" pitchFamily="2" charset="-122"/>
              </a:rPr>
              <a:t>8</a:t>
            </a:r>
            <a:r>
              <a:rPr kumimoji="0" lang="zh-CN" altLang="en-US" sz="2800" b="1">
                <a:solidFill>
                  <a:srgbClr val="FF33CC"/>
                </a:solidFill>
                <a:latin typeface="华文中宋" panose="02010600040101010101" pitchFamily="2" charset="-122"/>
                <a:ea typeface="华文中宋" panose="02010600040101010101" pitchFamily="2" charset="-122"/>
              </a:rPr>
              <a:t>．</a:t>
            </a:r>
            <a:r>
              <a:rPr kumimoji="0" lang="en-US" altLang="zh-CN" sz="2800" b="1">
                <a:solidFill>
                  <a:srgbClr val="FF33CC"/>
                </a:solidFill>
                <a:latin typeface="华文中宋" panose="02010600040101010101" pitchFamily="2" charset="-122"/>
                <a:ea typeface="华文中宋" panose="02010600040101010101" pitchFamily="2" charset="-122"/>
              </a:rPr>
              <a:t>I/O</a:t>
            </a:r>
            <a:r>
              <a:rPr kumimoji="0" lang="zh-CN" altLang="en-US" sz="2800" b="1">
                <a:solidFill>
                  <a:srgbClr val="FF33CC"/>
                </a:solidFill>
                <a:latin typeface="华文中宋" panose="02010600040101010101" pitchFamily="2" charset="-122"/>
                <a:ea typeface="华文中宋" panose="02010600040101010101" pitchFamily="2" charset="-122"/>
              </a:rPr>
              <a:t>端口寻址</a:t>
            </a:r>
          </a:p>
        </p:txBody>
      </p:sp>
      <p:sp>
        <p:nvSpPr>
          <p:cNvPr id="160771" name="Text Box 3">
            <a:extLst>
              <a:ext uri="{FF2B5EF4-FFF2-40B4-BE49-F238E27FC236}">
                <a16:creationId xmlns:a16="http://schemas.microsoft.com/office/drawing/2014/main" id="{5262BDA0-7F62-144B-A5C8-D7C5450FD612}"/>
              </a:ext>
            </a:extLst>
          </p:cNvPr>
          <p:cNvSpPr txBox="1">
            <a:spLocks noChangeArrowheads="1"/>
          </p:cNvSpPr>
          <p:nvPr/>
        </p:nvSpPr>
        <p:spPr bwMode="auto">
          <a:xfrm>
            <a:off x="538163" y="1484313"/>
            <a:ext cx="8137525"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534988" indent="-53498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(1)  </a:t>
            </a:r>
            <a:r>
              <a:rPr lang="zh-CN" altLang="en-US" sz="2400">
                <a:latin typeface="华文中宋" panose="02010600040101010101" pitchFamily="2" charset="-122"/>
                <a:ea typeface="华文中宋" panose="02010600040101010101" pitchFamily="2" charset="-122"/>
              </a:rPr>
              <a:t>直接寻址：指令中直接给出</a:t>
            </a:r>
            <a:r>
              <a:rPr lang="en-US" altLang="zh-CN" sz="2400">
                <a:latin typeface="华文中宋" panose="02010600040101010101" pitchFamily="2" charset="-122"/>
                <a:ea typeface="华文中宋" panose="02010600040101010101" pitchFamily="2" charset="-122"/>
              </a:rPr>
              <a:t>8</a:t>
            </a:r>
            <a:r>
              <a:rPr lang="zh-CN" altLang="en-US" sz="2400">
                <a:latin typeface="华文中宋" panose="02010600040101010101" pitchFamily="2" charset="-122"/>
                <a:ea typeface="华文中宋" panose="02010600040101010101" pitchFamily="2" charset="-122"/>
              </a:rPr>
              <a:t>位端口地址，只能寻址</a:t>
            </a:r>
            <a:r>
              <a:rPr lang="en-US" altLang="zh-CN" sz="2400">
                <a:latin typeface="华文中宋" panose="02010600040101010101" pitchFamily="2" charset="-122"/>
                <a:ea typeface="华文中宋" panose="02010600040101010101" pitchFamily="2" charset="-122"/>
              </a:rPr>
              <a:t>256</a:t>
            </a:r>
            <a:r>
              <a:rPr lang="zh-CN" altLang="en-US" sz="2400">
                <a:latin typeface="华文中宋" panose="02010600040101010101" pitchFamily="2" charset="-122"/>
                <a:ea typeface="华文中宋" panose="02010600040101010101" pitchFamily="2" charset="-122"/>
              </a:rPr>
              <a:t>个端口。</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IN          AL/AX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8</a:t>
            </a:r>
            <a:r>
              <a:rPr lang="zh-CN" altLang="en-US" sz="2400">
                <a:latin typeface="华文中宋" panose="02010600040101010101" pitchFamily="2" charset="-122"/>
                <a:ea typeface="华文中宋" panose="02010600040101010101" pitchFamily="2" charset="-122"/>
              </a:rPr>
              <a:t>位立即数</a:t>
            </a:r>
            <a:r>
              <a:rPr lang="en-US" altLang="zh-CN" sz="2400">
                <a:latin typeface="华文中宋" panose="02010600040101010101" pitchFamily="2" charset="-122"/>
                <a:ea typeface="华文中宋" panose="02010600040101010101" pitchFamily="2" charset="-122"/>
              </a:rPr>
              <a:t>(PORT)</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OUT	8</a:t>
            </a:r>
            <a:r>
              <a:rPr lang="zh-CN" altLang="en-US" sz="2400">
                <a:latin typeface="华文中宋" panose="02010600040101010101" pitchFamily="2" charset="-122"/>
                <a:ea typeface="华文中宋" panose="02010600040101010101" pitchFamily="2" charset="-122"/>
              </a:rPr>
              <a:t>位立即数</a:t>
            </a:r>
            <a:r>
              <a:rPr lang="en-US" altLang="zh-CN" sz="2400">
                <a:latin typeface="华文中宋" panose="02010600040101010101" pitchFamily="2" charset="-122"/>
                <a:ea typeface="华文中宋" panose="02010600040101010101" pitchFamily="2" charset="-122"/>
              </a:rPr>
              <a:t>(PORT)</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AL/AX</a:t>
            </a:r>
          </a:p>
          <a:p>
            <a:pPr eaLnBrk="1" hangingPunct="1">
              <a:spcBef>
                <a:spcPct val="0"/>
              </a:spcBef>
              <a:buClrTx/>
              <a:buSzTx/>
              <a:buFontTx/>
              <a:buNone/>
            </a:pPr>
            <a:endParaRPr lang="en-US" altLang="zh-CN" sz="240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(2)  </a:t>
            </a:r>
            <a:r>
              <a:rPr lang="zh-CN" altLang="en-US" sz="2400">
                <a:latin typeface="华文中宋" panose="02010600040101010101" pitchFamily="2" charset="-122"/>
                <a:ea typeface="华文中宋" panose="02010600040101010101" pitchFamily="2" charset="-122"/>
              </a:rPr>
              <a:t>间接寻址：将</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位端口地址放入</a:t>
            </a:r>
            <a:r>
              <a:rPr lang="en-US" altLang="zh-CN" sz="2400">
                <a:latin typeface="华文中宋" panose="02010600040101010101" pitchFamily="2" charset="-122"/>
                <a:ea typeface="华文中宋" panose="02010600040101010101" pitchFamily="2" charset="-122"/>
              </a:rPr>
              <a:t>DX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MOV	DX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16</a:t>
            </a:r>
            <a:r>
              <a:rPr lang="zh-CN" altLang="en-US" sz="2400">
                <a:latin typeface="华文中宋" panose="02010600040101010101" pitchFamily="2" charset="-122"/>
                <a:ea typeface="华文中宋" panose="02010600040101010101" pitchFamily="2" charset="-122"/>
              </a:rPr>
              <a:t>位立即数</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IN	         AL/AX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OUT	DX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AL/AX</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IN	         AL,	20H	; [20H]</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AL</a:t>
            </a:r>
          </a:p>
          <a:p>
            <a:pPr eaLnBrk="1" hangingPunct="1">
              <a:spcBef>
                <a:spcPct val="0"/>
              </a:spcBef>
              <a:buClrTx/>
              <a:buSzTx/>
              <a:buFontTx/>
              <a:buNone/>
            </a:pPr>
            <a:r>
              <a:rPr lang="en-US" altLang="zh-CN" sz="16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MOV	DX,	210H</a:t>
            </a:r>
          </a:p>
          <a:p>
            <a:pPr eaLnBrk="1" hangingPunct="1">
              <a:spcBef>
                <a:spcPct val="0"/>
              </a:spcBef>
              <a:buClrTx/>
              <a:buSzTx/>
              <a:buFontTx/>
              <a:buNone/>
            </a:pPr>
            <a:r>
              <a:rPr lang="en-US" altLang="zh-CN" sz="2400">
                <a:latin typeface="华文中宋" panose="02010600040101010101" pitchFamily="2" charset="-122"/>
                <a:ea typeface="华文中宋" panose="02010600040101010101" pitchFamily="2" charset="-122"/>
              </a:rPr>
              <a:t>	OUT	DX,	AL	;AL</a:t>
            </a:r>
            <a:r>
              <a:rPr lang="en-US" altLang="zh-CN" sz="2400">
                <a:latin typeface="华文中宋" panose="02010600040101010101" pitchFamily="2" charset="-122"/>
                <a:ea typeface="华文中宋" panose="02010600040101010101" pitchFamily="2" charset="-122"/>
                <a:sym typeface="Wingdings" pitchFamily="2" charset="2"/>
              </a:rPr>
              <a:t>[210H]</a:t>
            </a:r>
          </a:p>
        </p:txBody>
      </p:sp>
      <p:sp>
        <p:nvSpPr>
          <p:cNvPr id="160773" name="幻灯片编号占位符 2">
            <a:extLst>
              <a:ext uri="{FF2B5EF4-FFF2-40B4-BE49-F238E27FC236}">
                <a16:creationId xmlns:a16="http://schemas.microsoft.com/office/drawing/2014/main" id="{F3EA48C3-7AA3-AD4E-9EC4-05CC376D112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0F09057-DD8F-AD49-A7D2-D2770A07961C}" type="slidenum">
              <a:rPr kumimoji="0" lang="en-US" altLang="zh-CN" sz="1400" smtClean="0"/>
              <a:pPr>
                <a:spcBef>
                  <a:spcPct val="0"/>
                </a:spcBef>
                <a:buClrTx/>
                <a:buSzTx/>
                <a:buFontTx/>
                <a:buNone/>
              </a:pPr>
              <a:t>74</a:t>
            </a:fld>
            <a:r>
              <a:rPr kumimoji="0" lang="en-US" altLang="zh-CN" sz="1400"/>
              <a:t>/201</a:t>
            </a:r>
          </a:p>
        </p:txBody>
      </p:sp>
      <p:sp>
        <p:nvSpPr>
          <p:cNvPr id="7" name="Text Box 5">
            <a:extLst>
              <a:ext uri="{FF2B5EF4-FFF2-40B4-BE49-F238E27FC236}">
                <a16:creationId xmlns:a16="http://schemas.microsoft.com/office/drawing/2014/main" id="{763628FA-7AD5-E44B-A704-FB1DD9482C75}"/>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7" name="日期占位符 3">
            <a:extLst>
              <a:ext uri="{FF2B5EF4-FFF2-40B4-BE49-F238E27FC236}">
                <a16:creationId xmlns:a16="http://schemas.microsoft.com/office/drawing/2014/main" id="{D10F2795-B9FB-124F-A92B-51195B4CA0B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C0DC806-E3FE-6E4F-BF17-2F4A2F55C42D}" type="datetime12">
              <a:rPr kumimoji="0" lang="zh-CN" altLang="en-US" sz="1400" smtClean="0"/>
              <a:pPr>
                <a:spcBef>
                  <a:spcPct val="0"/>
                </a:spcBef>
                <a:buClrTx/>
                <a:buSzTx/>
                <a:buFontTx/>
                <a:buNone/>
              </a:pPr>
              <a:t>下午8时26分</a:t>
            </a:fld>
            <a:endParaRPr kumimoji="0" lang="en-US" altLang="zh-CN" sz="1400"/>
          </a:p>
        </p:txBody>
      </p:sp>
      <p:sp>
        <p:nvSpPr>
          <p:cNvPr id="162818" name="Rectangle 2">
            <a:extLst>
              <a:ext uri="{FF2B5EF4-FFF2-40B4-BE49-F238E27FC236}">
                <a16:creationId xmlns:a16="http://schemas.microsoft.com/office/drawing/2014/main" id="{960552F0-D7B6-D746-9C3B-626B6E310697}"/>
              </a:ext>
            </a:extLst>
          </p:cNvPr>
          <p:cNvSpPr>
            <a:spLocks noGrp="1" noChangeArrowheads="1"/>
          </p:cNvSpPr>
          <p:nvPr>
            <p:ph type="title"/>
          </p:nvPr>
        </p:nvSpPr>
        <p:spPr>
          <a:xfrm>
            <a:off x="323850" y="893763"/>
            <a:ext cx="2952750" cy="519112"/>
          </a:xfrm>
          <a:noFill/>
        </p:spPr>
        <p:txBody>
          <a:bodyPr anchor="ctr">
            <a:spAutoFit/>
          </a:bodyPr>
          <a:lstStyle/>
          <a:p>
            <a:pPr eaLnBrk="1" hangingPunct="1"/>
            <a:r>
              <a:rPr kumimoji="0" lang="en-US" altLang="zh-CN" sz="2800" b="1">
                <a:solidFill>
                  <a:srgbClr val="FF33CC"/>
                </a:solidFill>
                <a:latin typeface="华文中宋" panose="02010600040101010101" pitchFamily="2" charset="-122"/>
                <a:ea typeface="华文中宋" panose="02010600040101010101" pitchFamily="2" charset="-122"/>
              </a:rPr>
              <a:t>9</a:t>
            </a:r>
            <a:r>
              <a:rPr kumimoji="0" lang="zh-CN" altLang="en-US" sz="2800" b="1">
                <a:solidFill>
                  <a:srgbClr val="FF33CC"/>
                </a:solidFill>
                <a:latin typeface="华文中宋" panose="02010600040101010101" pitchFamily="2" charset="-122"/>
                <a:ea typeface="华文中宋" panose="02010600040101010101" pitchFamily="2" charset="-122"/>
              </a:rPr>
              <a:t>．隐含寻址</a:t>
            </a:r>
          </a:p>
        </p:txBody>
      </p:sp>
      <p:sp>
        <p:nvSpPr>
          <p:cNvPr id="162819" name="Text Box 3">
            <a:extLst>
              <a:ext uri="{FF2B5EF4-FFF2-40B4-BE49-F238E27FC236}">
                <a16:creationId xmlns:a16="http://schemas.microsoft.com/office/drawing/2014/main" id="{65354790-B2FC-CC46-98F9-D17A58E1CF42}"/>
              </a:ext>
            </a:extLst>
          </p:cNvPr>
          <p:cNvSpPr txBox="1">
            <a:spLocks noChangeArrowheads="1"/>
          </p:cNvSpPr>
          <p:nvPr/>
        </p:nvSpPr>
        <p:spPr bwMode="auto">
          <a:xfrm>
            <a:off x="468313" y="1484313"/>
            <a:ext cx="8137525"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30000"/>
              </a:lnSpc>
              <a:spcBef>
                <a:spcPct val="0"/>
              </a:spcBef>
              <a:buClrTx/>
              <a:buSzTx/>
              <a:buFontTx/>
              <a:buNone/>
            </a:pPr>
            <a:r>
              <a:rPr lang="zh-CN" altLang="en-US" sz="2400">
                <a:latin typeface="华文中宋" panose="02010600040101010101" pitchFamily="2" charset="-122"/>
                <a:ea typeface="华文中宋" panose="02010600040101010101" pitchFamily="2" charset="-122"/>
              </a:rPr>
              <a:t>      在有些指令的操作码中，不仅包含了操作的性质，还隐含了部分操作数的地址。如乘法指令</a:t>
            </a:r>
            <a:r>
              <a:rPr lang="en-US" altLang="zh-CN" sz="2400">
                <a:latin typeface="华文中宋" panose="02010600040101010101" pitchFamily="2" charset="-122"/>
                <a:ea typeface="华文中宋" panose="02010600040101010101" pitchFamily="2" charset="-122"/>
              </a:rPr>
              <a:t>MUL</a:t>
            </a:r>
            <a:r>
              <a:rPr lang="zh-CN" altLang="en-US" sz="2400">
                <a:latin typeface="华文中宋" panose="02010600040101010101" pitchFamily="2" charset="-122"/>
                <a:ea typeface="华文中宋" panose="02010600040101010101" pitchFamily="2" charset="-122"/>
              </a:rPr>
              <a:t>，在这条指令中只需指明乘数的地址，而被乘数以及乘积的地址是隐含且固定的。这种将一个操作数隐含在指令码中的寻址方式就称为</a:t>
            </a:r>
            <a:r>
              <a:rPr lang="zh-CN" altLang="en-US" sz="2400">
                <a:solidFill>
                  <a:srgbClr val="FF0000"/>
                </a:solidFill>
                <a:latin typeface="华文中宋" panose="02010600040101010101" pitchFamily="2" charset="-122"/>
                <a:ea typeface="华文中宋" panose="02010600040101010101" pitchFamily="2" charset="-122"/>
              </a:rPr>
              <a:t>隐含寻址</a:t>
            </a:r>
            <a:r>
              <a:rPr lang="zh-CN" altLang="en-US" sz="2400">
                <a:latin typeface="华文中宋" panose="02010600040101010101" pitchFamily="2" charset="-122"/>
                <a:ea typeface="华文中宋" panose="02010600040101010101" pitchFamily="2" charset="-122"/>
              </a:rPr>
              <a:t>。 </a:t>
            </a:r>
          </a:p>
        </p:txBody>
      </p:sp>
      <p:sp>
        <p:nvSpPr>
          <p:cNvPr id="162820" name="Text Box 4">
            <a:extLst>
              <a:ext uri="{FF2B5EF4-FFF2-40B4-BE49-F238E27FC236}">
                <a16:creationId xmlns:a16="http://schemas.microsoft.com/office/drawing/2014/main" id="{DB659F93-13C5-C247-81AC-D04F16B0AA71}"/>
              </a:ext>
            </a:extLst>
          </p:cNvPr>
          <p:cNvSpPr txBox="1">
            <a:spLocks noChangeArrowheads="1"/>
          </p:cNvSpPr>
          <p:nvPr/>
        </p:nvSpPr>
        <p:spPr bwMode="auto">
          <a:xfrm>
            <a:off x="468313" y="4017963"/>
            <a:ext cx="8207375" cy="1296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50000"/>
              </a:spcBef>
              <a:buClrTx/>
              <a:buSzTx/>
              <a:buFontTx/>
              <a:buNone/>
            </a:pPr>
            <a:r>
              <a:rPr lang="zh-CN" altLang="en-US"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例： 指令“</a:t>
            </a:r>
            <a:r>
              <a:rPr lang="en-US" altLang="zh-CN"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MUL BL”</a:t>
            </a:r>
            <a:r>
              <a:rPr lang="zh-CN" altLang="en-US"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的功能是把</a:t>
            </a:r>
            <a:r>
              <a:rPr lang="en-US" altLang="zh-CN"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AL</a:t>
            </a:r>
            <a:r>
              <a:rPr lang="zh-CN" altLang="en-US"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中的内容与</a:t>
            </a:r>
            <a:r>
              <a:rPr lang="en-US" altLang="zh-CN"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BL</a:t>
            </a:r>
            <a:r>
              <a:rPr lang="zh-CN" altLang="en-US"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中的内容相乘，乘积送到</a:t>
            </a:r>
            <a:r>
              <a:rPr lang="en-US" altLang="zh-CN"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AX</a:t>
            </a:r>
            <a:r>
              <a:rPr lang="zh-CN" altLang="en-US"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寄存器。即</a:t>
            </a:r>
            <a:r>
              <a:rPr lang="es-ES_tradnl" altLang="zh-CN"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(AL)×(BL)</a:t>
            </a:r>
            <a:r>
              <a:rPr lang="en-US" altLang="zh-CN"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t>
            </a:r>
            <a:r>
              <a:rPr lang="es-ES_tradnl" altLang="zh-CN"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AX</a:t>
            </a:r>
            <a:r>
              <a:rPr lang="zh-CN" altLang="en-US"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。这条指令隐含了被乘数</a:t>
            </a:r>
            <a:r>
              <a:rPr lang="en-US" altLang="zh-CN"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AL</a:t>
            </a:r>
            <a:r>
              <a:rPr lang="zh-CN" altLang="en-US"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及存放结果的累加器</a:t>
            </a:r>
            <a:r>
              <a:rPr lang="en-US" altLang="zh-CN"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AX</a:t>
            </a:r>
            <a:r>
              <a:rPr lang="zh-CN" altLang="en-US" sz="2400">
                <a:solidFill>
                  <a:srgbClr val="000000"/>
                </a:solidFill>
                <a:latin typeface="华文中宋" panose="02010600040101010101" pitchFamily="2" charset="-122"/>
                <a:ea typeface="华文中宋" panose="02010600040101010101" pitchFamily="2" charset="-122"/>
                <a:cs typeface="Times New Roman" panose="02020603050405020304" pitchFamily="18" charset="0"/>
              </a:rPr>
              <a:t>。</a:t>
            </a:r>
            <a:r>
              <a:rPr lang="zh-CN" altLang="en-US" sz="2400">
                <a:latin typeface="华文中宋" panose="02010600040101010101" pitchFamily="2" charset="-122"/>
                <a:ea typeface="华文中宋" panose="02010600040101010101" pitchFamily="2" charset="-122"/>
                <a:cs typeface="Times New Roman" panose="02020603050405020304" pitchFamily="18" charset="0"/>
              </a:rPr>
              <a:t> </a:t>
            </a:r>
          </a:p>
        </p:txBody>
      </p:sp>
      <p:sp>
        <p:nvSpPr>
          <p:cNvPr id="162821" name="Text Box 5">
            <a:extLst>
              <a:ext uri="{FF2B5EF4-FFF2-40B4-BE49-F238E27FC236}">
                <a16:creationId xmlns:a16="http://schemas.microsoft.com/office/drawing/2014/main" id="{DE69F403-E5CD-D847-B10E-D540CD1A9969}"/>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62822" name="幻灯片编号占位符 2">
            <a:extLst>
              <a:ext uri="{FF2B5EF4-FFF2-40B4-BE49-F238E27FC236}">
                <a16:creationId xmlns:a16="http://schemas.microsoft.com/office/drawing/2014/main" id="{4678EA61-90CF-CE40-B55B-85AC3D9C0C3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226B780-F322-F440-B60D-C8DE7BB9B28E}" type="slidenum">
              <a:rPr kumimoji="0" lang="en-US" altLang="zh-CN" sz="1400" smtClean="0"/>
              <a:pPr>
                <a:spcBef>
                  <a:spcPct val="0"/>
                </a:spcBef>
                <a:buClrTx/>
                <a:buSzTx/>
                <a:buFontTx/>
                <a:buNone/>
              </a:pPr>
              <a:t>75</a:t>
            </a:fld>
            <a:r>
              <a:rPr kumimoji="0" lang="en-US" altLang="zh-CN" sz="1400"/>
              <a:t>/201</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5" name="日期占位符 3">
            <a:extLst>
              <a:ext uri="{FF2B5EF4-FFF2-40B4-BE49-F238E27FC236}">
                <a16:creationId xmlns:a16="http://schemas.microsoft.com/office/drawing/2014/main" id="{99DF4B7F-06DB-7C44-9C4C-79CCC7FB3F5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14C1291-4F6C-C545-A243-4FCE872685F6}" type="datetime12">
              <a:rPr kumimoji="0" lang="zh-CN" altLang="en-US" sz="1400" smtClean="0"/>
              <a:pPr>
                <a:spcBef>
                  <a:spcPct val="0"/>
                </a:spcBef>
                <a:buClrTx/>
                <a:buSzTx/>
                <a:buFontTx/>
                <a:buNone/>
              </a:pPr>
              <a:t>下午8时26分</a:t>
            </a:fld>
            <a:endParaRPr kumimoji="0" lang="en-US" altLang="zh-CN" sz="1400"/>
          </a:p>
        </p:txBody>
      </p:sp>
      <p:sp>
        <p:nvSpPr>
          <p:cNvPr id="164866" name="Text Box 2">
            <a:extLst>
              <a:ext uri="{FF2B5EF4-FFF2-40B4-BE49-F238E27FC236}">
                <a16:creationId xmlns:a16="http://schemas.microsoft.com/office/drawing/2014/main" id="{ADBA7DCF-1B6E-5D48-8509-AB03A38E7AFF}"/>
              </a:ext>
            </a:extLst>
          </p:cNvPr>
          <p:cNvSpPr txBox="1">
            <a:spLocks noChangeArrowheads="1"/>
          </p:cNvSpPr>
          <p:nvPr/>
        </p:nvSpPr>
        <p:spPr bwMode="auto">
          <a:xfrm>
            <a:off x="539750" y="836613"/>
            <a:ext cx="8380413" cy="563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5000"/>
              </a:lnSpc>
              <a:spcBef>
                <a:spcPct val="0"/>
              </a:spcBef>
              <a:buClrTx/>
              <a:buSzTx/>
              <a:buFontTx/>
              <a:buNone/>
            </a:pPr>
            <a:r>
              <a:rPr lang="zh-CN" altLang="en-US" sz="2400" dirty="0">
                <a:latin typeface="华文中宋" panose="02010600040101010101" pitchFamily="2" charset="-122"/>
                <a:ea typeface="华文中宋" panose="02010600040101010101" pitchFamily="2" charset="-122"/>
              </a:rPr>
              <a:t>例：假设</a:t>
            </a:r>
            <a:r>
              <a:rPr lang="en-US" altLang="zh-CN" sz="2400" dirty="0">
                <a:latin typeface="华文中宋" panose="02010600040101010101" pitchFamily="2" charset="-122"/>
                <a:ea typeface="华文中宋" panose="02010600040101010101" pitchFamily="2" charset="-122"/>
              </a:rPr>
              <a:t>DS=2000H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ES=2100H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SS=1500H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SI=00A0H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DI=0</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BX=0100H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BP=0010H</a:t>
            </a:r>
            <a:r>
              <a:rPr lang="zh-CN" altLang="en-US" sz="2400" dirty="0">
                <a:latin typeface="华文中宋" panose="02010600040101010101" pitchFamily="2" charset="-122"/>
                <a:ea typeface="华文中宋" panose="02010600040101010101" pitchFamily="2" charset="-122"/>
              </a:rPr>
              <a:t>，数据变量</a:t>
            </a:r>
            <a:r>
              <a:rPr lang="en-US" altLang="zh-CN" sz="2400" dirty="0">
                <a:latin typeface="华文中宋" panose="02010600040101010101" pitchFamily="2" charset="-122"/>
                <a:ea typeface="华文中宋" panose="02010600040101010101" pitchFamily="2" charset="-122"/>
              </a:rPr>
              <a:t>VAL</a:t>
            </a:r>
            <a:r>
              <a:rPr lang="zh-CN" altLang="en-US" sz="2400" dirty="0">
                <a:latin typeface="华文中宋" panose="02010600040101010101" pitchFamily="2" charset="-122"/>
                <a:ea typeface="华文中宋" panose="02010600040101010101" pitchFamily="2" charset="-122"/>
              </a:rPr>
              <a:t>在数据段中的偏移地址为</a:t>
            </a:r>
            <a:r>
              <a:rPr lang="en-US" altLang="zh-CN" sz="2400" dirty="0">
                <a:latin typeface="华文中宋" panose="02010600040101010101" pitchFamily="2" charset="-122"/>
                <a:ea typeface="华文中宋" panose="02010600040101010101" pitchFamily="2" charset="-122"/>
              </a:rPr>
              <a:t>0050H</a:t>
            </a:r>
            <a:r>
              <a:rPr lang="zh-CN" altLang="en-US" sz="2400" dirty="0">
                <a:latin typeface="华文中宋" panose="02010600040101010101" pitchFamily="2" charset="-122"/>
                <a:ea typeface="华文中宋" panose="02010600040101010101" pitchFamily="2" charset="-122"/>
              </a:rPr>
              <a:t>，指出下列指示的源操作数是什么寻址方式，写出它的物理地址。</a:t>
            </a:r>
            <a:r>
              <a:rPr lang="zh-CN" altLang="en-US" sz="2000" dirty="0">
                <a:solidFill>
                  <a:schemeClr val="hlink"/>
                </a:solidFill>
                <a:latin typeface="华文中宋" panose="02010600040101010101" pitchFamily="2" charset="-122"/>
                <a:ea typeface="华文中宋" panose="02010600040101010101" pitchFamily="2" charset="-122"/>
              </a:rPr>
              <a:t>（</a:t>
            </a:r>
            <a:r>
              <a:rPr lang="en-US" altLang="zh-CN" sz="2000" dirty="0">
                <a:solidFill>
                  <a:schemeClr val="hlink"/>
                </a:solidFill>
                <a:latin typeface="华文中宋" panose="02010600040101010101" pitchFamily="2" charset="-122"/>
                <a:ea typeface="华文中宋" panose="02010600040101010101" pitchFamily="2" charset="-122"/>
              </a:rPr>
              <a:t>5-10</a:t>
            </a:r>
            <a:r>
              <a:rPr lang="zh-CN" altLang="en-US" sz="2000" dirty="0">
                <a:solidFill>
                  <a:schemeClr val="hlink"/>
                </a:solidFill>
                <a:latin typeface="华文中宋" panose="02010600040101010101" pitchFamily="2" charset="-122"/>
                <a:ea typeface="华文中宋" panose="02010600040101010101" pitchFamily="2" charset="-122"/>
              </a:rPr>
              <a:t>自己练习）</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1</a:t>
            </a:r>
            <a:r>
              <a:rPr lang="zh-CN"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MOV</a:t>
            </a:r>
            <a:r>
              <a:rPr lang="en-US" altLang="zh-CN"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AL</a:t>
            </a:r>
            <a:r>
              <a:rPr lang="en-US" altLang="zh-CN" sz="2400" dirty="0">
                <a:latin typeface="华文中宋" panose="02010600040101010101" pitchFamily="2" charset="-122"/>
                <a:ea typeface="华文中宋" panose="02010600040101010101" pitchFamily="2" charset="-122"/>
              </a:rPr>
              <a:t>,0</a:t>
            </a:r>
            <a:r>
              <a:rPr lang="en-US" altLang="zh-Hans" sz="2400" dirty="0">
                <a:latin typeface="华文中宋" panose="02010600040101010101" pitchFamily="2" charset="-122"/>
                <a:ea typeface="华文中宋" panose="02010600040101010101" pitchFamily="2" charset="-122"/>
              </a:rPr>
              <a:t>ABH</a:t>
            </a:r>
            <a:r>
              <a:rPr lang="en-US" altLang="zh-CN" sz="2400" dirty="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2</a:t>
            </a:r>
            <a:r>
              <a:rPr lang="zh-CN"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MOV </a:t>
            </a:r>
            <a:r>
              <a:rPr lang="en-US" altLang="zh-CN"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AX</a:t>
            </a:r>
            <a:r>
              <a:rPr lang="en-US" altLang="zh-CN" sz="2400" dirty="0">
                <a:latin typeface="华文中宋" panose="02010600040101010101" pitchFamily="2" charset="-122"/>
                <a:ea typeface="华文中宋" panose="02010600040101010101" pitchFamily="2" charset="-122"/>
              </a:rPr>
              <a:t>,</a:t>
            </a:r>
            <a:r>
              <a:rPr lang="en-US" altLang="zh-Hans" sz="2400" dirty="0">
                <a:latin typeface="华文中宋" panose="02010600040101010101" pitchFamily="2" charset="-122"/>
                <a:ea typeface="华文中宋" panose="02010600040101010101" pitchFamily="2" charset="-122"/>
              </a:rPr>
              <a:t>VAL</a:t>
            </a:r>
            <a:r>
              <a:rPr lang="en-US" altLang="zh-CN" sz="2400" dirty="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a:t>
            </a:r>
            <a:r>
              <a:rPr lang="zh-CN"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MOV </a:t>
            </a:r>
            <a:r>
              <a:rPr lang="en-US" altLang="zh-CN"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AX</a:t>
            </a:r>
            <a:r>
              <a:rPr lang="en-US" altLang="zh-CN" sz="2400" dirty="0">
                <a:latin typeface="华文中宋" panose="02010600040101010101" pitchFamily="2" charset="-122"/>
                <a:ea typeface="华文中宋" panose="02010600040101010101" pitchFamily="2" charset="-122"/>
              </a:rPr>
              <a:t>,</a:t>
            </a:r>
            <a:r>
              <a:rPr lang="en-US" altLang="zh-Hans" sz="2400" dirty="0">
                <a:latin typeface="华文中宋" panose="02010600040101010101" pitchFamily="2" charset="-122"/>
                <a:ea typeface="华文中宋" panose="02010600040101010101" pitchFamily="2" charset="-122"/>
              </a:rPr>
              <a:t>VAL</a:t>
            </a:r>
            <a:r>
              <a:rPr lang="en-US" altLang="zh-CN" sz="2400" dirty="0">
                <a:latin typeface="华文中宋" panose="02010600040101010101" pitchFamily="2" charset="-122"/>
                <a:ea typeface="华文中宋" panose="02010600040101010101" pitchFamily="2" charset="-122"/>
              </a:rPr>
              <a:t>[DI]		</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4</a:t>
            </a:r>
            <a:r>
              <a:rPr lang="zh-CN" altLang="en-US" sz="2400" dirty="0">
                <a:latin typeface="华文中宋" panose="02010600040101010101" pitchFamily="2" charset="-122"/>
                <a:ea typeface="华文中宋" panose="02010600040101010101" pitchFamily="2" charset="-122"/>
              </a:rPr>
              <a:t>）</a:t>
            </a:r>
            <a:r>
              <a:rPr lang="en-US" altLang="zh-Hans" sz="2400" dirty="0">
                <a:latin typeface="华文中宋" panose="02010600040101010101" pitchFamily="2" charset="-122"/>
                <a:ea typeface="华文中宋" panose="02010600040101010101" pitchFamily="2" charset="-122"/>
              </a:rPr>
              <a:t> MOV</a:t>
            </a:r>
            <a:r>
              <a:rPr lang="en-US" altLang="zh-CN" sz="2400" dirty="0">
                <a:latin typeface="华文中宋" panose="02010600040101010101" pitchFamily="2" charset="-122"/>
                <a:ea typeface="华文中宋" panose="02010600040101010101" pitchFamily="2" charset="-122"/>
              </a:rPr>
              <a:t> </a:t>
            </a:r>
            <a:r>
              <a:rPr lang="zh-Hans"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AX</a:t>
            </a:r>
            <a:r>
              <a:rPr lang="en-US" altLang="zh-CN" sz="2400" dirty="0">
                <a:latin typeface="华文中宋" panose="02010600040101010101" pitchFamily="2" charset="-122"/>
                <a:ea typeface="华文中宋" panose="02010600040101010101" pitchFamily="2" charset="-122"/>
              </a:rPr>
              <a:t>,</a:t>
            </a:r>
            <a:r>
              <a:rPr lang="en-US" altLang="zh-Hans" sz="2400" dirty="0">
                <a:latin typeface="华文中宋" panose="02010600040101010101" pitchFamily="2" charset="-122"/>
                <a:ea typeface="华文中宋" panose="02010600040101010101" pitchFamily="2" charset="-122"/>
              </a:rPr>
              <a:t> VAL</a:t>
            </a:r>
            <a:r>
              <a:rPr lang="en-US" altLang="zh-CN" sz="2400" dirty="0">
                <a:latin typeface="华文中宋" panose="02010600040101010101" pitchFamily="2" charset="-122"/>
                <a:ea typeface="华文中宋" panose="02010600040101010101" pitchFamily="2" charset="-122"/>
              </a:rPr>
              <a:t>[BX][SI]	</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5</a:t>
            </a:r>
            <a:r>
              <a:rPr lang="zh-CN"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MOV </a:t>
            </a:r>
            <a:r>
              <a:rPr lang="en-US" altLang="zh-CN"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AX</a:t>
            </a:r>
            <a:r>
              <a:rPr lang="en-US" altLang="zh-CN" sz="2400" dirty="0">
                <a:latin typeface="华文中宋" panose="02010600040101010101" pitchFamily="2" charset="-122"/>
                <a:ea typeface="华文中宋" panose="02010600040101010101" pitchFamily="2" charset="-122"/>
              </a:rPr>
              <a:t>,</a:t>
            </a:r>
            <a:r>
              <a:rPr lang="en-US" altLang="zh-Hans" sz="2400" dirty="0">
                <a:latin typeface="华文中宋" panose="02010600040101010101" pitchFamily="2" charset="-122"/>
                <a:ea typeface="华文中宋" panose="02010600040101010101" pitchFamily="2" charset="-122"/>
              </a:rPr>
              <a:t>BX</a:t>
            </a:r>
            <a:r>
              <a:rPr lang="en-US" altLang="zh-CN" sz="2400" dirty="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6</a:t>
            </a:r>
            <a:r>
              <a:rPr lang="zh-CN"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MOV </a:t>
            </a:r>
            <a:r>
              <a:rPr lang="en-US" altLang="zh-CN"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AX</a:t>
            </a:r>
            <a:r>
              <a:rPr lang="en-US" altLang="zh-CN" sz="2400" dirty="0">
                <a:latin typeface="华文中宋" panose="02010600040101010101" pitchFamily="2" charset="-122"/>
                <a:ea typeface="华文中宋" panose="02010600040101010101" pitchFamily="2" charset="-122"/>
              </a:rPr>
              <a:t>,[100</a:t>
            </a:r>
            <a:r>
              <a:rPr lang="en-US" altLang="zh-Hans" sz="2400" dirty="0">
                <a:latin typeface="华文中宋" panose="02010600040101010101" pitchFamily="2" charset="-122"/>
                <a:ea typeface="华文中宋" panose="02010600040101010101" pitchFamily="2" charset="-122"/>
              </a:rPr>
              <a:t>H</a:t>
            </a:r>
            <a:r>
              <a:rPr lang="en-US" altLang="zh-CN" sz="2400" dirty="0">
                <a:latin typeface="华文中宋" panose="02010600040101010101" pitchFamily="2" charset="-122"/>
                <a:ea typeface="华文中宋" panose="02010600040101010101" pitchFamily="2" charset="-122"/>
              </a:rPr>
              <a:t>]</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7</a:t>
            </a:r>
            <a:r>
              <a:rPr lang="zh-CN"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MOV </a:t>
            </a:r>
            <a:r>
              <a:rPr lang="en-US" altLang="zh-CN"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AX</a:t>
            </a:r>
            <a:r>
              <a:rPr lang="en-US" altLang="zh-CN" sz="2400" dirty="0">
                <a:latin typeface="华文中宋" panose="02010600040101010101" pitchFamily="2" charset="-122"/>
                <a:ea typeface="华文中宋" panose="02010600040101010101" pitchFamily="2" charset="-122"/>
              </a:rPr>
              <a:t>,[</a:t>
            </a:r>
            <a:r>
              <a:rPr lang="en-US" altLang="zh-Hans" sz="2400" dirty="0">
                <a:latin typeface="华文中宋" panose="02010600040101010101" pitchFamily="2" charset="-122"/>
                <a:ea typeface="华文中宋" panose="02010600040101010101" pitchFamily="2" charset="-122"/>
              </a:rPr>
              <a:t>BX</a:t>
            </a:r>
            <a:r>
              <a:rPr lang="en-US" altLang="zh-CN" sz="2400" dirty="0">
                <a:latin typeface="华文中宋" panose="02010600040101010101" pitchFamily="2" charset="-122"/>
                <a:ea typeface="华文中宋" panose="02010600040101010101" pitchFamily="2" charset="-122"/>
              </a:rPr>
              <a:t>]	</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8</a:t>
            </a:r>
            <a:r>
              <a:rPr lang="zh-CN"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MOV </a:t>
            </a:r>
            <a:r>
              <a:rPr lang="en-US" altLang="zh-CN"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AX</a:t>
            </a:r>
            <a:r>
              <a:rPr lang="en-US" altLang="zh-CN" sz="2400" dirty="0">
                <a:latin typeface="华文中宋" panose="02010600040101010101" pitchFamily="2" charset="-122"/>
                <a:ea typeface="华文中宋" panose="02010600040101010101" pitchFamily="2" charset="-122"/>
              </a:rPr>
              <a:t>,ES:[BX]	</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9</a:t>
            </a:r>
            <a:r>
              <a:rPr lang="zh-CN"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MOV</a:t>
            </a:r>
            <a:r>
              <a:rPr lang="en-US" altLang="zh-CN"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AX</a:t>
            </a:r>
            <a:r>
              <a:rPr lang="en-US" altLang="zh-CN" sz="2400" dirty="0">
                <a:latin typeface="华文中宋" panose="02010600040101010101" pitchFamily="2" charset="-122"/>
                <a:ea typeface="华文中宋" panose="02010600040101010101" pitchFamily="2" charset="-122"/>
              </a:rPr>
              <a:t>,[BP]</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10</a:t>
            </a:r>
            <a:r>
              <a:rPr lang="zh-CN" altLang="en-US"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MOV</a:t>
            </a:r>
            <a:r>
              <a:rPr lang="en-US" altLang="zh-CN" sz="2400" dirty="0">
                <a:latin typeface="华文中宋" panose="02010600040101010101" pitchFamily="2" charset="-122"/>
                <a:ea typeface="华文中宋" panose="02010600040101010101" pitchFamily="2" charset="-122"/>
              </a:rPr>
              <a:t> </a:t>
            </a:r>
            <a:r>
              <a:rPr lang="en-US" altLang="zh-Hans" sz="2400" dirty="0">
                <a:latin typeface="华文中宋" panose="02010600040101010101" pitchFamily="2" charset="-122"/>
                <a:ea typeface="华文中宋" panose="02010600040101010101" pitchFamily="2" charset="-122"/>
              </a:rPr>
              <a:t> AX</a:t>
            </a:r>
            <a:r>
              <a:rPr lang="en-US" altLang="zh-CN" sz="2400" dirty="0">
                <a:latin typeface="华文中宋" panose="02010600040101010101" pitchFamily="2" charset="-122"/>
                <a:ea typeface="华文中宋" panose="02010600040101010101" pitchFamily="2" charset="-122"/>
              </a:rPr>
              <a:t>,[SI+10H] 		</a:t>
            </a:r>
          </a:p>
        </p:txBody>
      </p:sp>
      <p:sp>
        <p:nvSpPr>
          <p:cNvPr id="653315" name="Rectangle 3">
            <a:extLst>
              <a:ext uri="{FF2B5EF4-FFF2-40B4-BE49-F238E27FC236}">
                <a16:creationId xmlns:a16="http://schemas.microsoft.com/office/drawing/2014/main" id="{673AD226-62D1-1D46-8BC7-937A2AECD527}"/>
              </a:ext>
            </a:extLst>
          </p:cNvPr>
          <p:cNvSpPr>
            <a:spLocks noChangeArrowheads="1"/>
          </p:cNvSpPr>
          <p:nvPr/>
        </p:nvSpPr>
        <p:spPr bwMode="auto">
          <a:xfrm>
            <a:off x="5113338" y="2633663"/>
            <a:ext cx="1403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b="0">
                <a:latin typeface="华文中宋" panose="02010600040101010101" pitchFamily="2" charset="-122"/>
                <a:ea typeface="华文中宋" panose="02010600040101010101" pitchFamily="2" charset="-122"/>
              </a:rPr>
              <a:t>立即，无</a:t>
            </a:r>
          </a:p>
        </p:txBody>
      </p:sp>
      <p:sp>
        <p:nvSpPr>
          <p:cNvPr id="653316" name="Rectangle 4">
            <a:extLst>
              <a:ext uri="{FF2B5EF4-FFF2-40B4-BE49-F238E27FC236}">
                <a16:creationId xmlns:a16="http://schemas.microsoft.com/office/drawing/2014/main" id="{0CD4D256-7714-864E-B7FA-83F9C5A67A45}"/>
              </a:ext>
            </a:extLst>
          </p:cNvPr>
          <p:cNvSpPr>
            <a:spLocks noChangeArrowheads="1"/>
          </p:cNvSpPr>
          <p:nvPr/>
        </p:nvSpPr>
        <p:spPr bwMode="auto">
          <a:xfrm>
            <a:off x="5092700" y="2973388"/>
            <a:ext cx="228758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b="0">
                <a:latin typeface="华文中宋" panose="02010600040101010101" pitchFamily="2" charset="-122"/>
                <a:ea typeface="华文中宋" panose="02010600040101010101" pitchFamily="2" charset="-122"/>
              </a:rPr>
              <a:t>直接，</a:t>
            </a:r>
            <a:r>
              <a:rPr lang="en-US" altLang="zh-CN" sz="2400" b="0">
                <a:latin typeface="华文中宋" panose="02010600040101010101" pitchFamily="2" charset="-122"/>
                <a:ea typeface="华文中宋" panose="02010600040101010101" pitchFamily="2" charset="-122"/>
              </a:rPr>
              <a:t>20050H</a:t>
            </a:r>
          </a:p>
        </p:txBody>
      </p:sp>
      <p:sp>
        <p:nvSpPr>
          <p:cNvPr id="653317" name="Rectangle 5">
            <a:extLst>
              <a:ext uri="{FF2B5EF4-FFF2-40B4-BE49-F238E27FC236}">
                <a16:creationId xmlns:a16="http://schemas.microsoft.com/office/drawing/2014/main" id="{121D37D9-B0CB-0B40-BD43-B9980E45A24A}"/>
              </a:ext>
            </a:extLst>
          </p:cNvPr>
          <p:cNvSpPr>
            <a:spLocks noChangeArrowheads="1"/>
          </p:cNvSpPr>
          <p:nvPr/>
        </p:nvSpPr>
        <p:spPr bwMode="auto">
          <a:xfrm>
            <a:off x="5076825" y="3333750"/>
            <a:ext cx="2447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b="0">
                <a:latin typeface="华文中宋" panose="02010600040101010101" pitchFamily="2" charset="-122"/>
                <a:ea typeface="华文中宋" panose="02010600040101010101" pitchFamily="2" charset="-122"/>
              </a:rPr>
              <a:t>寄相，</a:t>
            </a:r>
            <a:r>
              <a:rPr lang="en-US" altLang="zh-CN" sz="2400" b="0">
                <a:latin typeface="华文中宋" panose="02010600040101010101" pitchFamily="2" charset="-122"/>
                <a:ea typeface="华文中宋" panose="02010600040101010101" pitchFamily="2" charset="-122"/>
              </a:rPr>
              <a:t>20050H</a:t>
            </a:r>
          </a:p>
        </p:txBody>
      </p:sp>
      <p:sp>
        <p:nvSpPr>
          <p:cNvPr id="653318" name="Rectangle 6">
            <a:extLst>
              <a:ext uri="{FF2B5EF4-FFF2-40B4-BE49-F238E27FC236}">
                <a16:creationId xmlns:a16="http://schemas.microsoft.com/office/drawing/2014/main" id="{33215ABD-98B3-E44B-8692-FE38F1BF9AAB}"/>
              </a:ext>
            </a:extLst>
          </p:cNvPr>
          <p:cNvSpPr>
            <a:spLocks noChangeArrowheads="1"/>
          </p:cNvSpPr>
          <p:nvPr/>
        </p:nvSpPr>
        <p:spPr bwMode="auto">
          <a:xfrm>
            <a:off x="5068888" y="3763963"/>
            <a:ext cx="2598737"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b="0">
                <a:latin typeface="华文中宋" panose="02010600040101010101" pitchFamily="2" charset="-122"/>
                <a:ea typeface="华文中宋" panose="02010600040101010101" pitchFamily="2" charset="-122"/>
              </a:rPr>
              <a:t>相基变，</a:t>
            </a:r>
            <a:r>
              <a:rPr lang="en-US" altLang="zh-CN" sz="2400" b="0">
                <a:latin typeface="华文中宋" panose="02010600040101010101" pitchFamily="2" charset="-122"/>
                <a:ea typeface="华文中宋" panose="02010600040101010101" pitchFamily="2" charset="-122"/>
              </a:rPr>
              <a:t>201F0H</a:t>
            </a:r>
          </a:p>
        </p:txBody>
      </p:sp>
      <p:sp>
        <p:nvSpPr>
          <p:cNvPr id="164872" name="幻灯片编号占位符 2">
            <a:extLst>
              <a:ext uri="{FF2B5EF4-FFF2-40B4-BE49-F238E27FC236}">
                <a16:creationId xmlns:a16="http://schemas.microsoft.com/office/drawing/2014/main" id="{F11BBE07-BF4B-3B4B-9310-E98C4D5C491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09283C1-B0FD-F145-9235-451BAE31EBDE}" type="slidenum">
              <a:rPr kumimoji="0" lang="en-US" altLang="zh-CN" sz="1400" smtClean="0"/>
              <a:pPr>
                <a:spcBef>
                  <a:spcPct val="0"/>
                </a:spcBef>
                <a:buClrTx/>
                <a:buSzTx/>
                <a:buFontTx/>
                <a:buNone/>
              </a:pPr>
              <a:t>76</a:t>
            </a:fld>
            <a:r>
              <a:rPr kumimoji="0" lang="en-US" altLang="zh-CN" sz="1400"/>
              <a:t>/201</a:t>
            </a:r>
          </a:p>
        </p:txBody>
      </p:sp>
      <p:sp>
        <p:nvSpPr>
          <p:cNvPr id="10" name="Text Box 5">
            <a:extLst>
              <a:ext uri="{FF2B5EF4-FFF2-40B4-BE49-F238E27FC236}">
                <a16:creationId xmlns:a16="http://schemas.microsoft.com/office/drawing/2014/main" id="{657227FA-1436-9942-8BAC-A299AE76523A}"/>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653315"/>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65331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653317"/>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6533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3315" grpId="0" autoUpdateAnimBg="0"/>
      <p:bldP spid="653316" grpId="0" autoUpdateAnimBg="0"/>
      <p:bldP spid="653317" grpId="0" autoUpdateAnimBg="0"/>
      <p:bldP spid="653318" grpId="0" autoUpdateAnimBg="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3" name="日期占位符 1">
            <a:extLst>
              <a:ext uri="{FF2B5EF4-FFF2-40B4-BE49-F238E27FC236}">
                <a16:creationId xmlns:a16="http://schemas.microsoft.com/office/drawing/2014/main" id="{A4E6E50B-6206-C742-B24A-D508E6E275B1}"/>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1A8E4C1-C67C-2845-A169-7A271D032004}" type="datetime12">
              <a:rPr kumimoji="0" lang="zh-CN" altLang="en-US" sz="1400" smtClean="0"/>
              <a:pPr>
                <a:spcBef>
                  <a:spcPct val="0"/>
                </a:spcBef>
                <a:buClrTx/>
                <a:buSzTx/>
                <a:buFontTx/>
                <a:buNone/>
              </a:pPr>
              <a:t>下午8时26分</a:t>
            </a:fld>
            <a:endParaRPr kumimoji="0" lang="en-US" altLang="zh-CN" sz="1400"/>
          </a:p>
        </p:txBody>
      </p:sp>
      <p:sp>
        <p:nvSpPr>
          <p:cNvPr id="166914" name="Rectangle 2">
            <a:extLst>
              <a:ext uri="{FF2B5EF4-FFF2-40B4-BE49-F238E27FC236}">
                <a16:creationId xmlns:a16="http://schemas.microsoft.com/office/drawing/2014/main" id="{38043AD9-C965-E442-BFC6-BDD8260D25B2}"/>
              </a:ext>
            </a:extLst>
          </p:cNvPr>
          <p:cNvSpPr>
            <a:spLocks noChangeArrowheads="1"/>
          </p:cNvSpPr>
          <p:nvPr/>
        </p:nvSpPr>
        <p:spPr bwMode="auto">
          <a:xfrm>
            <a:off x="395288" y="1052513"/>
            <a:ext cx="8280400"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just"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例：</a:t>
            </a:r>
            <a:r>
              <a:rPr lang="en-US" altLang="zh-CN" sz="2400" dirty="0">
                <a:latin typeface="华文中宋" panose="02010600040101010101" pitchFamily="2" charset="-122"/>
                <a:ea typeface="华文中宋" panose="02010600040101010101" pitchFamily="2" charset="-122"/>
              </a:rPr>
              <a:t>DS=3000H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BX=1100H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CS=0062H</a:t>
            </a:r>
            <a:r>
              <a:rPr lang="zh-CN" altLang="en-US" sz="2400" dirty="0">
                <a:latin typeface="华文中宋" panose="02010600040101010101" pitchFamily="2" charset="-122"/>
                <a:ea typeface="华文中宋" panose="02010600040101010101" pitchFamily="2" charset="-122"/>
              </a:rPr>
              <a:t>，</a:t>
            </a:r>
          </a:p>
          <a:p>
            <a:pPr algn="just"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SI=0002H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[31100H]=52H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[31101H]=8FH</a:t>
            </a:r>
            <a:r>
              <a:rPr lang="zh-CN" altLang="en-US" sz="2400" dirty="0">
                <a:latin typeface="华文中宋" panose="02010600040101010101" pitchFamily="2" charset="-122"/>
                <a:ea typeface="华文中宋" panose="02010600040101010101" pitchFamily="2" charset="-122"/>
              </a:rPr>
              <a:t>，</a:t>
            </a:r>
          </a:p>
          <a:p>
            <a:pPr algn="just"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[31162H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=6BH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[31163H]=99H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[31103H]=F6H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[32200H]=AAH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[32201H]=B6H</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[32800H]=55H</a:t>
            </a:r>
            <a:r>
              <a:rPr lang="zh-CN" altLang="en-US" sz="2400" dirty="0">
                <a:latin typeface="华文中宋" panose="02010600040101010101" pitchFamily="2" charset="-122"/>
                <a:ea typeface="华文中宋" panose="02010600040101010101" pitchFamily="2" charset="-122"/>
              </a:rPr>
              <a:t>，</a:t>
            </a:r>
          </a:p>
          <a:p>
            <a:pPr algn="just">
              <a:spcBef>
                <a:spcPct val="0"/>
              </a:spcBef>
              <a:buClrTx/>
              <a:buSzTx/>
              <a:buFontTx/>
              <a:buNone/>
            </a:pPr>
            <a:r>
              <a:rPr lang="en-US" altLang="zh-CN" sz="2400" dirty="0">
                <a:latin typeface="华文中宋" panose="02010600040101010101" pitchFamily="2" charset="-122"/>
                <a:ea typeface="华文中宋" panose="02010600040101010101" pitchFamily="2" charset="-122"/>
              </a:rPr>
              <a:t>[32801H]=77H</a:t>
            </a:r>
            <a:r>
              <a:rPr lang="zh-CN" altLang="en-US" sz="2400" dirty="0">
                <a:latin typeface="华文中宋" panose="02010600040101010101" pitchFamily="2" charset="-122"/>
                <a:ea typeface="华文中宋" panose="02010600040101010101" pitchFamily="2" charset="-122"/>
              </a:rPr>
              <a:t>，写出下列指令执行后</a:t>
            </a:r>
            <a:r>
              <a:rPr lang="en-US" altLang="zh-CN" sz="2400" dirty="0">
                <a:latin typeface="华文中宋" panose="02010600040101010101" pitchFamily="2" charset="-122"/>
                <a:ea typeface="华文中宋" panose="02010600040101010101" pitchFamily="2" charset="-122"/>
              </a:rPr>
              <a:t>AX</a:t>
            </a:r>
            <a:r>
              <a:rPr lang="zh-CN" altLang="en-US" sz="2400" dirty="0">
                <a:latin typeface="华文中宋" panose="02010600040101010101" pitchFamily="2" charset="-122"/>
                <a:ea typeface="华文中宋" panose="02010600040101010101" pitchFamily="2" charset="-122"/>
              </a:rPr>
              <a:t>的内容。</a:t>
            </a:r>
          </a:p>
          <a:p>
            <a:pPr algn="just">
              <a:spcBef>
                <a:spcPct val="0"/>
              </a:spcBef>
              <a:buClrTx/>
              <a:buSzTx/>
              <a:buFontTx/>
              <a:buNone/>
            </a:pPr>
            <a:r>
              <a:rPr lang="zh-CN" altLang="en-US" sz="2400" dirty="0">
                <a:latin typeface="Times New Roman" panose="02020603050405020304" pitchFamily="18" charset="0"/>
                <a:ea typeface="华文中宋" panose="02010600040101010101" pitchFamily="2" charset="-122"/>
              </a:rPr>
              <a:t>  </a:t>
            </a:r>
            <a:endParaRPr lang="en-US" altLang="zh-CN" sz="2400" dirty="0">
              <a:latin typeface="Times New Roman" panose="02020603050405020304" pitchFamily="18" charset="0"/>
              <a:ea typeface="华文中宋" panose="02010600040101010101" pitchFamily="2" charset="-122"/>
            </a:endParaRPr>
          </a:p>
          <a:p>
            <a:pPr algn="just">
              <a:spcBef>
                <a:spcPct val="0"/>
              </a:spcBef>
              <a:buClrTx/>
              <a:buSzTx/>
              <a:buFontTx/>
              <a:buNone/>
            </a:pPr>
            <a:r>
              <a:rPr lang="en-US" altLang="zh-CN" sz="2400" dirty="0">
                <a:solidFill>
                  <a:schemeClr val="hlink"/>
                </a:solidFill>
                <a:latin typeface="Times New Roman" panose="02020603050405020304" pitchFamily="18" charset="0"/>
                <a:ea typeface="华文中宋" panose="02010600040101010101" pitchFamily="2" charset="-122"/>
              </a:rPr>
              <a:t>[(3—6) </a:t>
            </a:r>
            <a:r>
              <a:rPr lang="zh-CN" altLang="en-US" sz="2400" dirty="0">
                <a:solidFill>
                  <a:schemeClr val="hlink"/>
                </a:solidFill>
                <a:latin typeface="Times New Roman" panose="02020603050405020304" pitchFamily="18" charset="0"/>
                <a:ea typeface="华文中宋" panose="02010600040101010101" pitchFamily="2" charset="-122"/>
              </a:rPr>
              <a:t>自己练习</a:t>
            </a:r>
            <a:r>
              <a:rPr lang="en-US" altLang="zh-CN" sz="2400" dirty="0">
                <a:solidFill>
                  <a:schemeClr val="hlink"/>
                </a:solidFill>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		</a:t>
            </a:r>
          </a:p>
          <a:p>
            <a:pPr algn="just">
              <a:spcBef>
                <a:spcPct val="0"/>
              </a:spcBef>
              <a:buClrTx/>
              <a:buSzTx/>
              <a:buFontTx/>
              <a:buNone/>
            </a:pP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1</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MOV	AX</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1100H[BX]	</a:t>
            </a:r>
          </a:p>
          <a:p>
            <a:pPr algn="just">
              <a:spcBef>
                <a:spcPct val="0"/>
              </a:spcBef>
              <a:buClrTx/>
              <a:buSzTx/>
              <a:buFontTx/>
              <a:buNone/>
            </a:pP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2</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MOV	AX</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[2800H]	</a:t>
            </a:r>
          </a:p>
          <a:p>
            <a:pPr algn="just">
              <a:spcBef>
                <a:spcPct val="0"/>
              </a:spcBef>
              <a:buClrTx/>
              <a:buSzTx/>
              <a:buFontTx/>
              <a:buNone/>
            </a:pP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3</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MOV	AX</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BX</a:t>
            </a:r>
          </a:p>
          <a:p>
            <a:pPr algn="just">
              <a:spcBef>
                <a:spcPct val="0"/>
              </a:spcBef>
              <a:buClrTx/>
              <a:buSzTx/>
              <a:buFontTx/>
              <a:buNone/>
            </a:pP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4</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MOV	AX</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[BX]			</a:t>
            </a:r>
          </a:p>
          <a:p>
            <a:pPr algn="just">
              <a:spcBef>
                <a:spcPct val="0"/>
              </a:spcBef>
              <a:buClrTx/>
              <a:buSzTx/>
              <a:buFontTx/>
              <a:buNone/>
            </a:pP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5</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MOV	AX</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[1160H+SI] </a:t>
            </a:r>
          </a:p>
          <a:p>
            <a:pPr algn="just">
              <a:spcBef>
                <a:spcPct val="0"/>
              </a:spcBef>
              <a:buClrTx/>
              <a:buSzTx/>
              <a:buFontTx/>
              <a:buNone/>
            </a:pP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6</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MOV	AX</a:t>
            </a:r>
            <a:r>
              <a:rPr lang="zh-CN" altLang="en-US" sz="2400" dirty="0">
                <a:latin typeface="Times New Roman" panose="02020603050405020304" pitchFamily="18" charset="0"/>
                <a:ea typeface="华文中宋" panose="02010600040101010101" pitchFamily="2" charset="-122"/>
              </a:rPr>
              <a:t>，</a:t>
            </a:r>
            <a:r>
              <a:rPr lang="en-US" altLang="zh-CN" sz="2400" dirty="0">
                <a:latin typeface="Times New Roman" panose="02020603050405020304" pitchFamily="18" charset="0"/>
                <a:ea typeface="华文中宋" panose="02010600040101010101" pitchFamily="2" charset="-122"/>
              </a:rPr>
              <a:t>4200H		</a:t>
            </a:r>
          </a:p>
        </p:txBody>
      </p:sp>
      <p:sp>
        <p:nvSpPr>
          <p:cNvPr id="655363" name="Rectangle 3">
            <a:extLst>
              <a:ext uri="{FF2B5EF4-FFF2-40B4-BE49-F238E27FC236}">
                <a16:creationId xmlns:a16="http://schemas.microsoft.com/office/drawing/2014/main" id="{E85193FB-0901-E24B-991F-BE47B3D21009}"/>
              </a:ext>
            </a:extLst>
          </p:cNvPr>
          <p:cNvSpPr>
            <a:spLocks noChangeArrowheads="1"/>
          </p:cNvSpPr>
          <p:nvPr/>
        </p:nvSpPr>
        <p:spPr bwMode="auto">
          <a:xfrm>
            <a:off x="4570140" y="3707184"/>
            <a:ext cx="41608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50000"/>
              </a:spcBef>
              <a:buClrTx/>
              <a:buSzTx/>
              <a:buFontTx/>
              <a:buNone/>
            </a:pPr>
            <a:r>
              <a:rPr lang="en-US" altLang="zh-CN" sz="1800" b="0" dirty="0">
                <a:latin typeface="Times New Roman" panose="02020603050405020304" pitchFamily="18" charset="0"/>
              </a:rPr>
              <a:t>AX=[DS</a:t>
            </a:r>
            <a:r>
              <a:rPr lang="zh-CN" altLang="en-US" sz="1800" b="0" dirty="0">
                <a:latin typeface="Times New Roman" panose="02020603050405020304" pitchFamily="18" charset="0"/>
              </a:rPr>
              <a:t>：</a:t>
            </a:r>
            <a:r>
              <a:rPr lang="en-US" altLang="zh-CN" sz="1800" b="0" dirty="0">
                <a:latin typeface="Times New Roman" panose="02020603050405020304" pitchFamily="18" charset="0"/>
              </a:rPr>
              <a:t>1100+BX]=[32200H]=B6AAH</a:t>
            </a:r>
          </a:p>
        </p:txBody>
      </p:sp>
      <p:sp>
        <p:nvSpPr>
          <p:cNvPr id="655364" name="Rectangle 4">
            <a:extLst>
              <a:ext uri="{FF2B5EF4-FFF2-40B4-BE49-F238E27FC236}">
                <a16:creationId xmlns:a16="http://schemas.microsoft.com/office/drawing/2014/main" id="{721BDEC9-4917-4542-B698-12398723DC7C}"/>
              </a:ext>
            </a:extLst>
          </p:cNvPr>
          <p:cNvSpPr>
            <a:spLocks noChangeArrowheads="1"/>
          </p:cNvSpPr>
          <p:nvPr/>
        </p:nvSpPr>
        <p:spPr bwMode="auto">
          <a:xfrm>
            <a:off x="4597350" y="4077072"/>
            <a:ext cx="35750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50000"/>
              </a:spcBef>
              <a:buClrTx/>
              <a:buSzTx/>
              <a:buFontTx/>
              <a:buNone/>
            </a:pPr>
            <a:r>
              <a:rPr lang="en-US" altLang="zh-CN" sz="1800" b="0" dirty="0">
                <a:latin typeface="Times New Roman" panose="02020603050405020304" pitchFamily="18" charset="0"/>
              </a:rPr>
              <a:t>AX=[DS</a:t>
            </a:r>
            <a:r>
              <a:rPr lang="zh-CN" altLang="en-US" sz="1800" b="0" dirty="0">
                <a:latin typeface="Times New Roman" panose="02020603050405020304" pitchFamily="18" charset="0"/>
              </a:rPr>
              <a:t>：</a:t>
            </a:r>
            <a:r>
              <a:rPr lang="en-US" altLang="zh-CN" sz="1800" b="0" dirty="0">
                <a:latin typeface="Times New Roman" panose="02020603050405020304" pitchFamily="18" charset="0"/>
              </a:rPr>
              <a:t>2800]=[32800H]=7755H</a:t>
            </a:r>
          </a:p>
        </p:txBody>
      </p:sp>
      <p:sp>
        <p:nvSpPr>
          <p:cNvPr id="166918" name="幻灯片编号占位符 2">
            <a:extLst>
              <a:ext uri="{FF2B5EF4-FFF2-40B4-BE49-F238E27FC236}">
                <a16:creationId xmlns:a16="http://schemas.microsoft.com/office/drawing/2014/main" id="{72E18C76-435C-1146-BC30-ADE6F22F24C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F47DA07-6407-2843-B0F5-347960ED01CD}" type="slidenum">
              <a:rPr kumimoji="0" lang="en-US" altLang="zh-CN" sz="1400" smtClean="0"/>
              <a:pPr>
                <a:spcBef>
                  <a:spcPct val="0"/>
                </a:spcBef>
                <a:buClrTx/>
                <a:buSzTx/>
                <a:buFontTx/>
                <a:buNone/>
              </a:pPr>
              <a:t>77</a:t>
            </a:fld>
            <a:r>
              <a:rPr kumimoji="0" lang="en-US" altLang="zh-CN" sz="1400"/>
              <a:t>/201</a:t>
            </a:r>
          </a:p>
        </p:txBody>
      </p:sp>
      <p:sp>
        <p:nvSpPr>
          <p:cNvPr id="8" name="Text Box 5">
            <a:extLst>
              <a:ext uri="{FF2B5EF4-FFF2-40B4-BE49-F238E27FC236}">
                <a16:creationId xmlns:a16="http://schemas.microsoft.com/office/drawing/2014/main" id="{BAE5D808-049D-2744-A576-600BA62207BA}"/>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655363"/>
                                        </p:tgtEl>
                                        <p:attrNameLst>
                                          <p:attrName>style.visibility</p:attrName>
                                        </p:attrNameLst>
                                      </p:cBhvr>
                                      <p:to>
                                        <p:strVal val="visible"/>
                                      </p:to>
                                    </p:set>
                                    <p:animEffect transition="in" filter="wipe(left)">
                                      <p:cBhvr>
                                        <p:cTn id="7" dur="1000"/>
                                        <p:tgtEl>
                                          <p:spTgt spid="65536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55364"/>
                                        </p:tgtEl>
                                        <p:attrNameLst>
                                          <p:attrName>style.visibility</p:attrName>
                                        </p:attrNameLst>
                                      </p:cBhvr>
                                      <p:to>
                                        <p:strVal val="visible"/>
                                      </p:to>
                                    </p:set>
                                    <p:animEffect transition="in" filter="wipe(left)">
                                      <p:cBhvr>
                                        <p:cTn id="12" dur="1000"/>
                                        <p:tgtEl>
                                          <p:spTgt spid="6553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5363" grpId="0" autoUpdateAnimBg="0"/>
      <p:bldP spid="655364" grpId="0" autoUpdateAnimBg="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1" name="日期占位符 3">
            <a:extLst>
              <a:ext uri="{FF2B5EF4-FFF2-40B4-BE49-F238E27FC236}">
                <a16:creationId xmlns:a16="http://schemas.microsoft.com/office/drawing/2014/main" id="{DF598EC0-9F24-5F4B-8467-7B9DB068479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A00726C3-9391-6144-A7EF-84D0612E9B8B}" type="datetime12">
              <a:rPr kumimoji="0" lang="zh-CN" altLang="en-US" sz="1400" smtClean="0"/>
              <a:pPr>
                <a:spcBef>
                  <a:spcPct val="0"/>
                </a:spcBef>
                <a:buClrTx/>
                <a:buSzTx/>
                <a:buFontTx/>
                <a:buNone/>
              </a:pPr>
              <a:t>下午8时26分</a:t>
            </a:fld>
            <a:endParaRPr kumimoji="0" lang="en-US" altLang="zh-CN" sz="1400"/>
          </a:p>
        </p:txBody>
      </p:sp>
      <p:sp>
        <p:nvSpPr>
          <p:cNvPr id="168962" name="Text Box 2">
            <a:extLst>
              <a:ext uri="{FF2B5EF4-FFF2-40B4-BE49-F238E27FC236}">
                <a16:creationId xmlns:a16="http://schemas.microsoft.com/office/drawing/2014/main" id="{4148D189-A1B7-DB41-BE39-7272E6FD2915}"/>
              </a:ext>
            </a:extLst>
          </p:cNvPr>
          <p:cNvSpPr txBox="1">
            <a:spLocks noChangeArrowheads="1"/>
          </p:cNvSpPr>
          <p:nvPr/>
        </p:nvSpPr>
        <p:spPr bwMode="auto">
          <a:xfrm>
            <a:off x="935038" y="1844675"/>
            <a:ext cx="2989262"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Times New Roman" panose="02020603050405020304" pitchFamily="18" charset="0"/>
              </a:rPr>
              <a:t>1. MOV 3, SI</a:t>
            </a:r>
          </a:p>
          <a:p>
            <a:pPr eaLnBrk="1" hangingPunct="1">
              <a:spcBef>
                <a:spcPct val="0"/>
              </a:spcBef>
              <a:buClrTx/>
              <a:buSzTx/>
              <a:buFontTx/>
              <a:buNone/>
            </a:pPr>
            <a:endParaRPr lang="en-US" altLang="zh-CN" sz="2400">
              <a:latin typeface="Times New Roman" panose="02020603050405020304" pitchFamily="18" charset="0"/>
            </a:endParaRPr>
          </a:p>
          <a:p>
            <a:pPr eaLnBrk="1" hangingPunct="1">
              <a:spcBef>
                <a:spcPct val="0"/>
              </a:spcBef>
              <a:buClrTx/>
              <a:buSzTx/>
              <a:buFontTx/>
              <a:buNone/>
            </a:pPr>
            <a:r>
              <a:rPr lang="en-US" altLang="zh-CN" sz="2400">
                <a:latin typeface="Times New Roman" panose="02020603050405020304" pitchFamily="18" charset="0"/>
              </a:rPr>
              <a:t>2. MOV CH, 1234H</a:t>
            </a:r>
          </a:p>
          <a:p>
            <a:pPr eaLnBrk="1" hangingPunct="1">
              <a:spcBef>
                <a:spcPct val="0"/>
              </a:spcBef>
              <a:buClrTx/>
              <a:buSzTx/>
              <a:buFontTx/>
              <a:buNone/>
            </a:pPr>
            <a:endParaRPr lang="en-US" altLang="zh-CN" sz="2400">
              <a:latin typeface="Times New Roman" panose="02020603050405020304" pitchFamily="18" charset="0"/>
            </a:endParaRPr>
          </a:p>
          <a:p>
            <a:pPr eaLnBrk="1" hangingPunct="1">
              <a:spcBef>
                <a:spcPct val="0"/>
              </a:spcBef>
              <a:buClrTx/>
              <a:buSzTx/>
              <a:buFontTx/>
              <a:buNone/>
            </a:pPr>
            <a:r>
              <a:rPr lang="en-US" altLang="zh-CN" sz="2400">
                <a:latin typeface="Times New Roman" panose="02020603050405020304" pitchFamily="18" charset="0"/>
              </a:rPr>
              <a:t>3. MOV [BX], 33H</a:t>
            </a:r>
          </a:p>
          <a:p>
            <a:pPr eaLnBrk="1" hangingPunct="1">
              <a:spcBef>
                <a:spcPct val="0"/>
              </a:spcBef>
              <a:buClrTx/>
              <a:buSzTx/>
              <a:buFontTx/>
              <a:buNone/>
            </a:pPr>
            <a:endParaRPr lang="en-US" altLang="zh-CN" sz="2400">
              <a:latin typeface="Times New Roman" panose="02020603050405020304" pitchFamily="18" charset="0"/>
            </a:endParaRPr>
          </a:p>
          <a:p>
            <a:pPr eaLnBrk="1" hangingPunct="1">
              <a:spcBef>
                <a:spcPct val="0"/>
              </a:spcBef>
              <a:buClrTx/>
              <a:buSzTx/>
              <a:buFontTx/>
              <a:buNone/>
            </a:pPr>
            <a:r>
              <a:rPr lang="en-US" altLang="zh-CN" sz="2400">
                <a:latin typeface="Times New Roman" panose="02020603050405020304" pitchFamily="18" charset="0"/>
              </a:rPr>
              <a:t>4. MOV AX, CL</a:t>
            </a:r>
          </a:p>
          <a:p>
            <a:pPr eaLnBrk="1" hangingPunct="1">
              <a:spcBef>
                <a:spcPct val="0"/>
              </a:spcBef>
              <a:buClrTx/>
              <a:buSzTx/>
              <a:buFontTx/>
              <a:buNone/>
            </a:pPr>
            <a:endParaRPr lang="en-US" altLang="zh-CN" sz="2400">
              <a:latin typeface="Times New Roman" panose="02020603050405020304" pitchFamily="18" charset="0"/>
            </a:endParaRPr>
          </a:p>
          <a:p>
            <a:pPr eaLnBrk="1" hangingPunct="1">
              <a:spcBef>
                <a:spcPct val="0"/>
              </a:spcBef>
              <a:buClrTx/>
              <a:buSzTx/>
              <a:buFontTx/>
              <a:buNone/>
            </a:pPr>
            <a:r>
              <a:rPr lang="en-US" altLang="zh-CN" sz="2400">
                <a:latin typeface="Times New Roman" panose="02020603050405020304" pitchFamily="18" charset="0"/>
              </a:rPr>
              <a:t>5. MOV AX, [DX]</a:t>
            </a:r>
          </a:p>
        </p:txBody>
      </p:sp>
      <p:sp>
        <p:nvSpPr>
          <p:cNvPr id="168963" name="Text Box 3">
            <a:extLst>
              <a:ext uri="{FF2B5EF4-FFF2-40B4-BE49-F238E27FC236}">
                <a16:creationId xmlns:a16="http://schemas.microsoft.com/office/drawing/2014/main" id="{1D4D07D3-338E-EE45-9692-F4D5AC0041B2}"/>
              </a:ext>
            </a:extLst>
          </p:cNvPr>
          <p:cNvSpPr txBox="1">
            <a:spLocks noChangeArrowheads="1"/>
          </p:cNvSpPr>
          <p:nvPr/>
        </p:nvSpPr>
        <p:spPr bwMode="auto">
          <a:xfrm>
            <a:off x="539750" y="1000125"/>
            <a:ext cx="2087563"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800">
                <a:latin typeface="Times New Roman" panose="02020603050405020304" pitchFamily="18" charset="0"/>
              </a:rPr>
              <a:t>例：找错</a:t>
            </a:r>
          </a:p>
        </p:txBody>
      </p:sp>
      <p:sp>
        <p:nvSpPr>
          <p:cNvPr id="168964" name="Text Box 4">
            <a:extLst>
              <a:ext uri="{FF2B5EF4-FFF2-40B4-BE49-F238E27FC236}">
                <a16:creationId xmlns:a16="http://schemas.microsoft.com/office/drawing/2014/main" id="{E2676D4D-D310-1645-A9B1-4D31296EB190}"/>
              </a:ext>
            </a:extLst>
          </p:cNvPr>
          <p:cNvSpPr txBox="1">
            <a:spLocks noChangeArrowheads="1"/>
          </p:cNvSpPr>
          <p:nvPr/>
        </p:nvSpPr>
        <p:spPr bwMode="auto">
          <a:xfrm>
            <a:off x="4608513" y="1851025"/>
            <a:ext cx="3851275"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Times New Roman" panose="02020603050405020304" pitchFamily="18" charset="0"/>
              </a:rPr>
              <a:t>6. MOV X, [100H]</a:t>
            </a:r>
          </a:p>
          <a:p>
            <a:pPr eaLnBrk="1" hangingPunct="1">
              <a:spcBef>
                <a:spcPct val="0"/>
              </a:spcBef>
              <a:buClrTx/>
              <a:buSzTx/>
              <a:buFontTx/>
              <a:buNone/>
            </a:pPr>
            <a:endParaRPr lang="en-US" altLang="zh-CN" sz="2400">
              <a:latin typeface="Times New Roman" panose="02020603050405020304" pitchFamily="18" charset="0"/>
            </a:endParaRPr>
          </a:p>
          <a:p>
            <a:pPr eaLnBrk="1" hangingPunct="1">
              <a:spcBef>
                <a:spcPct val="0"/>
              </a:spcBef>
              <a:buClrTx/>
              <a:buSzTx/>
              <a:buFontTx/>
              <a:buNone/>
            </a:pPr>
            <a:r>
              <a:rPr lang="en-US" altLang="zh-CN" sz="2400">
                <a:latin typeface="Times New Roman" panose="02020603050405020304" pitchFamily="18" charset="0"/>
              </a:rPr>
              <a:t>7. MOV [100H], [DI]</a:t>
            </a:r>
          </a:p>
          <a:p>
            <a:pPr eaLnBrk="1" hangingPunct="1">
              <a:spcBef>
                <a:spcPct val="0"/>
              </a:spcBef>
              <a:buClrTx/>
              <a:buSzTx/>
              <a:buFontTx/>
              <a:buNone/>
            </a:pPr>
            <a:endParaRPr lang="en-US" altLang="zh-CN" sz="2400">
              <a:latin typeface="Times New Roman" panose="02020603050405020304" pitchFamily="18" charset="0"/>
            </a:endParaRPr>
          </a:p>
          <a:p>
            <a:pPr eaLnBrk="1" hangingPunct="1">
              <a:spcBef>
                <a:spcPct val="0"/>
              </a:spcBef>
              <a:buClrTx/>
              <a:buSzTx/>
              <a:buFontTx/>
              <a:buNone/>
            </a:pPr>
            <a:r>
              <a:rPr lang="en-US" altLang="zh-CN" sz="2400">
                <a:latin typeface="Times New Roman" panose="02020603050405020304" pitchFamily="18" charset="0"/>
              </a:rPr>
              <a:t>8. MOV DS, 1000H</a:t>
            </a:r>
          </a:p>
          <a:p>
            <a:pPr eaLnBrk="1" hangingPunct="1">
              <a:spcBef>
                <a:spcPct val="0"/>
              </a:spcBef>
              <a:buClrTx/>
              <a:buSzTx/>
              <a:buFontTx/>
              <a:buNone/>
            </a:pPr>
            <a:endParaRPr lang="en-US" altLang="zh-CN" sz="2400">
              <a:latin typeface="Times New Roman" panose="02020603050405020304" pitchFamily="18" charset="0"/>
            </a:endParaRPr>
          </a:p>
          <a:p>
            <a:pPr eaLnBrk="1" hangingPunct="1">
              <a:spcBef>
                <a:spcPct val="0"/>
              </a:spcBef>
              <a:buClrTx/>
              <a:buSzTx/>
              <a:buFontTx/>
              <a:buNone/>
            </a:pPr>
            <a:r>
              <a:rPr lang="en-US" altLang="zh-CN" sz="2400">
                <a:latin typeface="Times New Roman" panose="02020603050405020304" pitchFamily="18" charset="0"/>
              </a:rPr>
              <a:t>9. MOV CS, AX</a:t>
            </a:r>
          </a:p>
          <a:p>
            <a:pPr eaLnBrk="1" hangingPunct="1">
              <a:spcBef>
                <a:spcPct val="0"/>
              </a:spcBef>
              <a:buClrTx/>
              <a:buSzTx/>
              <a:buFontTx/>
              <a:buNone/>
            </a:pPr>
            <a:endParaRPr lang="en-US" altLang="zh-CN" sz="2400">
              <a:latin typeface="Times New Roman" panose="02020603050405020304" pitchFamily="18" charset="0"/>
            </a:endParaRPr>
          </a:p>
          <a:p>
            <a:pPr eaLnBrk="1" hangingPunct="1">
              <a:spcBef>
                <a:spcPct val="0"/>
              </a:spcBef>
              <a:buClrTx/>
              <a:buSzTx/>
              <a:buFontTx/>
              <a:buNone/>
            </a:pPr>
            <a:r>
              <a:rPr lang="en-US" altLang="zh-CN" sz="2400">
                <a:latin typeface="Times New Roman" panose="02020603050405020304" pitchFamily="18" charset="0"/>
              </a:rPr>
              <a:t>10. MOV [AX], BX</a:t>
            </a:r>
          </a:p>
        </p:txBody>
      </p:sp>
      <p:sp>
        <p:nvSpPr>
          <p:cNvPr id="168965" name="Text Box 5">
            <a:extLst>
              <a:ext uri="{FF2B5EF4-FFF2-40B4-BE49-F238E27FC236}">
                <a16:creationId xmlns:a16="http://schemas.microsoft.com/office/drawing/2014/main" id="{DB69C3BA-6128-B743-81F2-8CBCBE2207A5}"/>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68966" name="幻灯片编号占位符 2">
            <a:extLst>
              <a:ext uri="{FF2B5EF4-FFF2-40B4-BE49-F238E27FC236}">
                <a16:creationId xmlns:a16="http://schemas.microsoft.com/office/drawing/2014/main" id="{F94D54B7-F76E-014D-915B-1C861447F13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0F34BF6-AB59-6143-8DBC-B2713065C189}" type="slidenum">
              <a:rPr kumimoji="0" lang="en-US" altLang="zh-CN" sz="1400" smtClean="0"/>
              <a:pPr>
                <a:spcBef>
                  <a:spcPct val="0"/>
                </a:spcBef>
                <a:buClrTx/>
                <a:buSzTx/>
                <a:buFontTx/>
                <a:buNone/>
              </a:pPr>
              <a:t>78</a:t>
            </a:fld>
            <a:r>
              <a:rPr kumimoji="0" lang="en-US" altLang="zh-CN" sz="1400"/>
              <a:t>/201</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09" name="日期占位符 3">
            <a:extLst>
              <a:ext uri="{FF2B5EF4-FFF2-40B4-BE49-F238E27FC236}">
                <a16:creationId xmlns:a16="http://schemas.microsoft.com/office/drawing/2014/main" id="{1BCB6447-2FE0-F746-BFA0-EDE96C7CB32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CD241F8-A6DB-3047-9B82-8B1C47CBE869}" type="datetime12">
              <a:rPr kumimoji="0" lang="zh-CN" altLang="en-US" sz="1400" smtClean="0"/>
              <a:pPr>
                <a:spcBef>
                  <a:spcPct val="0"/>
                </a:spcBef>
                <a:buClrTx/>
                <a:buSzTx/>
                <a:buFontTx/>
                <a:buNone/>
              </a:pPr>
              <a:t>下午8时26分</a:t>
            </a:fld>
            <a:endParaRPr kumimoji="0" lang="en-US" altLang="zh-CN" sz="1400"/>
          </a:p>
        </p:txBody>
      </p:sp>
      <p:sp>
        <p:nvSpPr>
          <p:cNvPr id="171010" name="Text Box 2">
            <a:extLst>
              <a:ext uri="{FF2B5EF4-FFF2-40B4-BE49-F238E27FC236}">
                <a16:creationId xmlns:a16="http://schemas.microsoft.com/office/drawing/2014/main" id="{FD32F942-8674-224F-B438-6AAE4945803B}"/>
              </a:ext>
            </a:extLst>
          </p:cNvPr>
          <p:cNvSpPr txBox="1">
            <a:spLocks noChangeArrowheads="1"/>
          </p:cNvSpPr>
          <p:nvPr/>
        </p:nvSpPr>
        <p:spPr bwMode="auto">
          <a:xfrm>
            <a:off x="395288" y="4694238"/>
            <a:ext cx="9024937"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ts val="600"/>
              </a:spcBef>
              <a:buClrTx/>
              <a:buSzTx/>
              <a:buFontTx/>
              <a:buNone/>
            </a:pPr>
            <a:r>
              <a:rPr lang="zh-CN" altLang="en-US" sz="2400">
                <a:latin typeface="华文中宋" panose="02010600040101010101" pitchFamily="2" charset="-122"/>
                <a:ea typeface="华文中宋" panose="02010600040101010101" pitchFamily="2" charset="-122"/>
              </a:rPr>
              <a:t>    用于控制程序流程的指令：转移</a:t>
            </a:r>
            <a:r>
              <a:rPr lang="en-US" altLang="zh-CN" sz="2400">
                <a:latin typeface="华文中宋" panose="02010600040101010101" pitchFamily="2" charset="-122"/>
                <a:ea typeface="华文中宋" panose="02010600040101010101" pitchFamily="2" charset="-122"/>
              </a:rPr>
              <a:t>(JMP,JZ</a:t>
            </a:r>
            <a:r>
              <a:rPr lang="zh-CN" altLang="en-US" sz="2400">
                <a:latin typeface="华文中宋" panose="02010600040101010101" pitchFamily="2" charset="-122"/>
                <a:ea typeface="华文中宋" panose="02010600040101010101" pitchFamily="2" charset="-122"/>
              </a:rPr>
              <a:t>等）、循环</a:t>
            </a:r>
            <a:r>
              <a:rPr lang="en-US" altLang="zh-CN" sz="2400">
                <a:latin typeface="华文中宋" panose="02010600040101010101" pitchFamily="2" charset="-122"/>
                <a:ea typeface="华文中宋" panose="02010600040101010101" pitchFamily="2" charset="-122"/>
              </a:rPr>
              <a:t>(LOOP)</a:t>
            </a:r>
            <a:r>
              <a:rPr lang="zh-CN" altLang="en-US" sz="2400">
                <a:latin typeface="华文中宋" panose="02010600040101010101" pitchFamily="2" charset="-122"/>
                <a:ea typeface="华文中宋" panose="02010600040101010101" pitchFamily="2" charset="-122"/>
              </a:rPr>
              <a:t>、</a:t>
            </a:r>
          </a:p>
          <a:p>
            <a:pPr eaLnBrk="1" hangingPunct="1">
              <a:spcBef>
                <a:spcPts val="600"/>
              </a:spcBef>
              <a:buClrTx/>
              <a:buSzTx/>
              <a:buFontTx/>
              <a:buNone/>
            </a:pPr>
            <a:r>
              <a:rPr lang="zh-CN" altLang="en-US" sz="2400">
                <a:latin typeface="华文中宋" panose="02010600040101010101" pitchFamily="2" charset="-122"/>
                <a:ea typeface="华文中宋" panose="02010600040101010101" pitchFamily="2" charset="-122"/>
              </a:rPr>
              <a:t>过程调用</a:t>
            </a:r>
            <a:r>
              <a:rPr lang="en-US" altLang="zh-CN" sz="2400">
                <a:latin typeface="华文中宋" panose="02010600040101010101" pitchFamily="2" charset="-122"/>
                <a:ea typeface="华文中宋" panose="02010600040101010101" pitchFamily="2" charset="-122"/>
              </a:rPr>
              <a:t>(CALL)</a:t>
            </a:r>
            <a:r>
              <a:rPr lang="zh-CN" altLang="en-US" sz="2400">
                <a:latin typeface="华文中宋" panose="02010600040101010101" pitchFamily="2" charset="-122"/>
                <a:ea typeface="华文中宋" panose="02010600040101010101" pitchFamily="2" charset="-122"/>
              </a:rPr>
              <a:t>、中断</a:t>
            </a:r>
            <a:r>
              <a:rPr lang="en-US" altLang="zh-CN" sz="2400">
                <a:latin typeface="华文中宋" panose="02010600040101010101" pitchFamily="2" charset="-122"/>
                <a:ea typeface="华文中宋" panose="02010600040101010101" pitchFamily="2" charset="-122"/>
              </a:rPr>
              <a:t>(INT)</a:t>
            </a:r>
          </a:p>
        </p:txBody>
      </p:sp>
      <p:sp>
        <p:nvSpPr>
          <p:cNvPr id="171011" name="Rectangle 3">
            <a:extLst>
              <a:ext uri="{FF2B5EF4-FFF2-40B4-BE49-F238E27FC236}">
                <a16:creationId xmlns:a16="http://schemas.microsoft.com/office/drawing/2014/main" id="{5C60694F-4CF1-FC46-AB35-D3369C533F7A}"/>
              </a:ext>
            </a:extLst>
          </p:cNvPr>
          <p:cNvSpPr>
            <a:spLocks noGrp="1" noChangeArrowheads="1"/>
          </p:cNvSpPr>
          <p:nvPr>
            <p:ph type="title"/>
          </p:nvPr>
        </p:nvSpPr>
        <p:spPr>
          <a:xfrm>
            <a:off x="395288" y="904875"/>
            <a:ext cx="3960812" cy="579438"/>
          </a:xfrm>
          <a:noFill/>
        </p:spPr>
        <p:txBody>
          <a:bodyPr anchor="ctr">
            <a:spAutoFit/>
          </a:bodyPr>
          <a:lstStyle/>
          <a:p>
            <a:pPr eaLnBrk="1" hangingPunct="1"/>
            <a:r>
              <a:rPr kumimoji="0" lang="zh-CN" altLang="en-US" sz="3200" b="1">
                <a:latin typeface="华文中宋" panose="02010600040101010101" pitchFamily="2" charset="-122"/>
                <a:ea typeface="华文中宋" panose="02010600040101010101" pitchFamily="2" charset="-122"/>
              </a:rPr>
              <a:t>三、  转移地址寻址</a:t>
            </a:r>
          </a:p>
        </p:txBody>
      </p:sp>
      <p:sp>
        <p:nvSpPr>
          <p:cNvPr id="171012" name="Rectangle 4">
            <a:extLst>
              <a:ext uri="{FF2B5EF4-FFF2-40B4-BE49-F238E27FC236}">
                <a16:creationId xmlns:a16="http://schemas.microsoft.com/office/drawing/2014/main" id="{9D7B6179-8C1F-6944-81FC-6E5802020BF9}"/>
              </a:ext>
            </a:extLst>
          </p:cNvPr>
          <p:cNvSpPr>
            <a:spLocks noChangeArrowheads="1"/>
          </p:cNvSpPr>
          <p:nvPr/>
        </p:nvSpPr>
        <p:spPr bwMode="auto">
          <a:xfrm>
            <a:off x="1908175" y="1844675"/>
            <a:ext cx="4572000"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en-US" altLang="zh-CN" sz="2800" b="0">
                <a:latin typeface="华文中宋" panose="02010600040101010101" pitchFamily="2" charset="-122"/>
                <a:ea typeface="华文中宋" panose="02010600040101010101" pitchFamily="2" charset="-122"/>
              </a:rPr>
              <a:t>        </a:t>
            </a:r>
            <a:r>
              <a:rPr lang="en-US" altLang="zh-CN" sz="2800">
                <a:latin typeface="华文中宋" panose="02010600040101010101" pitchFamily="2" charset="-122"/>
                <a:ea typeface="华文中宋" panose="02010600040101010101" pitchFamily="2" charset="-122"/>
              </a:rPr>
              <a:t>1.  </a:t>
            </a:r>
            <a:r>
              <a:rPr lang="zh-CN" altLang="en-US" sz="2800">
                <a:latin typeface="华文中宋" panose="02010600040101010101" pitchFamily="2" charset="-122"/>
                <a:ea typeface="华文中宋" panose="02010600040101010101" pitchFamily="2" charset="-122"/>
              </a:rPr>
              <a:t>段内直接转移	  </a:t>
            </a:r>
          </a:p>
          <a:p>
            <a:pPr eaLnBrk="1" hangingPunct="1">
              <a:spcBef>
                <a:spcPct val="50000"/>
              </a:spcBef>
              <a:buClrTx/>
              <a:buSzTx/>
              <a:buFontTx/>
              <a:buNone/>
            </a:pPr>
            <a:r>
              <a:rPr lang="zh-CN" altLang="en-US" sz="2800">
                <a:latin typeface="华文中宋" panose="02010600040101010101" pitchFamily="2" charset="-122"/>
                <a:ea typeface="华文中宋" panose="02010600040101010101" pitchFamily="2" charset="-122"/>
              </a:rPr>
              <a:t>        </a:t>
            </a:r>
            <a:r>
              <a:rPr lang="en-US" altLang="zh-CN" sz="2800">
                <a:latin typeface="华文中宋" panose="02010600040101010101" pitchFamily="2" charset="-122"/>
                <a:ea typeface="华文中宋" panose="02010600040101010101" pitchFamily="2" charset="-122"/>
              </a:rPr>
              <a:t>2.  </a:t>
            </a:r>
            <a:r>
              <a:rPr lang="zh-CN" altLang="en-US" sz="2800">
                <a:latin typeface="华文中宋" panose="02010600040101010101" pitchFamily="2" charset="-122"/>
                <a:ea typeface="华文中宋" panose="02010600040101010101" pitchFamily="2" charset="-122"/>
              </a:rPr>
              <a:t>段内间接转移	</a:t>
            </a:r>
          </a:p>
          <a:p>
            <a:pPr eaLnBrk="1" hangingPunct="1">
              <a:spcBef>
                <a:spcPct val="50000"/>
              </a:spcBef>
              <a:buClrTx/>
              <a:buSzTx/>
              <a:buFontTx/>
              <a:buNone/>
            </a:pPr>
            <a:r>
              <a:rPr lang="zh-CN" altLang="en-US" sz="2800">
                <a:latin typeface="华文中宋" panose="02010600040101010101" pitchFamily="2" charset="-122"/>
                <a:ea typeface="华文中宋" panose="02010600040101010101" pitchFamily="2" charset="-122"/>
              </a:rPr>
              <a:t>        </a:t>
            </a:r>
            <a:r>
              <a:rPr lang="en-US" altLang="zh-CN" sz="2800">
                <a:latin typeface="华文中宋" panose="02010600040101010101" pitchFamily="2" charset="-122"/>
                <a:ea typeface="华文中宋" panose="02010600040101010101" pitchFamily="2" charset="-122"/>
              </a:rPr>
              <a:t>3.  </a:t>
            </a:r>
            <a:r>
              <a:rPr lang="zh-CN" altLang="en-US" sz="2800">
                <a:latin typeface="华文中宋" panose="02010600040101010101" pitchFamily="2" charset="-122"/>
                <a:ea typeface="华文中宋" panose="02010600040101010101" pitchFamily="2" charset="-122"/>
              </a:rPr>
              <a:t>段间直接转移</a:t>
            </a:r>
          </a:p>
          <a:p>
            <a:pPr eaLnBrk="1" hangingPunct="1">
              <a:spcBef>
                <a:spcPct val="50000"/>
              </a:spcBef>
              <a:buClrTx/>
              <a:buSzTx/>
              <a:buFontTx/>
              <a:buNone/>
            </a:pPr>
            <a:r>
              <a:rPr lang="zh-CN" altLang="en-US" sz="2800">
                <a:latin typeface="华文中宋" panose="02010600040101010101" pitchFamily="2" charset="-122"/>
                <a:ea typeface="华文中宋" panose="02010600040101010101" pitchFamily="2" charset="-122"/>
              </a:rPr>
              <a:t>        </a:t>
            </a:r>
            <a:r>
              <a:rPr lang="en-US" altLang="zh-CN" sz="2800">
                <a:latin typeface="华文中宋" panose="02010600040101010101" pitchFamily="2" charset="-122"/>
                <a:ea typeface="华文中宋" panose="02010600040101010101" pitchFamily="2" charset="-122"/>
              </a:rPr>
              <a:t>4.  </a:t>
            </a:r>
            <a:r>
              <a:rPr lang="zh-CN" altLang="en-US" sz="2800">
                <a:latin typeface="华文中宋" panose="02010600040101010101" pitchFamily="2" charset="-122"/>
                <a:ea typeface="华文中宋" panose="02010600040101010101" pitchFamily="2" charset="-122"/>
              </a:rPr>
              <a:t>段间间接转移</a:t>
            </a:r>
          </a:p>
        </p:txBody>
      </p:sp>
      <p:sp>
        <p:nvSpPr>
          <p:cNvPr id="171014" name="幻灯片编号占位符 2">
            <a:extLst>
              <a:ext uri="{FF2B5EF4-FFF2-40B4-BE49-F238E27FC236}">
                <a16:creationId xmlns:a16="http://schemas.microsoft.com/office/drawing/2014/main" id="{CBCBB5E2-C52A-D541-BFDF-176E3297237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4A58195-EF64-F444-928A-650176920730}" type="slidenum">
              <a:rPr kumimoji="0" lang="en-US" altLang="zh-CN" sz="1400" smtClean="0"/>
              <a:pPr>
                <a:spcBef>
                  <a:spcPct val="0"/>
                </a:spcBef>
                <a:buClrTx/>
                <a:buSzTx/>
                <a:buFontTx/>
                <a:buNone/>
              </a:pPr>
              <a:t>79</a:t>
            </a:fld>
            <a:r>
              <a:rPr kumimoji="0" lang="en-US" altLang="zh-CN" sz="1400"/>
              <a:t>/201</a:t>
            </a:r>
          </a:p>
        </p:txBody>
      </p:sp>
      <p:sp>
        <p:nvSpPr>
          <p:cNvPr id="8" name="Text Box 5">
            <a:extLst>
              <a:ext uri="{FF2B5EF4-FFF2-40B4-BE49-F238E27FC236}">
                <a16:creationId xmlns:a16="http://schemas.microsoft.com/office/drawing/2014/main" id="{62FEEE05-D0A5-3C4D-9EFB-EE128B4DEFAB}"/>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日期占位符 1">
            <a:extLst>
              <a:ext uri="{FF2B5EF4-FFF2-40B4-BE49-F238E27FC236}">
                <a16:creationId xmlns:a16="http://schemas.microsoft.com/office/drawing/2014/main" id="{CA40C430-83B2-124C-BE76-8752B2E6A95E}"/>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E82683A-5F5A-1C41-88B2-D4A4BF7E8D60}" type="datetime12">
              <a:rPr kumimoji="0" lang="zh-CN" altLang="en-US" sz="1400" smtClean="0"/>
              <a:pPr>
                <a:spcBef>
                  <a:spcPct val="0"/>
                </a:spcBef>
                <a:buClrTx/>
                <a:buSzTx/>
                <a:buFontTx/>
                <a:buNone/>
              </a:pPr>
              <a:t>下午8时26分</a:t>
            </a:fld>
            <a:endParaRPr kumimoji="0" lang="en-US" altLang="zh-CN" sz="1400"/>
          </a:p>
        </p:txBody>
      </p:sp>
      <p:sp>
        <p:nvSpPr>
          <p:cNvPr id="25602" name="Text Box 2">
            <a:extLst>
              <a:ext uri="{FF2B5EF4-FFF2-40B4-BE49-F238E27FC236}">
                <a16:creationId xmlns:a16="http://schemas.microsoft.com/office/drawing/2014/main" id="{E75333CD-C7F9-6D47-BE9F-8D054AE83DD8}"/>
              </a:ext>
            </a:extLst>
          </p:cNvPr>
          <p:cNvSpPr txBox="1">
            <a:spLocks noChangeArrowheads="1"/>
          </p:cNvSpPr>
          <p:nvPr/>
        </p:nvSpPr>
        <p:spPr bwMode="auto">
          <a:xfrm>
            <a:off x="468313" y="981075"/>
            <a:ext cx="4608512" cy="19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711200" indent="-7112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25000"/>
              </a:spcBef>
              <a:spcAft>
                <a:spcPct val="25000"/>
              </a:spcAft>
              <a:buClrTx/>
              <a:buSzTx/>
              <a:buFontTx/>
              <a:buNone/>
            </a:pPr>
            <a:r>
              <a:rPr lang="zh-CN" altLang="en-US" sz="2800">
                <a:solidFill>
                  <a:schemeClr val="hlink"/>
                </a:solidFill>
                <a:latin typeface="华文中宋" panose="02010600040101010101" pitchFamily="2" charset="-122"/>
                <a:ea typeface="华文中宋" panose="02010600040101010101" pitchFamily="2" charset="-122"/>
              </a:rPr>
              <a:t>指针和变址寄存器</a:t>
            </a:r>
            <a:r>
              <a:rPr lang="en-US" altLang="zh-CN" sz="2800">
                <a:solidFill>
                  <a:schemeClr val="hlink"/>
                </a:solidFill>
                <a:latin typeface="华文中宋" panose="02010600040101010101" pitchFamily="2" charset="-122"/>
                <a:ea typeface="华文中宋" panose="02010600040101010101" pitchFamily="2" charset="-122"/>
              </a:rPr>
              <a:t>:</a:t>
            </a:r>
          </a:p>
          <a:p>
            <a:pPr eaLnBrk="1" hangingPunct="1">
              <a:lnSpc>
                <a:spcPct val="110000"/>
              </a:lnSpc>
              <a:spcBef>
                <a:spcPct val="25000"/>
              </a:spcBef>
              <a:spcAft>
                <a:spcPct val="25000"/>
              </a:spcAft>
              <a:buClrTx/>
              <a:buSzTx/>
              <a:buFontTx/>
              <a:buNone/>
            </a:pPr>
            <a:r>
              <a:rPr lang="en-US" altLang="zh-CN" sz="2400" b="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SP</a:t>
            </a:r>
            <a:r>
              <a:rPr lang="zh-CN" altLang="en-US" sz="2400">
                <a:latin typeface="华文中宋" panose="02010600040101010101" pitchFamily="2" charset="-122"/>
                <a:ea typeface="华文中宋" panose="02010600040101010101" pitchFamily="2" charset="-122"/>
              </a:rPr>
              <a:t>：在堆栈操作中用来存放栈 顶的偏移地址，永远指向堆栈的栈顶。</a:t>
            </a:r>
          </a:p>
        </p:txBody>
      </p:sp>
      <p:graphicFrame>
        <p:nvGraphicFramePr>
          <p:cNvPr id="25603" name="Object 3">
            <a:extLst>
              <a:ext uri="{FF2B5EF4-FFF2-40B4-BE49-F238E27FC236}">
                <a16:creationId xmlns:a16="http://schemas.microsoft.com/office/drawing/2014/main" id="{EFC8C20E-85B7-C545-A72E-D9B90C991504}"/>
              </a:ext>
            </a:extLst>
          </p:cNvPr>
          <p:cNvGraphicFramePr>
            <a:graphicFrameLocks noChangeAspect="1"/>
          </p:cNvGraphicFramePr>
          <p:nvPr/>
        </p:nvGraphicFramePr>
        <p:xfrm>
          <a:off x="5003800" y="836613"/>
          <a:ext cx="3924300" cy="2263775"/>
        </p:xfrm>
        <a:graphic>
          <a:graphicData uri="http://schemas.openxmlformats.org/presentationml/2006/ole">
            <mc:AlternateContent xmlns:mc="http://schemas.openxmlformats.org/markup-compatibility/2006">
              <mc:Choice xmlns:v="urn:schemas-microsoft-com:vml" Requires="v">
                <p:oleObj spid="_x0000_s25660" name="Visio" r:id="rId4" imgW="946150" imgH="495300" progId="Visio.Drawing.11">
                  <p:embed/>
                </p:oleObj>
              </mc:Choice>
              <mc:Fallback>
                <p:oleObj name="Visio" r:id="rId4" imgW="946150" imgH="4953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03800" y="836613"/>
                        <a:ext cx="3924300" cy="2263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5604" name="Text Box 4">
            <a:extLst>
              <a:ext uri="{FF2B5EF4-FFF2-40B4-BE49-F238E27FC236}">
                <a16:creationId xmlns:a16="http://schemas.microsoft.com/office/drawing/2014/main" id="{983E0F01-62BE-5943-8742-F76722BCB725}"/>
              </a:ext>
            </a:extLst>
          </p:cNvPr>
          <p:cNvSpPr txBox="1">
            <a:spLocks noChangeArrowheads="1"/>
          </p:cNvSpPr>
          <p:nvPr/>
        </p:nvSpPr>
        <p:spPr bwMode="auto">
          <a:xfrm>
            <a:off x="468313" y="3294063"/>
            <a:ext cx="8351837" cy="3087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711200" indent="-7112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10000"/>
              </a:lnSpc>
              <a:spcBef>
                <a:spcPct val="25000"/>
              </a:spcBef>
              <a:spcAft>
                <a:spcPct val="25000"/>
              </a:spcAft>
              <a:buClrTx/>
              <a:buSzTx/>
              <a:buFontTx/>
              <a:buNone/>
            </a:pPr>
            <a:r>
              <a:rPr lang="en-US" altLang="zh-CN" sz="2400">
                <a:latin typeface="华文中宋" panose="02010600040101010101" pitchFamily="2" charset="-122"/>
                <a:ea typeface="华文中宋" panose="02010600040101010101" pitchFamily="2" charset="-122"/>
              </a:rPr>
              <a:t>BP</a:t>
            </a:r>
            <a:r>
              <a:rPr lang="zh-CN" altLang="en-US" sz="2400">
                <a:latin typeface="华文中宋" panose="02010600040101010101" pitchFamily="2" charset="-122"/>
                <a:ea typeface="华文中宋" panose="02010600040101010101" pitchFamily="2" charset="-122"/>
              </a:rPr>
              <a:t>：基地址指针寄存器。</a:t>
            </a:r>
            <a:r>
              <a:rPr lang="zh-CN" altLang="en-US" sz="2400" b="0">
                <a:latin typeface="华文中宋" panose="02010600040101010101" pitchFamily="2" charset="-122"/>
                <a:ea typeface="华文中宋" panose="02010600040101010101" pitchFamily="2" charset="-122"/>
              </a:rPr>
              <a:t>一般也常用来存放访问内存时的基地址。但它通常是与</a:t>
            </a:r>
            <a:r>
              <a:rPr lang="en-US" altLang="zh-CN" sz="2400" b="0">
                <a:latin typeface="华文中宋" panose="02010600040101010101" pitchFamily="2" charset="-122"/>
                <a:ea typeface="华文中宋" panose="02010600040101010101" pitchFamily="2" charset="-122"/>
              </a:rPr>
              <a:t>SS</a:t>
            </a:r>
            <a:r>
              <a:rPr lang="zh-CN" altLang="en-US" sz="2400" b="0">
                <a:latin typeface="华文中宋" panose="02010600040101010101" pitchFamily="2" charset="-122"/>
                <a:ea typeface="华文中宋" panose="02010600040101010101" pitchFamily="2" charset="-122"/>
              </a:rPr>
              <a:t>寄存器配对使用</a:t>
            </a:r>
            <a:r>
              <a:rPr lang="en-US" altLang="zh-CN" sz="2400" b="0">
                <a:latin typeface="华文中宋" panose="02010600040101010101" pitchFamily="2" charset="-122"/>
                <a:ea typeface="华文中宋" panose="02010600040101010101" pitchFamily="2" charset="-122"/>
              </a:rPr>
              <a:t>(BX</a:t>
            </a:r>
            <a:r>
              <a:rPr lang="zh-CN" altLang="en-US" sz="2400" b="0">
                <a:latin typeface="华文中宋" panose="02010600040101010101" pitchFamily="2" charset="-122"/>
                <a:ea typeface="华文中宋" panose="02010600040101010101" pitchFamily="2" charset="-122"/>
              </a:rPr>
              <a:t>通常是与</a:t>
            </a:r>
            <a:r>
              <a:rPr lang="en-US" altLang="zh-CN" sz="2400" b="0">
                <a:latin typeface="华文中宋" panose="02010600040101010101" pitchFamily="2" charset="-122"/>
                <a:ea typeface="华文中宋" panose="02010600040101010101" pitchFamily="2" charset="-122"/>
              </a:rPr>
              <a:t>DS</a:t>
            </a:r>
            <a:r>
              <a:rPr lang="zh-CN" altLang="en-US" sz="2400" b="0">
                <a:latin typeface="华文中宋" panose="02010600040101010101" pitchFamily="2" charset="-122"/>
                <a:ea typeface="华文中宋" panose="02010600040101010101" pitchFamily="2" charset="-122"/>
              </a:rPr>
              <a:t>寄存器配对使用</a:t>
            </a:r>
            <a:r>
              <a:rPr lang="en-US" altLang="zh-CN" sz="2400" b="0">
                <a:latin typeface="华文中宋" panose="02010600040101010101" pitchFamily="2" charset="-122"/>
                <a:ea typeface="华文中宋" panose="02010600040101010101" pitchFamily="2" charset="-122"/>
              </a:rPr>
              <a:t>)</a:t>
            </a:r>
            <a:r>
              <a:rPr lang="zh-CN" altLang="en-US" sz="2400" b="0">
                <a:latin typeface="华文中宋" panose="02010600040101010101" pitchFamily="2" charset="-122"/>
                <a:ea typeface="华文中宋" panose="02010600040101010101" pitchFamily="2" charset="-122"/>
              </a:rPr>
              <a:t>。</a:t>
            </a:r>
          </a:p>
          <a:p>
            <a:pPr eaLnBrk="1" hangingPunct="1">
              <a:lnSpc>
                <a:spcPct val="110000"/>
              </a:lnSpc>
              <a:spcBef>
                <a:spcPct val="25000"/>
              </a:spcBef>
              <a:spcAft>
                <a:spcPct val="25000"/>
              </a:spcAft>
              <a:buClrTx/>
              <a:buSzTx/>
              <a:buFontTx/>
              <a:buNone/>
            </a:pPr>
            <a:r>
              <a:rPr lang="en-US" altLang="zh-CN" sz="2400">
                <a:latin typeface="华文中宋" panose="02010600040101010101" pitchFamily="2" charset="-122"/>
                <a:ea typeface="华文中宋" panose="02010600040101010101" pitchFamily="2" charset="-122"/>
              </a:rPr>
              <a:t>SI</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DI</a:t>
            </a:r>
            <a:r>
              <a:rPr lang="zh-CN" altLang="en-US" sz="2400">
                <a:latin typeface="华文中宋" panose="02010600040101010101" pitchFamily="2" charset="-122"/>
                <a:ea typeface="华文中宋" panose="02010600040101010101" pitchFamily="2" charset="-122"/>
              </a:rPr>
              <a:t>：它们常常在变址寻址方式中作为索引指针。</a:t>
            </a:r>
            <a:r>
              <a:rPr lang="zh-CN" altLang="en-US" sz="2400" b="0">
                <a:latin typeface="华文中宋" panose="02010600040101010101" pitchFamily="2" charset="-122"/>
                <a:ea typeface="华文中宋" panose="02010600040101010101" pitchFamily="2" charset="-122"/>
              </a:rPr>
              <a:t>在字符串操作指令中，要求用</a:t>
            </a:r>
            <a:r>
              <a:rPr lang="en-US" altLang="zh-CN" sz="2400" b="0">
                <a:latin typeface="华文中宋" panose="02010600040101010101" pitchFamily="2" charset="-122"/>
                <a:ea typeface="华文中宋" panose="02010600040101010101" pitchFamily="2" charset="-122"/>
              </a:rPr>
              <a:t>SI</a:t>
            </a:r>
            <a:r>
              <a:rPr lang="zh-CN" altLang="en-US" sz="2400" b="0">
                <a:latin typeface="华文中宋" panose="02010600040101010101" pitchFamily="2" charset="-122"/>
                <a:ea typeface="华文中宋" panose="02010600040101010101" pitchFamily="2" charset="-122"/>
              </a:rPr>
              <a:t>作为源变址寄存器，存放源操作数的偏移地址；</a:t>
            </a:r>
            <a:r>
              <a:rPr lang="en-US" altLang="zh-CN" sz="2400" b="0">
                <a:latin typeface="华文中宋" panose="02010600040101010101" pitchFamily="2" charset="-122"/>
                <a:ea typeface="华文中宋" panose="02010600040101010101" pitchFamily="2" charset="-122"/>
              </a:rPr>
              <a:t>DI</a:t>
            </a:r>
            <a:r>
              <a:rPr lang="zh-CN" altLang="en-US" sz="2400" b="0">
                <a:latin typeface="华文中宋" panose="02010600040101010101" pitchFamily="2" charset="-122"/>
                <a:ea typeface="华文中宋" panose="02010600040101010101" pitchFamily="2" charset="-122"/>
              </a:rPr>
              <a:t>作为目标变址寄存器，存放目标操作数的偏移地址。</a:t>
            </a:r>
          </a:p>
        </p:txBody>
      </p:sp>
      <p:sp>
        <p:nvSpPr>
          <p:cNvPr id="25605" name="Text Box 5">
            <a:extLst>
              <a:ext uri="{FF2B5EF4-FFF2-40B4-BE49-F238E27FC236}">
                <a16:creationId xmlns:a16="http://schemas.microsoft.com/office/drawing/2014/main" id="{56047D75-DB57-5F42-82A5-AAB52A36C130}"/>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graphicFrame>
        <p:nvGraphicFramePr>
          <p:cNvPr id="8" name="Object 4">
            <a:hlinkClick r:id="" action="ppaction://ole?verb=0"/>
            <a:extLst>
              <a:ext uri="{FF2B5EF4-FFF2-40B4-BE49-F238E27FC236}">
                <a16:creationId xmlns:a16="http://schemas.microsoft.com/office/drawing/2014/main" id="{4320583C-2517-5D4F-AD47-8082185946DD}"/>
              </a:ext>
            </a:extLst>
          </p:cNvPr>
          <p:cNvGraphicFramePr>
            <a:graphicFrameLocks noChangeAspect="1"/>
          </p:cNvGraphicFramePr>
          <p:nvPr/>
        </p:nvGraphicFramePr>
        <p:xfrm>
          <a:off x="5616575" y="1700213"/>
          <a:ext cx="3419475" cy="5029200"/>
        </p:xfrm>
        <a:graphic>
          <a:graphicData uri="http://schemas.openxmlformats.org/presentationml/2006/ole">
            <mc:AlternateContent xmlns:mc="http://schemas.openxmlformats.org/markup-compatibility/2006">
              <mc:Choice xmlns:v="urn:schemas-microsoft-com:vml" Requires="v">
                <p:oleObj spid="_x0000_s25661" name="演示文稿" r:id="rId6" imgW="2286000" imgH="1714500" progId="PowerPoint.Show.8">
                  <p:embed/>
                </p:oleObj>
              </mc:Choice>
              <mc:Fallback>
                <p:oleObj name="演示文稿" r:id="rId6" imgW="2286000" imgH="1714500" progId="PowerPoint.Show.8">
                  <p:embed/>
                  <p:pic>
                    <p:nvPicPr>
                      <p:cNvPr id="0" name="Object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16575" y="1700213"/>
                        <a:ext cx="3419475"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5607" name="幻灯片编号占位符 2">
            <a:extLst>
              <a:ext uri="{FF2B5EF4-FFF2-40B4-BE49-F238E27FC236}">
                <a16:creationId xmlns:a16="http://schemas.microsoft.com/office/drawing/2014/main" id="{2B80DBF2-3710-8145-9DDB-A7733D32E81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FADDD6B-08F9-FB4C-B47F-4214EF583A6E}" type="slidenum">
              <a:rPr kumimoji="0" lang="en-US" altLang="zh-CN" sz="1400" smtClean="0"/>
              <a:pPr>
                <a:spcBef>
                  <a:spcPct val="0"/>
                </a:spcBef>
                <a:buClrTx/>
                <a:buSzTx/>
                <a:buFontTx/>
                <a:buNone/>
              </a:pPr>
              <a:t>8</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5"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strVal val="#ppt_w*0.70"/>
                                          </p:val>
                                        </p:tav>
                                        <p:tav tm="100000">
                                          <p:val>
                                            <p:strVal val="#ppt_w"/>
                                          </p:val>
                                        </p:tav>
                                      </p:tavLst>
                                    </p:anim>
                                    <p:anim calcmode="lin" valueType="num">
                                      <p:cBhvr>
                                        <p:cTn id="8" dur="1000" fill="hold"/>
                                        <p:tgtEl>
                                          <p:spTgt spid="8"/>
                                        </p:tgtEl>
                                        <p:attrNameLst>
                                          <p:attrName>ppt_h</p:attrName>
                                        </p:attrNameLst>
                                      </p:cBhvr>
                                      <p:tavLst>
                                        <p:tav tm="0">
                                          <p:val>
                                            <p:strVal val="#ppt_h"/>
                                          </p:val>
                                        </p:tav>
                                        <p:tav tm="100000">
                                          <p:val>
                                            <p:strVal val="#ppt_h"/>
                                          </p:val>
                                        </p:tav>
                                      </p:tavLst>
                                    </p:anim>
                                    <p:animEffect transition="in" filter="fade">
                                      <p:cBhvr>
                                        <p:cTn id="9" dur="1000"/>
                                        <p:tgtEl>
                                          <p:spTgt spid="8"/>
                                        </p:tgtEl>
                                      </p:cBhvr>
                                    </p:animEffect>
                                  </p:childTnLst>
                                </p:cTn>
                              </p:par>
                            </p:childTnLst>
                          </p:cTn>
                        </p:par>
                      </p:childTnLst>
                    </p:cTn>
                  </p:par>
                  <p:par>
                    <p:cTn id="10" fill="hold" nodeType="clickPar">
                      <p:stCondLst>
                        <p:cond delay="indefinite"/>
                      </p:stCondLst>
                      <p:childTnLst>
                        <p:par>
                          <p:cTn id="11" fill="hold" nodeType="withGroup">
                            <p:stCondLst>
                              <p:cond delay="0"/>
                            </p:stCondLst>
                            <p:childTnLst>
                              <p:par>
                                <p:cTn id="12" presetID="1" presetClass="exit" presetSubtype="0" fill="hold" nodeType="clickEffect">
                                  <p:stCondLst>
                                    <p:cond delay="0"/>
                                  </p:stCondLst>
                                  <p:childTnLst>
                                    <p:set>
                                      <p:cBhvr>
                                        <p:cTn id="13"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7" name="日期占位符 1">
            <a:extLst>
              <a:ext uri="{FF2B5EF4-FFF2-40B4-BE49-F238E27FC236}">
                <a16:creationId xmlns:a16="http://schemas.microsoft.com/office/drawing/2014/main" id="{651B6159-D036-764D-8351-07D699F68B0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FB032B0-EF0D-0D47-AAD4-02A5618167AD}" type="datetime12">
              <a:rPr kumimoji="0" lang="zh-CN" altLang="en-US" sz="1400" smtClean="0"/>
              <a:pPr>
                <a:spcBef>
                  <a:spcPct val="0"/>
                </a:spcBef>
                <a:buClrTx/>
                <a:buSzTx/>
                <a:buFontTx/>
                <a:buNone/>
              </a:pPr>
              <a:t>下午8时26分</a:t>
            </a:fld>
            <a:endParaRPr kumimoji="0" lang="en-US" altLang="zh-CN" sz="1400"/>
          </a:p>
        </p:txBody>
      </p:sp>
      <p:sp>
        <p:nvSpPr>
          <p:cNvPr id="173058" name="Text Box 2">
            <a:extLst>
              <a:ext uri="{FF2B5EF4-FFF2-40B4-BE49-F238E27FC236}">
                <a16:creationId xmlns:a16="http://schemas.microsoft.com/office/drawing/2014/main" id="{150B1F2D-EE2F-764D-82F3-7773D5E9616D}"/>
              </a:ext>
            </a:extLst>
          </p:cNvPr>
          <p:cNvSpPr txBox="1">
            <a:spLocks noChangeArrowheads="1"/>
          </p:cNvSpPr>
          <p:nvPr/>
        </p:nvSpPr>
        <p:spPr bwMode="auto">
          <a:xfrm>
            <a:off x="468313" y="981075"/>
            <a:ext cx="8280400" cy="580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800" dirty="0">
                <a:solidFill>
                  <a:schemeClr val="tx2"/>
                </a:solidFill>
                <a:latin typeface="Times New Roman" panose="02020603050405020304" pitchFamily="18" charset="0"/>
              </a:rPr>
              <a:t> 1</a:t>
            </a:r>
            <a:r>
              <a:rPr lang="zh-CN" altLang="en-US" sz="2800" dirty="0">
                <a:solidFill>
                  <a:schemeClr val="tx2"/>
                </a:solidFill>
                <a:latin typeface="Times New Roman" panose="02020603050405020304" pitchFamily="18" charset="0"/>
              </a:rPr>
              <a:t>．段内直接</a:t>
            </a:r>
            <a:r>
              <a:rPr lang="en-US" altLang="zh-CN" sz="2800" dirty="0">
                <a:solidFill>
                  <a:schemeClr val="tx2"/>
                </a:solidFill>
                <a:latin typeface="Times New Roman" panose="02020603050405020304" pitchFamily="18" charset="0"/>
              </a:rPr>
              <a:t>(</a:t>
            </a:r>
            <a:r>
              <a:rPr lang="zh-CN" altLang="en-US" sz="2800" dirty="0">
                <a:solidFill>
                  <a:schemeClr val="tx2"/>
                </a:solidFill>
                <a:latin typeface="Times New Roman" panose="02020603050405020304" pitchFamily="18" charset="0"/>
              </a:rPr>
              <a:t>相对</a:t>
            </a:r>
            <a:r>
              <a:rPr lang="en-US" altLang="zh-CN" sz="2800" dirty="0">
                <a:solidFill>
                  <a:schemeClr val="tx2"/>
                </a:solidFill>
                <a:latin typeface="Times New Roman" panose="02020603050405020304" pitchFamily="18" charset="0"/>
              </a:rPr>
              <a:t>)</a:t>
            </a:r>
            <a:r>
              <a:rPr lang="zh-CN" altLang="en-US" sz="2800" dirty="0">
                <a:solidFill>
                  <a:schemeClr val="tx2"/>
                </a:solidFill>
                <a:latin typeface="Times New Roman" panose="02020603050405020304" pitchFamily="18" charset="0"/>
              </a:rPr>
              <a:t>转移寻址</a:t>
            </a:r>
            <a:r>
              <a:rPr lang="zh-CN" altLang="en-US" sz="2400" dirty="0">
                <a:latin typeface="Times New Roman" panose="02020603050405020304" pitchFamily="18" charset="0"/>
              </a:rPr>
              <a:t>： </a:t>
            </a:r>
            <a:endParaRPr lang="en-US" altLang="zh-CN" sz="2400" dirty="0">
              <a:latin typeface="Times New Roman" panose="02020603050405020304" pitchFamily="18" charset="0"/>
            </a:endParaRPr>
          </a:p>
          <a:p>
            <a:pPr eaLnBrk="1" hangingPunct="1">
              <a:spcBef>
                <a:spcPct val="0"/>
              </a:spcBef>
              <a:buClrTx/>
              <a:buSzTx/>
              <a:buFontTx/>
              <a:buNone/>
            </a:pPr>
            <a:r>
              <a:rPr lang="zh-CN" altLang="en-US" sz="1200" dirty="0">
                <a:latin typeface="Times New Roman" panose="02020603050405020304" pitchFamily="18" charset="0"/>
              </a:rPr>
              <a:t>      </a:t>
            </a:r>
            <a:endParaRPr lang="en-US" altLang="zh-CN" sz="1200" dirty="0">
              <a:latin typeface="Times New Roman" panose="02020603050405020304" pitchFamily="18" charset="0"/>
            </a:endParaRPr>
          </a:p>
          <a:p>
            <a:pPr eaLnBrk="1" hangingPunct="1">
              <a:spcBef>
                <a:spcPct val="0"/>
              </a:spcBef>
              <a:buClrTx/>
              <a:buSzTx/>
              <a:buFontTx/>
              <a:buNone/>
            </a:pPr>
            <a:r>
              <a:rPr lang="zh-CN" altLang="zh-CN" sz="2400" dirty="0">
                <a:latin typeface="Times New Roman" panose="02020603050405020304" pitchFamily="18" charset="0"/>
              </a:rPr>
              <a:t> </a:t>
            </a:r>
            <a:r>
              <a:rPr lang="zh-CN" altLang="en-US" sz="2400" dirty="0">
                <a:latin typeface="Times New Roman" panose="02020603050405020304" pitchFamily="18" charset="0"/>
              </a:rPr>
              <a:t>    短转移：</a:t>
            </a:r>
            <a:r>
              <a:rPr lang="en-US" altLang="zh-CN" sz="2400" dirty="0">
                <a:latin typeface="Times New Roman" panose="02020603050405020304" pitchFamily="18" charset="0"/>
              </a:rPr>
              <a:t>8</a:t>
            </a:r>
            <a:r>
              <a:rPr lang="zh-CN" altLang="en-US" sz="2400" dirty="0">
                <a:latin typeface="Times New Roman" panose="02020603050405020304" pitchFamily="18" charset="0"/>
              </a:rPr>
              <a:t>位偏移</a:t>
            </a:r>
          </a:p>
          <a:p>
            <a:pPr eaLnBrk="1" hangingPunct="1">
              <a:spcBef>
                <a:spcPct val="0"/>
              </a:spcBef>
              <a:buClrTx/>
              <a:buSzTx/>
              <a:buFontTx/>
              <a:buNone/>
            </a:pPr>
            <a:r>
              <a:rPr lang="zh-CN" altLang="en-US" sz="2400" dirty="0">
                <a:latin typeface="Times New Roman" panose="02020603050405020304" pitchFamily="18" charset="0"/>
              </a:rPr>
              <a:t>    </a:t>
            </a:r>
            <a:r>
              <a:rPr lang="zh-Hans" altLang="en-US" sz="2400" dirty="0">
                <a:latin typeface="Times New Roman" panose="02020603050405020304" pitchFamily="18" charset="0"/>
              </a:rPr>
              <a:t> </a:t>
            </a:r>
            <a:r>
              <a:rPr lang="zh-CN" altLang="en-US" sz="2400" dirty="0">
                <a:latin typeface="Times New Roman" panose="02020603050405020304" pitchFamily="18" charset="0"/>
              </a:rPr>
              <a:t>近转移：</a:t>
            </a:r>
            <a:r>
              <a:rPr lang="en-US" altLang="zh-CN" sz="2400" dirty="0">
                <a:latin typeface="Times New Roman" panose="02020603050405020304" pitchFamily="18" charset="0"/>
              </a:rPr>
              <a:t>16</a:t>
            </a:r>
            <a:r>
              <a:rPr lang="zh-CN" altLang="en-US" sz="2400" dirty="0">
                <a:latin typeface="Times New Roman" panose="02020603050405020304" pitchFamily="18" charset="0"/>
              </a:rPr>
              <a:t>位偏移</a:t>
            </a:r>
          </a:p>
          <a:p>
            <a:pPr eaLnBrk="1" hangingPunct="1">
              <a:spcBef>
                <a:spcPct val="0"/>
              </a:spcBef>
              <a:buClrTx/>
              <a:buSzTx/>
              <a:buFontTx/>
              <a:buNone/>
            </a:pPr>
            <a:endParaRPr lang="zh-CN" altLang="en-US" sz="2400" dirty="0">
              <a:latin typeface="Times New Roman" panose="02020603050405020304" pitchFamily="18" charset="0"/>
            </a:endParaRPr>
          </a:p>
          <a:p>
            <a:pPr eaLnBrk="1" hangingPunct="1">
              <a:spcBef>
                <a:spcPct val="0"/>
              </a:spcBef>
              <a:buClrTx/>
              <a:buSzTx/>
              <a:buFontTx/>
              <a:buNone/>
            </a:pPr>
            <a:r>
              <a:rPr lang="zh-CN" altLang="en-US" sz="2400" dirty="0">
                <a:latin typeface="Times New Roman" panose="02020603050405020304" pitchFamily="18" charset="0"/>
              </a:rPr>
              <a:t>（</a:t>
            </a:r>
            <a:r>
              <a:rPr lang="en-US" altLang="zh-CN" sz="2400" dirty="0">
                <a:latin typeface="Times New Roman" panose="02020603050405020304" pitchFamily="18" charset="0"/>
              </a:rPr>
              <a:t>1</a:t>
            </a:r>
            <a:r>
              <a:rPr lang="zh-CN" altLang="en-US" sz="2400" dirty="0">
                <a:latin typeface="Times New Roman" panose="02020603050405020304" pitchFamily="18" charset="0"/>
              </a:rPr>
              <a:t>）格式：操作码 	</a:t>
            </a:r>
            <a:r>
              <a:rPr lang="en-US" altLang="zh-CN" sz="2400" dirty="0">
                <a:latin typeface="Times New Roman" panose="02020603050405020304" pitchFamily="18" charset="0"/>
              </a:rPr>
              <a:t>[SHORT </a:t>
            </a:r>
            <a:r>
              <a:rPr lang="zh-CN" altLang="en-US" sz="2400" dirty="0">
                <a:latin typeface="Times New Roman" panose="02020603050405020304" pitchFamily="18" charset="0"/>
              </a:rPr>
              <a:t>或</a:t>
            </a:r>
            <a:r>
              <a:rPr lang="en-US" altLang="zh-CN" sz="2400" dirty="0">
                <a:latin typeface="Times New Roman" panose="02020603050405020304" pitchFamily="18" charset="0"/>
              </a:rPr>
              <a:t>NEAR PTR] </a:t>
            </a:r>
            <a:r>
              <a:rPr lang="zh-CN" altLang="en-US" sz="2400" dirty="0">
                <a:latin typeface="Times New Roman" panose="02020603050405020304" pitchFamily="18" charset="0"/>
              </a:rPr>
              <a:t>近标号。</a:t>
            </a:r>
          </a:p>
          <a:p>
            <a:pPr eaLnBrk="1" hangingPunct="1">
              <a:spcBef>
                <a:spcPct val="0"/>
              </a:spcBef>
              <a:buClrTx/>
              <a:buSzTx/>
              <a:buFontTx/>
              <a:buNone/>
            </a:pPr>
            <a:r>
              <a:rPr lang="zh-CN" altLang="en-US" sz="2400" dirty="0">
                <a:latin typeface="Times New Roman" panose="02020603050405020304" pitchFamily="18" charset="0"/>
              </a:rPr>
              <a:t>	</a:t>
            </a:r>
            <a:r>
              <a:rPr lang="en-US" altLang="zh-CN" sz="2400" dirty="0">
                <a:latin typeface="Times New Roman" panose="02020603050405020304" pitchFamily="18" charset="0"/>
              </a:rPr>
              <a:t>JMP	NEXT		</a:t>
            </a:r>
            <a:r>
              <a:rPr lang="zh-CN" altLang="en-US" sz="2400" dirty="0">
                <a:latin typeface="Times New Roman" panose="02020603050405020304" pitchFamily="18" charset="0"/>
              </a:rPr>
              <a:t>；</a:t>
            </a:r>
            <a:r>
              <a:rPr lang="en-US" altLang="zh-CN" sz="2400" dirty="0">
                <a:latin typeface="Times New Roman" panose="02020603050405020304" pitchFamily="18" charset="0"/>
              </a:rPr>
              <a:t>NEXT</a:t>
            </a:r>
            <a:r>
              <a:rPr lang="zh-CN" altLang="en-US" sz="2400" dirty="0">
                <a:latin typeface="Times New Roman" panose="02020603050405020304" pitchFamily="18" charset="0"/>
              </a:rPr>
              <a:t>是一个短标号或近标号</a:t>
            </a:r>
          </a:p>
          <a:p>
            <a:pPr eaLnBrk="1" hangingPunct="1">
              <a:spcBef>
                <a:spcPct val="0"/>
              </a:spcBef>
              <a:buClrTx/>
              <a:buSzTx/>
              <a:buFontTx/>
              <a:buNone/>
            </a:pPr>
            <a:r>
              <a:rPr lang="zh-CN" altLang="en-US" sz="2400" dirty="0">
                <a:latin typeface="Times New Roman" panose="02020603050405020304" pitchFamily="18" charset="0"/>
              </a:rPr>
              <a:t>	</a:t>
            </a:r>
            <a:r>
              <a:rPr lang="en-US" altLang="zh-CN" sz="2400" dirty="0">
                <a:latin typeface="Times New Roman" panose="02020603050405020304" pitchFamily="18" charset="0"/>
              </a:rPr>
              <a:t>CALL	SUB		</a:t>
            </a:r>
            <a:r>
              <a:rPr lang="zh-CN" altLang="en-US" sz="2400" dirty="0">
                <a:latin typeface="Times New Roman" panose="02020603050405020304" pitchFamily="18" charset="0"/>
              </a:rPr>
              <a:t>；</a:t>
            </a:r>
            <a:r>
              <a:rPr lang="en-US" altLang="zh-CN" sz="2400" dirty="0">
                <a:latin typeface="Times New Roman" panose="02020603050405020304" pitchFamily="18" charset="0"/>
              </a:rPr>
              <a:t>SUB</a:t>
            </a:r>
            <a:r>
              <a:rPr lang="zh-CN" altLang="en-US" sz="2400" dirty="0">
                <a:latin typeface="Times New Roman" panose="02020603050405020304" pitchFamily="18" charset="0"/>
              </a:rPr>
              <a:t>是一个段内子过程名</a:t>
            </a:r>
          </a:p>
          <a:p>
            <a:pPr eaLnBrk="1" hangingPunct="1">
              <a:spcAft>
                <a:spcPct val="10000"/>
              </a:spcAft>
              <a:buClrTx/>
              <a:buSzTx/>
              <a:buFontTx/>
              <a:buNone/>
            </a:pPr>
            <a:r>
              <a:rPr lang="zh-CN" altLang="en-US" sz="2400" dirty="0">
                <a:latin typeface="Times New Roman" panose="02020603050405020304" pitchFamily="18" charset="0"/>
              </a:rPr>
              <a:t>	</a:t>
            </a:r>
            <a:r>
              <a:rPr lang="zh-CN" altLang="en-US" sz="2400" dirty="0">
                <a:solidFill>
                  <a:schemeClr val="hlink"/>
                </a:solidFill>
                <a:latin typeface="Times New Roman" panose="02020603050405020304" pitchFamily="18" charset="0"/>
              </a:rPr>
              <a:t>在</a:t>
            </a:r>
            <a:r>
              <a:rPr lang="en-US" altLang="zh-CN" sz="2400" dirty="0">
                <a:solidFill>
                  <a:schemeClr val="hlink"/>
                </a:solidFill>
                <a:latin typeface="Times New Roman" panose="02020603050405020304" pitchFamily="18" charset="0"/>
              </a:rPr>
              <a:t>DEBUG</a:t>
            </a:r>
            <a:r>
              <a:rPr lang="zh-CN" altLang="en-US" sz="2400" dirty="0">
                <a:solidFill>
                  <a:schemeClr val="hlink"/>
                </a:solidFill>
                <a:latin typeface="Times New Roman" panose="02020603050405020304" pitchFamily="18" charset="0"/>
              </a:rPr>
              <a:t>中不能用标号和过程名：</a:t>
            </a:r>
          </a:p>
          <a:p>
            <a:pPr eaLnBrk="1" hangingPunct="1">
              <a:spcBef>
                <a:spcPct val="0"/>
              </a:spcBef>
              <a:buClrTx/>
              <a:buSzTx/>
              <a:buFontTx/>
              <a:buNone/>
            </a:pPr>
            <a:r>
              <a:rPr lang="zh-CN" altLang="en-US" sz="2400" dirty="0">
                <a:latin typeface="Times New Roman" panose="02020603050405020304" pitchFamily="18" charset="0"/>
              </a:rPr>
              <a:t>	</a:t>
            </a:r>
            <a:r>
              <a:rPr lang="en-US" altLang="zh-CN" sz="2400" dirty="0">
                <a:latin typeface="Times New Roman" panose="02020603050405020304" pitchFamily="18" charset="0"/>
              </a:rPr>
              <a:t>JMP	110H		;  </a:t>
            </a:r>
            <a:r>
              <a:rPr lang="zh-CN" altLang="en-US" sz="2400" dirty="0">
                <a:latin typeface="Times New Roman" panose="02020603050405020304" pitchFamily="18" charset="0"/>
              </a:rPr>
              <a:t>执行</a:t>
            </a:r>
            <a:r>
              <a:rPr lang="en-US" altLang="zh-CN" sz="2400" dirty="0">
                <a:latin typeface="Times New Roman" panose="02020603050405020304" pitchFamily="18" charset="0"/>
              </a:rPr>
              <a:t>CS:110</a:t>
            </a:r>
            <a:r>
              <a:rPr lang="zh-CN" altLang="en-US" sz="2400" dirty="0">
                <a:latin typeface="Times New Roman" panose="02020603050405020304" pitchFamily="18" charset="0"/>
              </a:rPr>
              <a:t>处的指令</a:t>
            </a:r>
          </a:p>
          <a:p>
            <a:pPr eaLnBrk="1" hangingPunct="1">
              <a:spcBef>
                <a:spcPct val="0"/>
              </a:spcBef>
              <a:buClrTx/>
              <a:buSzTx/>
              <a:buFontTx/>
              <a:buNone/>
            </a:pPr>
            <a:endParaRPr lang="zh-CN" altLang="en-US" sz="2400" dirty="0">
              <a:latin typeface="Times New Roman" panose="02020603050405020304" pitchFamily="18" charset="0"/>
            </a:endParaRPr>
          </a:p>
          <a:p>
            <a:pPr eaLnBrk="1" hangingPunct="1">
              <a:spcBef>
                <a:spcPct val="0"/>
              </a:spcBef>
              <a:buClrTx/>
              <a:buSzTx/>
              <a:buFontTx/>
              <a:buNone/>
            </a:pPr>
            <a:r>
              <a:rPr lang="zh-CN" altLang="en-US" sz="2400" dirty="0">
                <a:latin typeface="Times New Roman" panose="02020603050405020304" pitchFamily="18" charset="0"/>
              </a:rPr>
              <a:t>（</a:t>
            </a:r>
            <a:r>
              <a:rPr lang="en-US" altLang="zh-CN" sz="2400" dirty="0">
                <a:latin typeface="Times New Roman" panose="02020603050405020304" pitchFamily="18" charset="0"/>
              </a:rPr>
              <a:t>2</a:t>
            </a:r>
            <a:r>
              <a:rPr lang="zh-CN" altLang="en-US" sz="2400" dirty="0">
                <a:latin typeface="Times New Roman" panose="02020603050405020304" pitchFamily="18" charset="0"/>
              </a:rPr>
              <a:t>）转移的目标地址：</a:t>
            </a:r>
          </a:p>
          <a:p>
            <a:pPr eaLnBrk="1" hangingPunct="1">
              <a:spcBef>
                <a:spcPct val="0"/>
              </a:spcBef>
              <a:buClrTx/>
              <a:buSzTx/>
              <a:buFontTx/>
              <a:buNone/>
            </a:pPr>
            <a:r>
              <a:rPr lang="zh-CN" altLang="en-US" sz="2400" dirty="0">
                <a:latin typeface="Times New Roman" panose="02020603050405020304" pitchFamily="18" charset="0"/>
              </a:rPr>
              <a:t>	</a:t>
            </a:r>
            <a:r>
              <a:rPr lang="en-US" altLang="zh-CN" sz="2400" dirty="0">
                <a:latin typeface="Times New Roman" panose="02020603050405020304" pitchFamily="18" charset="0"/>
              </a:rPr>
              <a:t>CS</a:t>
            </a:r>
            <a:r>
              <a:rPr lang="zh-CN" altLang="en-US" sz="2400" dirty="0">
                <a:latin typeface="Times New Roman" panose="02020603050405020304" pitchFamily="18" charset="0"/>
              </a:rPr>
              <a:t>不变；</a:t>
            </a:r>
            <a:r>
              <a:rPr lang="en-US" altLang="zh-CN" sz="2400" dirty="0">
                <a:latin typeface="Times New Roman" panose="02020603050405020304" pitchFamily="18" charset="0"/>
              </a:rPr>
              <a:t>IP=</a:t>
            </a:r>
            <a:r>
              <a:rPr lang="zh-CN" altLang="en-US" sz="2400" dirty="0">
                <a:latin typeface="Times New Roman" panose="02020603050405020304" pitchFamily="18" charset="0"/>
              </a:rPr>
              <a:t>当前</a:t>
            </a:r>
            <a:r>
              <a:rPr lang="en-US" altLang="zh-CN" sz="2400" dirty="0">
                <a:latin typeface="Times New Roman" panose="02020603050405020304" pitchFamily="18" charset="0"/>
              </a:rPr>
              <a:t>IP+</a:t>
            </a:r>
            <a:r>
              <a:rPr lang="zh-CN" altLang="en-US" sz="2400" dirty="0">
                <a:latin typeface="Times New Roman" panose="02020603050405020304" pitchFamily="18" charset="0"/>
              </a:rPr>
              <a:t>指令中的</a:t>
            </a:r>
            <a:r>
              <a:rPr lang="en-US" altLang="zh-CN" sz="2400" dirty="0">
                <a:latin typeface="Times New Roman" panose="02020603050405020304" pitchFamily="18" charset="0"/>
              </a:rPr>
              <a:t>8/16</a:t>
            </a:r>
            <a:r>
              <a:rPr lang="zh-CN" altLang="en-US" sz="2400" dirty="0">
                <a:latin typeface="Times New Roman" panose="02020603050405020304" pitchFamily="18" charset="0"/>
              </a:rPr>
              <a:t>位偏移量</a:t>
            </a:r>
          </a:p>
          <a:p>
            <a:pPr eaLnBrk="1" hangingPunct="1">
              <a:spcBef>
                <a:spcPct val="0"/>
              </a:spcBef>
              <a:buClrTx/>
              <a:buSzTx/>
              <a:buFontTx/>
              <a:buNone/>
            </a:pPr>
            <a:endParaRPr lang="zh-CN" altLang="en-US" sz="2400" dirty="0">
              <a:latin typeface="Times New Roman" panose="02020603050405020304" pitchFamily="18" charset="0"/>
            </a:endParaRPr>
          </a:p>
          <a:p>
            <a:pPr eaLnBrk="1" hangingPunct="1">
              <a:spcBef>
                <a:spcPct val="0"/>
              </a:spcBef>
              <a:buClrTx/>
              <a:buSzTx/>
              <a:buFontTx/>
              <a:buNone/>
            </a:pPr>
            <a:r>
              <a:rPr lang="zh-CN" altLang="en-US" sz="2400" dirty="0">
                <a:latin typeface="Times New Roman" panose="02020603050405020304" pitchFamily="18" charset="0"/>
              </a:rPr>
              <a:t>（</a:t>
            </a:r>
            <a:r>
              <a:rPr lang="en-US" altLang="zh-CN" sz="2400" dirty="0">
                <a:latin typeface="Times New Roman" panose="02020603050405020304" pitchFamily="18" charset="0"/>
              </a:rPr>
              <a:t>3</a:t>
            </a:r>
            <a:r>
              <a:rPr lang="zh-CN" altLang="en-US" sz="2400" dirty="0">
                <a:latin typeface="Times New Roman" panose="02020603050405020304" pitchFamily="18" charset="0"/>
              </a:rPr>
              <a:t>）</a:t>
            </a:r>
            <a:r>
              <a:rPr lang="zh-CN" altLang="en-US" sz="2400" dirty="0">
                <a:solidFill>
                  <a:schemeClr val="hlink"/>
                </a:solidFill>
                <a:latin typeface="Times New Roman" panose="02020603050405020304" pitchFamily="18" charset="0"/>
              </a:rPr>
              <a:t>注意</a:t>
            </a:r>
            <a:r>
              <a:rPr lang="zh-CN" altLang="en-US" sz="2400" dirty="0">
                <a:latin typeface="Times New Roman" panose="02020603050405020304" pitchFamily="18" charset="0"/>
              </a:rPr>
              <a:t>：条件转移只能段内直接短转移</a:t>
            </a:r>
          </a:p>
        </p:txBody>
      </p:sp>
      <p:sp>
        <p:nvSpPr>
          <p:cNvPr id="173060" name="幻灯片编号占位符 2">
            <a:extLst>
              <a:ext uri="{FF2B5EF4-FFF2-40B4-BE49-F238E27FC236}">
                <a16:creationId xmlns:a16="http://schemas.microsoft.com/office/drawing/2014/main" id="{F4F9544E-4800-8C47-B9B7-00DF90BE0ECE}"/>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A9BA12F-31B9-B442-937B-288201C58EEF}" type="slidenum">
              <a:rPr kumimoji="0" lang="en-US" altLang="zh-CN" sz="1400" smtClean="0"/>
              <a:pPr>
                <a:spcBef>
                  <a:spcPct val="0"/>
                </a:spcBef>
                <a:buClrTx/>
                <a:buSzTx/>
                <a:buFontTx/>
                <a:buNone/>
              </a:pPr>
              <a:t>80</a:t>
            </a:fld>
            <a:r>
              <a:rPr kumimoji="0" lang="en-US" altLang="zh-CN" sz="1400"/>
              <a:t>/201</a:t>
            </a:r>
          </a:p>
        </p:txBody>
      </p:sp>
      <p:sp>
        <p:nvSpPr>
          <p:cNvPr id="6" name="Text Box 5">
            <a:extLst>
              <a:ext uri="{FF2B5EF4-FFF2-40B4-BE49-F238E27FC236}">
                <a16:creationId xmlns:a16="http://schemas.microsoft.com/office/drawing/2014/main" id="{22DBAD91-1726-BB48-BA9C-D5C566D5D74C}"/>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5" name="日期占位符 1">
            <a:extLst>
              <a:ext uri="{FF2B5EF4-FFF2-40B4-BE49-F238E27FC236}">
                <a16:creationId xmlns:a16="http://schemas.microsoft.com/office/drawing/2014/main" id="{72E61926-4A6B-EA48-ADAB-90C91986D781}"/>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E400DF3-F719-404B-A556-D25D8844D549}" type="datetime12">
              <a:rPr kumimoji="0" lang="zh-CN" altLang="en-US" sz="1400" smtClean="0"/>
              <a:pPr>
                <a:spcBef>
                  <a:spcPct val="0"/>
                </a:spcBef>
                <a:buClrTx/>
                <a:buSzTx/>
                <a:buFontTx/>
                <a:buNone/>
              </a:pPr>
              <a:t>下午8时26分</a:t>
            </a:fld>
            <a:endParaRPr kumimoji="0" lang="en-US" altLang="zh-CN" sz="1400"/>
          </a:p>
        </p:txBody>
      </p:sp>
      <p:sp>
        <p:nvSpPr>
          <p:cNvPr id="175106" name="Text Box 2">
            <a:extLst>
              <a:ext uri="{FF2B5EF4-FFF2-40B4-BE49-F238E27FC236}">
                <a16:creationId xmlns:a16="http://schemas.microsoft.com/office/drawing/2014/main" id="{44D0E28A-30B2-F24E-B8CF-BB93C9171FE2}"/>
              </a:ext>
            </a:extLst>
          </p:cNvPr>
          <p:cNvSpPr txBox="1">
            <a:spLocks noChangeArrowheads="1"/>
          </p:cNvSpPr>
          <p:nvPr/>
        </p:nvSpPr>
        <p:spPr bwMode="auto">
          <a:xfrm>
            <a:off x="452438" y="981075"/>
            <a:ext cx="8296275" cy="4954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800">
                <a:solidFill>
                  <a:schemeClr val="tx2"/>
                </a:solidFill>
                <a:latin typeface="Times New Roman" panose="02020603050405020304" pitchFamily="18" charset="0"/>
              </a:rPr>
              <a:t>2</a:t>
            </a:r>
            <a:r>
              <a:rPr lang="zh-CN" altLang="en-US" sz="2800">
                <a:solidFill>
                  <a:schemeClr val="tx2"/>
                </a:solidFill>
                <a:latin typeface="Times New Roman" panose="02020603050405020304" pitchFamily="18" charset="0"/>
              </a:rPr>
              <a:t>．段内间接转移寻址：</a:t>
            </a:r>
          </a:p>
          <a:p>
            <a:pPr eaLnBrk="1" hangingPunct="1">
              <a:spcBef>
                <a:spcPct val="0"/>
              </a:spcBef>
              <a:buClrTx/>
              <a:buSzTx/>
              <a:buFontTx/>
              <a:buNone/>
            </a:pPr>
            <a:endParaRPr lang="zh-CN" altLang="en-US" sz="2400">
              <a:latin typeface="Times New Roman" panose="02020603050405020304" pitchFamily="18" charset="0"/>
            </a:endParaRPr>
          </a:p>
          <a:p>
            <a:pPr eaLnBrk="1" hangingPunct="1">
              <a:spcBef>
                <a:spcPct val="0"/>
              </a:spcBef>
              <a:buClrTx/>
              <a:buSzTx/>
              <a:buFontTx/>
              <a:buNone/>
            </a:pPr>
            <a:r>
              <a:rPr lang="zh-CN" altLang="en-US" sz="2400">
                <a:latin typeface="Times New Roman" panose="02020603050405020304" pitchFamily="18" charset="0"/>
              </a:rPr>
              <a:t>（</a:t>
            </a:r>
            <a:r>
              <a:rPr lang="en-US" altLang="zh-CN" sz="2400">
                <a:latin typeface="Times New Roman" panose="02020603050405020304" pitchFamily="18" charset="0"/>
              </a:rPr>
              <a:t>1</a:t>
            </a:r>
            <a:r>
              <a:rPr lang="zh-CN" altLang="en-US" sz="2400">
                <a:latin typeface="Times New Roman" panose="02020603050405020304" pitchFamily="18" charset="0"/>
              </a:rPr>
              <a:t>）格式：操作码	 </a:t>
            </a:r>
            <a:r>
              <a:rPr lang="en-US" altLang="zh-CN" sz="2400">
                <a:latin typeface="Times New Roman" panose="02020603050405020304" pitchFamily="18" charset="0"/>
              </a:rPr>
              <a:t>16</a:t>
            </a:r>
            <a:r>
              <a:rPr lang="zh-CN" altLang="en-US" sz="2400">
                <a:latin typeface="Times New Roman" panose="02020603050405020304" pitchFamily="18" charset="0"/>
              </a:rPr>
              <a:t>位通用寄存器操作数</a:t>
            </a:r>
            <a:r>
              <a:rPr lang="en-US" altLang="zh-CN" sz="2400">
                <a:latin typeface="Times New Roman" panose="02020603050405020304" pitchFamily="18" charset="0"/>
              </a:rPr>
              <a:t>/</a:t>
            </a:r>
            <a:r>
              <a:rPr lang="zh-CN" altLang="en-US" sz="2400">
                <a:latin typeface="Times New Roman" panose="02020603050405020304" pitchFamily="18" charset="0"/>
              </a:rPr>
              <a:t>字类型存储器操作数</a:t>
            </a:r>
          </a:p>
          <a:p>
            <a:pPr eaLnBrk="1" hangingPunct="1">
              <a:spcBef>
                <a:spcPct val="0"/>
              </a:spcBef>
              <a:buClrTx/>
              <a:buSzTx/>
              <a:buFontTx/>
              <a:buNone/>
            </a:pPr>
            <a:r>
              <a:rPr lang="zh-CN" altLang="en-US" sz="2400">
                <a:latin typeface="Times New Roman" panose="02020603050405020304" pitchFamily="18" charset="0"/>
              </a:rPr>
              <a:t>	</a:t>
            </a:r>
            <a:r>
              <a:rPr lang="en-US" altLang="zh-CN" sz="2400">
                <a:latin typeface="Times New Roman" panose="02020603050405020304" pitchFamily="18" charset="0"/>
              </a:rPr>
              <a:t>JMP		BX</a:t>
            </a:r>
          </a:p>
          <a:p>
            <a:pPr eaLnBrk="1" hangingPunct="1">
              <a:spcBef>
                <a:spcPct val="0"/>
              </a:spcBef>
              <a:buClrTx/>
              <a:buSzTx/>
              <a:buFontTx/>
              <a:buNone/>
            </a:pPr>
            <a:r>
              <a:rPr lang="en-US" altLang="zh-CN" sz="2400">
                <a:latin typeface="Times New Roman" panose="02020603050405020304" pitchFamily="18" charset="0"/>
              </a:rPr>
              <a:t>	JMP		AX</a:t>
            </a:r>
          </a:p>
          <a:p>
            <a:pPr eaLnBrk="1" hangingPunct="1">
              <a:spcBef>
                <a:spcPct val="0"/>
              </a:spcBef>
              <a:buClrTx/>
              <a:buSzTx/>
              <a:buFontTx/>
              <a:buNone/>
            </a:pPr>
            <a:r>
              <a:rPr lang="en-US" altLang="zh-CN" sz="2400">
                <a:latin typeface="Times New Roman" panose="02020603050405020304" pitchFamily="18" charset="0"/>
              </a:rPr>
              <a:t>	JMP		SI</a:t>
            </a:r>
          </a:p>
          <a:p>
            <a:pPr eaLnBrk="1" hangingPunct="1">
              <a:spcBef>
                <a:spcPct val="0"/>
              </a:spcBef>
              <a:buClrTx/>
              <a:buSzTx/>
              <a:buFontTx/>
              <a:buNone/>
            </a:pPr>
            <a:r>
              <a:rPr lang="en-US" altLang="zh-CN" sz="2400">
                <a:latin typeface="Times New Roman" panose="02020603050405020304" pitchFamily="18" charset="0"/>
              </a:rPr>
              <a:t>	JMP		TABLE[BX]		</a:t>
            </a:r>
            <a:r>
              <a:rPr lang="zh-CN" altLang="en-US" sz="2400">
                <a:latin typeface="Times New Roman" panose="02020603050405020304" pitchFamily="18" charset="0"/>
              </a:rPr>
              <a:t>；</a:t>
            </a:r>
            <a:r>
              <a:rPr lang="en-US" altLang="zh-CN" sz="2400">
                <a:latin typeface="Times New Roman" panose="02020603050405020304" pitchFamily="18" charset="0"/>
              </a:rPr>
              <a:t>TABLE</a:t>
            </a:r>
            <a:r>
              <a:rPr lang="zh-CN" altLang="en-US" sz="2400">
                <a:latin typeface="Times New Roman" panose="02020603050405020304" pitchFamily="18" charset="0"/>
              </a:rPr>
              <a:t>是字变量</a:t>
            </a:r>
          </a:p>
          <a:p>
            <a:pPr eaLnBrk="1" hangingPunct="1">
              <a:spcBef>
                <a:spcPct val="0"/>
              </a:spcBef>
              <a:buClrTx/>
              <a:buSzTx/>
              <a:buFontTx/>
              <a:buNone/>
            </a:pPr>
            <a:r>
              <a:rPr lang="zh-CN" altLang="en-US" sz="2400">
                <a:latin typeface="Times New Roman" panose="02020603050405020304" pitchFamily="18" charset="0"/>
              </a:rPr>
              <a:t>	</a:t>
            </a:r>
            <a:r>
              <a:rPr lang="en-US" altLang="zh-CN" sz="2400">
                <a:latin typeface="Times New Roman" panose="02020603050405020304" pitchFamily="18" charset="0"/>
              </a:rPr>
              <a:t>JMP		WORD PTR[BP][DI]</a:t>
            </a:r>
          </a:p>
          <a:p>
            <a:pPr eaLnBrk="1" hangingPunct="1">
              <a:spcBef>
                <a:spcPct val="0"/>
              </a:spcBef>
              <a:buClrTx/>
              <a:buSzTx/>
              <a:buFontTx/>
              <a:buNone/>
            </a:pPr>
            <a:r>
              <a:rPr lang="en-US" altLang="zh-CN" sz="2400">
                <a:latin typeface="Times New Roman" panose="02020603050405020304" pitchFamily="18" charset="0"/>
              </a:rPr>
              <a:t>	JMP		[BX]			</a:t>
            </a:r>
            <a:r>
              <a:rPr lang="zh-CN" altLang="en-US" sz="2400">
                <a:latin typeface="Times New Roman" panose="02020603050405020304" pitchFamily="18" charset="0"/>
              </a:rPr>
              <a:t>；缺省表示是字</a:t>
            </a:r>
          </a:p>
          <a:p>
            <a:pPr eaLnBrk="1" hangingPunct="1">
              <a:spcBef>
                <a:spcPct val="0"/>
              </a:spcBef>
              <a:buClrTx/>
              <a:buSzTx/>
              <a:buFontTx/>
              <a:buNone/>
            </a:pPr>
            <a:endParaRPr lang="zh-CN" altLang="en-US" sz="2400">
              <a:latin typeface="Times New Roman" panose="02020603050405020304" pitchFamily="18" charset="0"/>
            </a:endParaRPr>
          </a:p>
          <a:p>
            <a:pPr eaLnBrk="1" hangingPunct="1">
              <a:spcBef>
                <a:spcPct val="0"/>
              </a:spcBef>
              <a:buClrTx/>
              <a:buSzTx/>
              <a:buFontTx/>
              <a:buNone/>
            </a:pPr>
            <a:r>
              <a:rPr lang="zh-CN" altLang="en-US" sz="2400">
                <a:latin typeface="Times New Roman" panose="02020603050405020304" pitchFamily="18" charset="0"/>
              </a:rPr>
              <a:t>（</a:t>
            </a:r>
            <a:r>
              <a:rPr lang="en-US" altLang="zh-CN" sz="2400">
                <a:latin typeface="Times New Roman" panose="02020603050405020304" pitchFamily="18" charset="0"/>
              </a:rPr>
              <a:t>2</a:t>
            </a:r>
            <a:r>
              <a:rPr lang="zh-CN" altLang="en-US" sz="2400">
                <a:latin typeface="Times New Roman" panose="02020603050405020304" pitchFamily="18" charset="0"/>
              </a:rPr>
              <a:t>）转移的目标地址：</a:t>
            </a:r>
          </a:p>
          <a:p>
            <a:pPr eaLnBrk="1" hangingPunct="1">
              <a:spcBef>
                <a:spcPct val="0"/>
              </a:spcBef>
              <a:buClrTx/>
              <a:buSzTx/>
              <a:buFontTx/>
              <a:buNone/>
            </a:pPr>
            <a:r>
              <a:rPr lang="zh-CN" altLang="en-US" sz="2400">
                <a:latin typeface="Times New Roman" panose="02020603050405020304" pitchFamily="18" charset="0"/>
              </a:rPr>
              <a:t>	</a:t>
            </a:r>
            <a:r>
              <a:rPr lang="en-US" altLang="zh-CN" sz="2400">
                <a:latin typeface="Times New Roman" panose="02020603050405020304" pitchFamily="18" charset="0"/>
              </a:rPr>
              <a:t>CS</a:t>
            </a:r>
            <a:r>
              <a:rPr lang="zh-CN" altLang="en-US" sz="2400">
                <a:latin typeface="Times New Roman" panose="02020603050405020304" pitchFamily="18" charset="0"/>
              </a:rPr>
              <a:t>不变；</a:t>
            </a:r>
            <a:r>
              <a:rPr lang="en-US" altLang="zh-CN" sz="2400">
                <a:latin typeface="Times New Roman" panose="02020603050405020304" pitchFamily="18" charset="0"/>
              </a:rPr>
              <a:t>IP=</a:t>
            </a:r>
            <a:r>
              <a:rPr lang="zh-CN" altLang="en-US" sz="2400">
                <a:latin typeface="Times New Roman" panose="02020603050405020304" pitchFamily="18" charset="0"/>
              </a:rPr>
              <a:t>寄存器或连续</a:t>
            </a:r>
            <a:r>
              <a:rPr lang="en-US" altLang="zh-CN" sz="2400">
                <a:latin typeface="Times New Roman" panose="02020603050405020304" pitchFamily="18" charset="0"/>
              </a:rPr>
              <a:t>2</a:t>
            </a:r>
            <a:r>
              <a:rPr lang="zh-CN" altLang="en-US" sz="2400">
                <a:latin typeface="Times New Roman" panose="02020603050405020304" pitchFamily="18" charset="0"/>
              </a:rPr>
              <a:t>字节存储单元的内容</a:t>
            </a:r>
          </a:p>
        </p:txBody>
      </p:sp>
      <p:sp>
        <p:nvSpPr>
          <p:cNvPr id="175108" name="幻灯片编号占位符 2">
            <a:extLst>
              <a:ext uri="{FF2B5EF4-FFF2-40B4-BE49-F238E27FC236}">
                <a16:creationId xmlns:a16="http://schemas.microsoft.com/office/drawing/2014/main" id="{0BF17E56-4539-3441-A1E2-8BAB6440557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EF812DE-4F1F-C843-A49A-60F875FE55A6}" type="slidenum">
              <a:rPr kumimoji="0" lang="en-US" altLang="zh-CN" sz="1400" smtClean="0"/>
              <a:pPr>
                <a:spcBef>
                  <a:spcPct val="0"/>
                </a:spcBef>
                <a:buClrTx/>
                <a:buSzTx/>
                <a:buFontTx/>
                <a:buNone/>
              </a:pPr>
              <a:t>81</a:t>
            </a:fld>
            <a:r>
              <a:rPr kumimoji="0" lang="en-US" altLang="zh-CN" sz="1400"/>
              <a:t>/201</a:t>
            </a:r>
          </a:p>
        </p:txBody>
      </p:sp>
      <p:sp>
        <p:nvSpPr>
          <p:cNvPr id="6" name="Text Box 5">
            <a:extLst>
              <a:ext uri="{FF2B5EF4-FFF2-40B4-BE49-F238E27FC236}">
                <a16:creationId xmlns:a16="http://schemas.microsoft.com/office/drawing/2014/main" id="{5EE2611B-C62E-914D-903B-3A76A5AEDB0F}"/>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3" name="日期占位符 1">
            <a:extLst>
              <a:ext uri="{FF2B5EF4-FFF2-40B4-BE49-F238E27FC236}">
                <a16:creationId xmlns:a16="http://schemas.microsoft.com/office/drawing/2014/main" id="{4470133A-8650-9149-9166-0C82E9E24B02}"/>
              </a:ext>
            </a:extLst>
          </p:cNvPr>
          <p:cNvSpPr txBox="1">
            <a:spLocks noGrp="1"/>
          </p:cNvSpPr>
          <p:nvPr/>
        </p:nvSpPr>
        <p:spPr bwMode="auto">
          <a:xfrm>
            <a:off x="914400" y="6324600"/>
            <a:ext cx="1905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fld id="{43A41A71-F4CF-614A-9435-0DF5163D4E89}" type="datetime12">
              <a:rPr kumimoji="0" lang="zh-CN" altLang="en-US" sz="1400" b="0"/>
              <a:pPr eaLnBrk="1" hangingPunct="1">
                <a:spcBef>
                  <a:spcPct val="0"/>
                </a:spcBef>
                <a:buClrTx/>
                <a:buSzTx/>
                <a:buFontTx/>
                <a:buNone/>
              </a:pPr>
              <a:t>下午8时26分</a:t>
            </a:fld>
            <a:endParaRPr kumimoji="0" lang="en-US" altLang="zh-CN" sz="1400" b="0"/>
          </a:p>
        </p:txBody>
      </p:sp>
      <p:sp>
        <p:nvSpPr>
          <p:cNvPr id="177155" name="Text Box 2">
            <a:extLst>
              <a:ext uri="{FF2B5EF4-FFF2-40B4-BE49-F238E27FC236}">
                <a16:creationId xmlns:a16="http://schemas.microsoft.com/office/drawing/2014/main" id="{465EAFCD-EE3A-CA46-9456-5619A6EC0247}"/>
              </a:ext>
            </a:extLst>
          </p:cNvPr>
          <p:cNvSpPr txBox="1">
            <a:spLocks noChangeArrowheads="1"/>
          </p:cNvSpPr>
          <p:nvPr/>
        </p:nvSpPr>
        <p:spPr bwMode="auto">
          <a:xfrm>
            <a:off x="250825" y="974725"/>
            <a:ext cx="8713788" cy="497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88900" indent="-889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800" dirty="0">
                <a:solidFill>
                  <a:schemeClr val="tx2"/>
                </a:solidFill>
                <a:latin typeface="Times New Roman" panose="02020603050405020304" pitchFamily="18" charset="0"/>
              </a:rPr>
              <a:t>3</a:t>
            </a:r>
            <a:r>
              <a:rPr lang="zh-CN" altLang="en-US" sz="2800" dirty="0">
                <a:solidFill>
                  <a:schemeClr val="tx2"/>
                </a:solidFill>
                <a:latin typeface="Times New Roman" panose="02020603050405020304" pitchFamily="18" charset="0"/>
              </a:rPr>
              <a:t>．段间直接转移寻址：</a:t>
            </a:r>
          </a:p>
          <a:p>
            <a:pPr eaLnBrk="1" hangingPunct="1">
              <a:spcBef>
                <a:spcPct val="0"/>
              </a:spcBef>
              <a:buClrTx/>
              <a:buSzTx/>
              <a:buFontTx/>
              <a:buNone/>
            </a:pPr>
            <a:r>
              <a:rPr lang="zh-CN" altLang="en-US" sz="1200" dirty="0">
                <a:latin typeface="Times New Roman" panose="02020603050405020304" pitchFamily="18" charset="0"/>
                <a:ea typeface="华文中宋" panose="02010600040101010101" pitchFamily="2" charset="-122"/>
              </a:rPr>
              <a:t>       </a:t>
            </a:r>
          </a:p>
          <a:p>
            <a:pPr eaLnBrk="1" hangingPunct="1">
              <a:spcBef>
                <a:spcPts val="600"/>
              </a:spcBef>
              <a:buClrTx/>
              <a:buSzTx/>
              <a:buFontTx/>
              <a:buNone/>
            </a:pPr>
            <a:r>
              <a:rPr lang="en-US" altLang="zh-CN" sz="2400" dirty="0">
                <a:latin typeface="华文中宋" panose="02010600040101010101" pitchFamily="2" charset="-122"/>
                <a:ea typeface="华文中宋" panose="02010600040101010101" pitchFamily="2" charset="-122"/>
              </a:rPr>
              <a:t>(1) </a:t>
            </a:r>
            <a:r>
              <a:rPr lang="zh-CN" altLang="en-US" sz="2400" dirty="0">
                <a:latin typeface="华文中宋" panose="02010600040101010101" pitchFamily="2" charset="-122"/>
                <a:ea typeface="华文中宋" panose="02010600040101010101" pitchFamily="2" charset="-122"/>
              </a:rPr>
              <a:t>格式：操作码	 </a:t>
            </a:r>
            <a:r>
              <a:rPr lang="en-US" altLang="zh-CN" sz="2400" dirty="0">
                <a:latin typeface="华文中宋" panose="02010600040101010101" pitchFamily="2" charset="-122"/>
                <a:ea typeface="华文中宋" panose="02010600040101010101" pitchFamily="2" charset="-122"/>
              </a:rPr>
              <a:t>[FAR PTR] </a:t>
            </a:r>
            <a:r>
              <a:rPr lang="zh-CN" altLang="en-US" sz="2400" dirty="0">
                <a:latin typeface="华文中宋" panose="02010600040101010101" pitchFamily="2" charset="-122"/>
                <a:ea typeface="华文中宋" panose="02010600040101010101" pitchFamily="2" charset="-122"/>
              </a:rPr>
              <a:t>远标号</a:t>
            </a:r>
          </a:p>
          <a:p>
            <a:pPr eaLnBrk="1" hangingPunct="1">
              <a:spcBef>
                <a:spcPts val="60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JMP	LABEL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LABEL</a:t>
            </a:r>
            <a:r>
              <a:rPr lang="zh-CN" altLang="en-US" sz="2400" dirty="0">
                <a:latin typeface="华文中宋" panose="02010600040101010101" pitchFamily="2" charset="-122"/>
                <a:ea typeface="华文中宋" panose="02010600040101010101" pitchFamily="2" charset="-122"/>
              </a:rPr>
              <a:t>为远标号</a:t>
            </a:r>
          </a:p>
          <a:p>
            <a:pPr eaLnBrk="1" hangingPunct="1">
              <a:spcBef>
                <a:spcPts val="600"/>
              </a:spcBef>
              <a:buClrTx/>
              <a:buSzTx/>
              <a:buFontTx/>
              <a:buNone/>
            </a:pPr>
            <a:r>
              <a:rPr lang="en-US" altLang="zh-CN" sz="2400" dirty="0">
                <a:latin typeface="华文中宋" panose="02010600040101010101" pitchFamily="2" charset="-122"/>
                <a:ea typeface="华文中宋" panose="02010600040101010101" pitchFamily="2" charset="-122"/>
              </a:rPr>
              <a:t>(2) </a:t>
            </a:r>
            <a:r>
              <a:rPr lang="zh-CN" altLang="en-US" sz="2400" dirty="0">
                <a:latin typeface="华文中宋" panose="02010600040101010101" pitchFamily="2" charset="-122"/>
                <a:ea typeface="华文中宋" panose="02010600040101010101" pitchFamily="2" charset="-122"/>
              </a:rPr>
              <a:t>转移的目标地址</a:t>
            </a:r>
            <a:r>
              <a:rPr lang="en-US" altLang="zh-CN" sz="2400" dirty="0">
                <a:latin typeface="华文中宋" panose="02010600040101010101" pitchFamily="2" charset="-122"/>
                <a:ea typeface="华文中宋" panose="02010600040101010101" pitchFamily="2" charset="-122"/>
              </a:rPr>
              <a:t>: </a:t>
            </a:r>
            <a:r>
              <a:rPr lang="en-US" altLang="zh-CN" sz="2400" dirty="0">
                <a:solidFill>
                  <a:schemeClr val="hlink"/>
                </a:solidFill>
                <a:latin typeface="华文中宋" panose="02010600040101010101" pitchFamily="2" charset="-122"/>
                <a:ea typeface="华文中宋" panose="02010600040101010101" pitchFamily="2" charset="-122"/>
              </a:rPr>
              <a:t>CS=</a:t>
            </a:r>
            <a:r>
              <a:rPr lang="zh-CN" altLang="en-US" sz="2400" dirty="0">
                <a:solidFill>
                  <a:schemeClr val="hlink"/>
                </a:solidFill>
                <a:latin typeface="华文中宋" panose="02010600040101010101" pitchFamily="2" charset="-122"/>
                <a:ea typeface="华文中宋" panose="02010600040101010101" pitchFamily="2" charset="-122"/>
              </a:rPr>
              <a:t>标号的段地址</a:t>
            </a:r>
            <a:r>
              <a:rPr lang="zh-CN" altLang="en-US" sz="2400" dirty="0">
                <a:latin typeface="华文中宋" panose="02010600040101010101" pitchFamily="2" charset="-122"/>
                <a:ea typeface="华文中宋" panose="02010600040101010101" pitchFamily="2" charset="-122"/>
              </a:rPr>
              <a:t>；</a:t>
            </a:r>
            <a:r>
              <a:rPr lang="en-US" altLang="zh-CN" sz="2400" dirty="0">
                <a:solidFill>
                  <a:schemeClr val="hlink"/>
                </a:solidFill>
                <a:latin typeface="华文中宋" panose="02010600040101010101" pitchFamily="2" charset="-122"/>
                <a:ea typeface="华文中宋" panose="02010600040101010101" pitchFamily="2" charset="-122"/>
              </a:rPr>
              <a:t>IP=</a:t>
            </a:r>
            <a:r>
              <a:rPr lang="zh-CN" altLang="en-US" sz="2400" dirty="0">
                <a:solidFill>
                  <a:schemeClr val="hlink"/>
                </a:solidFill>
                <a:latin typeface="华文中宋" panose="02010600040101010101" pitchFamily="2" charset="-122"/>
                <a:ea typeface="华文中宋" panose="02010600040101010101" pitchFamily="2" charset="-122"/>
              </a:rPr>
              <a:t>标号的偏移地址</a:t>
            </a:r>
          </a:p>
          <a:p>
            <a:pPr eaLnBrk="1" hangingPunct="1">
              <a:spcBef>
                <a:spcPct val="0"/>
              </a:spcBef>
              <a:buClrTx/>
              <a:buSzTx/>
              <a:buFontTx/>
              <a:buNone/>
            </a:pPr>
            <a:endParaRPr lang="zh-CN" altLang="en-US" sz="12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endParaRPr lang="zh-CN" altLang="en-US" sz="12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en-US" altLang="zh-CN" sz="2800" dirty="0">
                <a:solidFill>
                  <a:schemeClr val="tx2"/>
                </a:solidFill>
                <a:latin typeface="Times New Roman" panose="02020603050405020304" pitchFamily="18" charset="0"/>
                <a:ea typeface="华文中宋" panose="02010600040101010101" pitchFamily="2" charset="-122"/>
              </a:rPr>
              <a:t>4</a:t>
            </a:r>
            <a:r>
              <a:rPr lang="zh-CN" altLang="en-US" sz="2800" dirty="0">
                <a:solidFill>
                  <a:schemeClr val="tx2"/>
                </a:solidFill>
                <a:latin typeface="Times New Roman" panose="02020603050405020304" pitchFamily="18" charset="0"/>
                <a:ea typeface="华文中宋" panose="02010600040101010101" pitchFamily="2" charset="-122"/>
              </a:rPr>
              <a:t>．段间间接转移寻址：</a:t>
            </a:r>
          </a:p>
          <a:p>
            <a:pPr eaLnBrk="1" hangingPunct="1">
              <a:spcBef>
                <a:spcPct val="0"/>
              </a:spcBef>
              <a:buClrTx/>
              <a:buSzTx/>
              <a:buFontTx/>
              <a:buNone/>
            </a:pPr>
            <a:endParaRPr lang="zh-CN" altLang="en-US" sz="1200" dirty="0">
              <a:latin typeface="华文中宋" panose="02010600040101010101" pitchFamily="2" charset="-122"/>
              <a:ea typeface="华文中宋" panose="02010600040101010101" pitchFamily="2" charset="-122"/>
            </a:endParaRP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(1) </a:t>
            </a:r>
            <a:r>
              <a:rPr lang="zh-CN" altLang="en-US" sz="2400" dirty="0">
                <a:latin typeface="华文中宋" panose="02010600040101010101" pitchFamily="2" charset="-122"/>
                <a:ea typeface="华文中宋" panose="02010600040101010101" pitchFamily="2" charset="-122"/>
              </a:rPr>
              <a:t>格式：操作码  </a:t>
            </a:r>
            <a:r>
              <a:rPr lang="en-US" altLang="zh-CN" sz="2400" dirty="0">
                <a:latin typeface="华文中宋" panose="02010600040101010101" pitchFamily="2" charset="-122"/>
                <a:ea typeface="华文中宋" panose="02010600040101010101" pitchFamily="2" charset="-122"/>
              </a:rPr>
              <a:t>FAR [PTR]</a:t>
            </a:r>
            <a:r>
              <a:rPr lang="zh-CN" altLang="en-US" sz="2400" dirty="0">
                <a:latin typeface="华文中宋" panose="02010600040101010101" pitchFamily="2" charset="-122"/>
                <a:ea typeface="华文中宋" panose="02010600040101010101" pitchFamily="2" charset="-122"/>
              </a:rPr>
              <a:t>或</a:t>
            </a:r>
            <a:r>
              <a:rPr lang="en-US" altLang="zh-CN" sz="2400" dirty="0">
                <a:latin typeface="华文中宋" panose="02010600040101010101" pitchFamily="2" charset="-122"/>
                <a:ea typeface="华文中宋" panose="02010600040101010101" pitchFamily="2" charset="-122"/>
              </a:rPr>
              <a:t>DWORD PTR  </a:t>
            </a:r>
            <a:r>
              <a:rPr lang="zh-CN" altLang="en-US" sz="2400" dirty="0">
                <a:latin typeface="华文中宋" panose="02010600040101010101" pitchFamily="2" charset="-122"/>
                <a:ea typeface="华文中宋" panose="02010600040101010101" pitchFamily="2" charset="-122"/>
              </a:rPr>
              <a:t>存储器操作数</a:t>
            </a:r>
          </a:p>
          <a:p>
            <a:pPr eaLnBrk="1" hangingPunct="1">
              <a:spcBef>
                <a:spcPct val="0"/>
              </a:spcBef>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JMP	DWORD PTR [BP][SI]	</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              JMP	VAR			</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VAR</a:t>
            </a:r>
            <a:r>
              <a:rPr lang="zh-CN" altLang="en-US" sz="2400" dirty="0">
                <a:latin typeface="华文中宋" panose="02010600040101010101" pitchFamily="2" charset="-122"/>
                <a:ea typeface="华文中宋" panose="02010600040101010101" pitchFamily="2" charset="-122"/>
              </a:rPr>
              <a:t>是双字变量</a:t>
            </a:r>
          </a:p>
          <a:p>
            <a:pPr eaLnBrk="1" hangingPunct="1">
              <a:spcBef>
                <a:spcPts val="600"/>
              </a:spcBef>
              <a:buClrTx/>
              <a:buSzTx/>
              <a:buFontTx/>
              <a:buNone/>
            </a:pPr>
            <a:r>
              <a:rPr lang="en-US" altLang="zh-CN" sz="2400" dirty="0">
                <a:latin typeface="华文中宋" panose="02010600040101010101" pitchFamily="2" charset="-122"/>
                <a:ea typeface="华文中宋" panose="02010600040101010101" pitchFamily="2" charset="-122"/>
              </a:rPr>
              <a:t>(2) </a:t>
            </a:r>
            <a:r>
              <a:rPr lang="zh-CN" altLang="en-US" sz="2400" dirty="0">
                <a:latin typeface="华文中宋" panose="02010600040101010101" pitchFamily="2" charset="-122"/>
                <a:ea typeface="华文中宋" panose="02010600040101010101" pitchFamily="2" charset="-122"/>
              </a:rPr>
              <a:t>转移的目标地址：</a:t>
            </a:r>
          </a:p>
          <a:p>
            <a:pPr eaLnBrk="1" hangingPunct="1">
              <a:spcBef>
                <a:spcPts val="600"/>
              </a:spcBef>
              <a:spcAft>
                <a:spcPct val="40000"/>
              </a:spcAft>
              <a:buClrTx/>
              <a:buSzTx/>
              <a:buFontTx/>
              <a:buNone/>
            </a:pPr>
            <a:r>
              <a:rPr lang="zh-CN" altLang="en-US" sz="2400" dirty="0">
                <a:latin typeface="华文中宋" panose="02010600040101010101" pitchFamily="2" charset="-122"/>
                <a:ea typeface="华文中宋" panose="02010600040101010101" pitchFamily="2" charset="-122"/>
              </a:rPr>
              <a:t>   </a:t>
            </a:r>
            <a:r>
              <a:rPr lang="en-US" altLang="zh-CN" sz="2400" dirty="0">
                <a:latin typeface="华文中宋" panose="02010600040101010101" pitchFamily="2" charset="-122"/>
                <a:ea typeface="华文中宋" panose="02010600040101010101" pitchFamily="2" charset="-122"/>
              </a:rPr>
              <a:t>CS=</a:t>
            </a:r>
            <a:r>
              <a:rPr lang="zh-CN" altLang="en-US" sz="2400" dirty="0">
                <a:latin typeface="华文中宋" panose="02010600040101010101" pitchFamily="2" charset="-122"/>
                <a:ea typeface="华文中宋" panose="02010600040101010101" pitchFamily="2" charset="-122"/>
              </a:rPr>
              <a:t>高</a:t>
            </a:r>
            <a:r>
              <a:rPr lang="en-US" altLang="zh-CN" sz="2400" dirty="0">
                <a:latin typeface="华文中宋" panose="02010600040101010101" pitchFamily="2" charset="-122"/>
                <a:ea typeface="华文中宋" panose="02010600040101010101" pitchFamily="2" charset="-122"/>
              </a:rPr>
              <a:t>2</a:t>
            </a:r>
            <a:r>
              <a:rPr lang="zh-CN" altLang="en-US" sz="2400" dirty="0">
                <a:latin typeface="华文中宋" panose="02010600040101010101" pitchFamily="2" charset="-122"/>
                <a:ea typeface="华文中宋" panose="02010600040101010101" pitchFamily="2" charset="-122"/>
              </a:rPr>
              <a:t>字节存储单元的内容；</a:t>
            </a:r>
            <a:r>
              <a:rPr lang="en-US" altLang="zh-CN" sz="2400" dirty="0">
                <a:latin typeface="华文中宋" panose="02010600040101010101" pitchFamily="2" charset="-122"/>
                <a:ea typeface="华文中宋" panose="02010600040101010101" pitchFamily="2" charset="-122"/>
              </a:rPr>
              <a:t>IP=</a:t>
            </a:r>
            <a:r>
              <a:rPr lang="zh-CN" altLang="en-US" sz="2400" dirty="0">
                <a:latin typeface="华文中宋" panose="02010600040101010101" pitchFamily="2" charset="-122"/>
                <a:ea typeface="华文中宋" panose="02010600040101010101" pitchFamily="2" charset="-122"/>
              </a:rPr>
              <a:t>低</a:t>
            </a:r>
            <a:r>
              <a:rPr lang="en-US" altLang="zh-CN" sz="2400" dirty="0">
                <a:latin typeface="华文中宋" panose="02010600040101010101" pitchFamily="2" charset="-122"/>
                <a:ea typeface="华文中宋" panose="02010600040101010101" pitchFamily="2" charset="-122"/>
              </a:rPr>
              <a:t>2</a:t>
            </a:r>
            <a:r>
              <a:rPr lang="zh-CN" altLang="en-US" sz="2400" dirty="0">
                <a:latin typeface="华文中宋" panose="02010600040101010101" pitchFamily="2" charset="-122"/>
                <a:ea typeface="华文中宋" panose="02010600040101010101" pitchFamily="2" charset="-122"/>
              </a:rPr>
              <a:t>字节存储单元的内容。 </a:t>
            </a:r>
          </a:p>
        </p:txBody>
      </p:sp>
      <p:sp>
        <p:nvSpPr>
          <p:cNvPr id="177156" name="Text Box 3">
            <a:extLst>
              <a:ext uri="{FF2B5EF4-FFF2-40B4-BE49-F238E27FC236}">
                <a16:creationId xmlns:a16="http://schemas.microsoft.com/office/drawing/2014/main" id="{AD266F02-1A4D-ED40-A748-350EB468910D}"/>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77157" name="日期占位符 1">
            <a:extLst>
              <a:ext uri="{FF2B5EF4-FFF2-40B4-BE49-F238E27FC236}">
                <a16:creationId xmlns:a16="http://schemas.microsoft.com/office/drawing/2014/main" id="{9754E5B2-574F-B548-8BF8-E23E2BECD43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0AF2664-D6E1-E941-9A3A-39C14D9C4C32}" type="datetime12">
              <a:rPr kumimoji="0" lang="zh-CN" altLang="en-US" sz="1400" smtClean="0"/>
              <a:pPr>
                <a:spcBef>
                  <a:spcPct val="0"/>
                </a:spcBef>
                <a:buClrTx/>
                <a:buSzTx/>
                <a:buFontTx/>
                <a:buNone/>
              </a:pPr>
              <a:t>下午8时26分</a:t>
            </a:fld>
            <a:endParaRPr kumimoji="0" lang="en-US" altLang="zh-CN" sz="1400"/>
          </a:p>
        </p:txBody>
      </p:sp>
      <p:sp>
        <p:nvSpPr>
          <p:cNvPr id="177158" name="幻灯片编号占位符 3">
            <a:extLst>
              <a:ext uri="{FF2B5EF4-FFF2-40B4-BE49-F238E27FC236}">
                <a16:creationId xmlns:a16="http://schemas.microsoft.com/office/drawing/2014/main" id="{DFC5EF06-2590-ED4A-8953-59E7F884322D}"/>
              </a:ext>
            </a:extLst>
          </p:cNvPr>
          <p:cNvSpPr>
            <a:spLocks noGrp="1"/>
          </p:cNvSpPr>
          <p:nvPr>
            <p:ph type="sldNum" sz="quarter" idx="12"/>
          </p:nvPr>
        </p:nvSpPr>
        <p:spPr>
          <a:xfrm>
            <a:off x="7235825" y="6284168"/>
            <a:ext cx="1905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22D1837-2784-6B45-B796-501F866CF73A}" type="slidenum">
              <a:rPr kumimoji="0" lang="en-US" altLang="zh-CN" sz="1400" smtClean="0"/>
              <a:pPr>
                <a:spcBef>
                  <a:spcPct val="0"/>
                </a:spcBef>
                <a:buClrTx/>
                <a:buSzTx/>
                <a:buFontTx/>
                <a:buNone/>
              </a:pPr>
              <a:t>82</a:t>
            </a:fld>
            <a:r>
              <a:rPr kumimoji="0" lang="en-US" altLang="zh-CN" sz="1400" dirty="0"/>
              <a:t>/201</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9201" name="日期占位符 1">
            <a:extLst>
              <a:ext uri="{FF2B5EF4-FFF2-40B4-BE49-F238E27FC236}">
                <a16:creationId xmlns:a16="http://schemas.microsoft.com/office/drawing/2014/main" id="{D91B1255-60CF-804A-BA8F-FFA0D507876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90F845FE-77ED-4345-8D25-8312561A2EA9}" type="datetime12">
              <a:rPr kumimoji="0" lang="zh-CN" altLang="en-US" sz="1400" smtClean="0"/>
              <a:pPr>
                <a:spcBef>
                  <a:spcPct val="0"/>
                </a:spcBef>
                <a:buClrTx/>
                <a:buSzTx/>
                <a:buFontTx/>
                <a:buNone/>
              </a:pPr>
              <a:t>下午8时26分</a:t>
            </a:fld>
            <a:endParaRPr kumimoji="0" lang="en-US" altLang="zh-CN" sz="1400"/>
          </a:p>
        </p:txBody>
      </p:sp>
      <p:graphicFrame>
        <p:nvGraphicFramePr>
          <p:cNvPr id="117816" name="Group 56">
            <a:extLst>
              <a:ext uri="{FF2B5EF4-FFF2-40B4-BE49-F238E27FC236}">
                <a16:creationId xmlns:a16="http://schemas.microsoft.com/office/drawing/2014/main" id="{BBA33098-46B3-C34D-92AA-6048DB4B9753}"/>
              </a:ext>
            </a:extLst>
          </p:cNvPr>
          <p:cNvGraphicFramePr>
            <a:graphicFrameLocks noGrp="1"/>
          </p:cNvGraphicFramePr>
          <p:nvPr/>
        </p:nvGraphicFramePr>
        <p:xfrm>
          <a:off x="323850" y="1141413"/>
          <a:ext cx="8569325" cy="4667249"/>
        </p:xfrm>
        <a:graphic>
          <a:graphicData uri="http://schemas.openxmlformats.org/drawingml/2006/table">
            <a:tbl>
              <a:tblPr/>
              <a:tblGrid>
                <a:gridCol w="703263">
                  <a:extLst>
                    <a:ext uri="{9D8B030D-6E8A-4147-A177-3AD203B41FA5}">
                      <a16:colId xmlns:a16="http://schemas.microsoft.com/office/drawing/2014/main" val="20000"/>
                    </a:ext>
                  </a:extLst>
                </a:gridCol>
                <a:gridCol w="1701800">
                  <a:extLst>
                    <a:ext uri="{9D8B030D-6E8A-4147-A177-3AD203B41FA5}">
                      <a16:colId xmlns:a16="http://schemas.microsoft.com/office/drawing/2014/main" val="20001"/>
                    </a:ext>
                  </a:extLst>
                </a:gridCol>
                <a:gridCol w="1411287">
                  <a:extLst>
                    <a:ext uri="{9D8B030D-6E8A-4147-A177-3AD203B41FA5}">
                      <a16:colId xmlns:a16="http://schemas.microsoft.com/office/drawing/2014/main" val="20002"/>
                    </a:ext>
                  </a:extLst>
                </a:gridCol>
                <a:gridCol w="1944688">
                  <a:extLst>
                    <a:ext uri="{9D8B030D-6E8A-4147-A177-3AD203B41FA5}">
                      <a16:colId xmlns:a16="http://schemas.microsoft.com/office/drawing/2014/main" val="20003"/>
                    </a:ext>
                  </a:extLst>
                </a:gridCol>
                <a:gridCol w="2808287">
                  <a:extLst>
                    <a:ext uri="{9D8B030D-6E8A-4147-A177-3AD203B41FA5}">
                      <a16:colId xmlns:a16="http://schemas.microsoft.com/office/drawing/2014/main" val="20004"/>
                    </a:ext>
                  </a:extLst>
                </a:gridCol>
              </a:tblGrid>
              <a:tr h="82308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序号</a:t>
                      </a:r>
                    </a:p>
                  </a:txBody>
                  <a:tcPr marT="45727" marB="45727"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内存访问类型</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默认段寄存器</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可指定段寄存器</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段内偏移地址来源</a:t>
                      </a:r>
                    </a:p>
                  </a:txBody>
                  <a:tcPr marT="45727" marB="45727"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5726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1</a:t>
                      </a:r>
                    </a:p>
                  </a:txBody>
                  <a:tcPr marT="45727" marB="45727"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取指令</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无</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IP</a:t>
                      </a:r>
                    </a:p>
                  </a:txBody>
                  <a:tcPr marT="45727" marB="45727"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5726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2</a:t>
                      </a:r>
                    </a:p>
                  </a:txBody>
                  <a:tcPr marT="45727" marB="45727"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堆栈操作</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无</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SP</a:t>
                      </a:r>
                    </a:p>
                  </a:txBody>
                  <a:tcPr marT="45727" marB="45727"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2524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3</a:t>
                      </a:r>
                    </a:p>
                  </a:txBody>
                  <a:tcPr marL="90000" marR="90000" marT="46807" marB="46807" anchor="ctr" anchorCtr="1"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源串</a:t>
                      </a:r>
                    </a:p>
                  </a:txBody>
                  <a:tcPr marL="90000" marR="90000" marT="46807" marB="46807" anchor="ctr" anchorCtr="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DS</a:t>
                      </a:r>
                    </a:p>
                  </a:txBody>
                  <a:tcPr marL="90000" marR="90000" marT="46807" marB="46807" anchor="ctr" anchorCtr="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L="90000" marR="90000" marT="46807" marB="46807" anchor="ctr" anchorCtr="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SI</a:t>
                      </a:r>
                    </a:p>
                  </a:txBody>
                  <a:tcPr marL="90000" marR="90000" marT="46807" marB="46807" anchor="ctr" anchorCtr="1"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5726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4</a:t>
                      </a:r>
                    </a:p>
                  </a:txBody>
                  <a:tcPr marT="45727" marB="45727"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目的串</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无</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DI</a:t>
                      </a:r>
                    </a:p>
                  </a:txBody>
                  <a:tcPr marT="45727" marB="45727"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82308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5</a:t>
                      </a:r>
                    </a:p>
                  </a:txBody>
                  <a:tcPr marT="45727" marB="45727"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BP</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用作基址寻址</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DS</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按寻址方式计算得到的有效地址</a:t>
                      </a:r>
                    </a:p>
                  </a:txBody>
                  <a:tcPr marT="45727" marB="45727"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824036">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6</a:t>
                      </a:r>
                    </a:p>
                  </a:txBody>
                  <a:tcPr marT="45727" marB="45727"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一般数据存取</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DS</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CS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ES</a:t>
                      </a: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a:t>
                      </a:r>
                      <a:r>
                        <a:rPr kumimoji="1" lang="en-US" altLang="zh-CN" sz="2400" b="1" i="0" u="none" strike="noStrike" cap="none" normalizeH="0" baseline="0">
                          <a:ln>
                            <a:noFill/>
                          </a:ln>
                          <a:solidFill>
                            <a:schemeClr val="tx1"/>
                          </a:solidFill>
                          <a:effectLst/>
                          <a:latin typeface="华文中宋" charset="0"/>
                          <a:ea typeface="华文中宋" charset="0"/>
                          <a:cs typeface="Times New Roman" charset="0"/>
                        </a:rPr>
                        <a:t>SS</a:t>
                      </a:r>
                    </a:p>
                  </a:txBody>
                  <a:tcPr marT="45727" marB="45727"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2400" b="1" i="0" u="none" strike="noStrike" cap="none" normalizeH="0" baseline="0">
                          <a:ln>
                            <a:noFill/>
                          </a:ln>
                          <a:solidFill>
                            <a:schemeClr val="tx1"/>
                          </a:solidFill>
                          <a:effectLst/>
                          <a:latin typeface="华文中宋" charset="0"/>
                          <a:ea typeface="华文中宋" charset="0"/>
                          <a:cs typeface="Times New Roman" charset="0"/>
                        </a:rPr>
                        <a:t>按寻址方式计算得到的有效地址</a:t>
                      </a:r>
                    </a:p>
                  </a:txBody>
                  <a:tcPr marT="45727" marB="45727"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
        <p:nvSpPr>
          <p:cNvPr id="179252" name="Text Box 52">
            <a:extLst>
              <a:ext uri="{FF2B5EF4-FFF2-40B4-BE49-F238E27FC236}">
                <a16:creationId xmlns:a16="http://schemas.microsoft.com/office/drawing/2014/main" id="{A18D0904-F596-874B-B3E5-A11021377C0C}"/>
              </a:ext>
            </a:extLst>
          </p:cNvPr>
          <p:cNvSpPr txBox="1">
            <a:spLocks noChangeArrowheads="1"/>
          </p:cNvSpPr>
          <p:nvPr/>
        </p:nvSpPr>
        <p:spPr bwMode="auto">
          <a:xfrm>
            <a:off x="1042988" y="115888"/>
            <a:ext cx="7777162"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79253" name="幻灯片编号占位符 2">
            <a:extLst>
              <a:ext uri="{FF2B5EF4-FFF2-40B4-BE49-F238E27FC236}">
                <a16:creationId xmlns:a16="http://schemas.microsoft.com/office/drawing/2014/main" id="{B994A79E-F58A-DF40-BC2E-DCEAB8EA4E45}"/>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A726076-C028-BD48-AA42-784796C687B2}" type="slidenum">
              <a:rPr kumimoji="0" lang="en-US" altLang="zh-CN" sz="1400" smtClean="0"/>
              <a:pPr>
                <a:spcBef>
                  <a:spcPct val="0"/>
                </a:spcBef>
                <a:buClrTx/>
                <a:buSzTx/>
                <a:buFontTx/>
                <a:buNone/>
              </a:pPr>
              <a:t>83</a:t>
            </a:fld>
            <a:r>
              <a:rPr kumimoji="0" lang="en-US" altLang="zh-CN" sz="1400"/>
              <a:t>/201</a:t>
            </a:r>
          </a:p>
        </p:txBody>
      </p:sp>
    </p:spTree>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49" name="日期占位符 3">
            <a:extLst>
              <a:ext uri="{FF2B5EF4-FFF2-40B4-BE49-F238E27FC236}">
                <a16:creationId xmlns:a16="http://schemas.microsoft.com/office/drawing/2014/main" id="{4AEECFFB-65F6-D249-90E4-39D4D4BD9ADD}"/>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DD6EAA2-E6FD-C24D-AD14-F7B090A2FD6A}" type="datetime12">
              <a:rPr kumimoji="0" lang="zh-CN" altLang="en-US" sz="1400" smtClean="0"/>
              <a:pPr>
                <a:spcBef>
                  <a:spcPct val="0"/>
                </a:spcBef>
                <a:buClrTx/>
                <a:buSzTx/>
                <a:buFontTx/>
                <a:buNone/>
              </a:pPr>
              <a:t>下午8时26分</a:t>
            </a:fld>
            <a:endParaRPr kumimoji="0" lang="en-US" altLang="zh-CN" sz="1400"/>
          </a:p>
        </p:txBody>
      </p:sp>
      <p:sp>
        <p:nvSpPr>
          <p:cNvPr id="181250" name="Rectangle 2">
            <a:extLst>
              <a:ext uri="{FF2B5EF4-FFF2-40B4-BE49-F238E27FC236}">
                <a16:creationId xmlns:a16="http://schemas.microsoft.com/office/drawing/2014/main" id="{E758127D-23A1-4744-9FF6-FEDC43F03E80}"/>
              </a:ext>
            </a:extLst>
          </p:cNvPr>
          <p:cNvSpPr>
            <a:spLocks noGrp="1" noChangeArrowheads="1"/>
          </p:cNvSpPr>
          <p:nvPr>
            <p:ph type="title"/>
          </p:nvPr>
        </p:nvSpPr>
        <p:spPr>
          <a:xfrm>
            <a:off x="250825" y="904875"/>
            <a:ext cx="4752975" cy="579438"/>
          </a:xfrm>
        </p:spPr>
        <p:txBody>
          <a:bodyPr anchor="ctr">
            <a:spAutoFit/>
          </a:bodyPr>
          <a:lstStyle/>
          <a:p>
            <a:pPr eaLnBrk="1" hangingPunct="1"/>
            <a:r>
              <a:rPr lang="zh-CN" altLang="en-US" sz="3200" b="1">
                <a:solidFill>
                  <a:schemeClr val="folHlink"/>
                </a:solidFill>
                <a:latin typeface="华文中宋" panose="02010600040101010101" pitchFamily="2" charset="-122"/>
                <a:ea typeface="华文中宋" panose="02010600040101010101" pitchFamily="2" charset="-122"/>
              </a:rPr>
              <a:t>四、  指令的格式与编码</a:t>
            </a:r>
          </a:p>
        </p:txBody>
      </p:sp>
      <p:sp>
        <p:nvSpPr>
          <p:cNvPr id="181251" name="Text Box 3">
            <a:extLst>
              <a:ext uri="{FF2B5EF4-FFF2-40B4-BE49-F238E27FC236}">
                <a16:creationId xmlns:a16="http://schemas.microsoft.com/office/drawing/2014/main" id="{033AE6AD-8F63-D142-B513-6B272AB381D7}"/>
              </a:ext>
            </a:extLst>
          </p:cNvPr>
          <p:cNvSpPr txBox="1">
            <a:spLocks noChangeArrowheads="1"/>
          </p:cNvSpPr>
          <p:nvPr/>
        </p:nvSpPr>
        <p:spPr bwMode="auto">
          <a:xfrm>
            <a:off x="323850" y="1557338"/>
            <a:ext cx="2608263"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800">
                <a:solidFill>
                  <a:schemeClr val="folHlink"/>
                </a:solidFill>
                <a:latin typeface="华文中宋" panose="02010600040101010101" pitchFamily="2" charset="-122"/>
                <a:ea typeface="华文中宋" panose="02010600040101010101" pitchFamily="2" charset="-122"/>
              </a:rPr>
              <a:t>1.</a:t>
            </a:r>
            <a:r>
              <a:rPr lang="en-US" altLang="zh-CN" sz="2400">
                <a:solidFill>
                  <a:schemeClr val="folHlink"/>
                </a:solidFill>
                <a:latin typeface="华文中宋" panose="02010600040101010101" pitchFamily="2" charset="-122"/>
                <a:ea typeface="华文中宋" panose="02010600040101010101" pitchFamily="2" charset="-122"/>
              </a:rPr>
              <a:t>  </a:t>
            </a:r>
            <a:r>
              <a:rPr lang="zh-CN" altLang="en-US" sz="2800">
                <a:solidFill>
                  <a:schemeClr val="folHlink"/>
                </a:solidFill>
                <a:latin typeface="华文中宋" panose="02010600040101010101" pitchFamily="2" charset="-122"/>
                <a:ea typeface="华文中宋" panose="02010600040101010101" pitchFamily="2" charset="-122"/>
              </a:rPr>
              <a:t>指令的格式 </a:t>
            </a:r>
            <a:endParaRPr lang="zh-CN" altLang="en-US" sz="2400">
              <a:solidFill>
                <a:schemeClr val="folHlink"/>
              </a:solidFill>
              <a:latin typeface="华文中宋" panose="02010600040101010101" pitchFamily="2" charset="-122"/>
              <a:ea typeface="华文中宋" panose="02010600040101010101" pitchFamily="2" charset="-122"/>
            </a:endParaRPr>
          </a:p>
        </p:txBody>
      </p:sp>
      <p:graphicFrame>
        <p:nvGraphicFramePr>
          <p:cNvPr id="181252" name="Object 4">
            <a:extLst>
              <a:ext uri="{FF2B5EF4-FFF2-40B4-BE49-F238E27FC236}">
                <a16:creationId xmlns:a16="http://schemas.microsoft.com/office/drawing/2014/main" id="{437EA033-80F6-BE4D-8048-DD0882575F41}"/>
              </a:ext>
            </a:extLst>
          </p:cNvPr>
          <p:cNvGraphicFramePr>
            <a:graphicFrameLocks noChangeAspect="1"/>
          </p:cNvGraphicFramePr>
          <p:nvPr/>
        </p:nvGraphicFramePr>
        <p:xfrm>
          <a:off x="250825" y="2205038"/>
          <a:ext cx="8642350" cy="2181225"/>
        </p:xfrm>
        <a:graphic>
          <a:graphicData uri="http://schemas.openxmlformats.org/presentationml/2006/ole">
            <mc:AlternateContent xmlns:mc="http://schemas.openxmlformats.org/markup-compatibility/2006">
              <mc:Choice xmlns:v="urn:schemas-microsoft-com:vml" Requires="v">
                <p:oleObj spid="_x0000_s181282" name="Visio" r:id="rId4" imgW="2508250" imgH="641350" progId="Visio.Drawing.11">
                  <p:embed/>
                </p:oleObj>
              </mc:Choice>
              <mc:Fallback>
                <p:oleObj name="Visio" r:id="rId4" imgW="2508250" imgH="6413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0825" y="2205038"/>
                        <a:ext cx="8642350" cy="2181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669701" name="Text Box 5">
            <a:extLst>
              <a:ext uri="{FF2B5EF4-FFF2-40B4-BE49-F238E27FC236}">
                <a16:creationId xmlns:a16="http://schemas.microsoft.com/office/drawing/2014/main" id="{9A7B0E16-A56A-FF41-AD30-E2235D0C6A80}"/>
              </a:ext>
            </a:extLst>
          </p:cNvPr>
          <p:cNvSpPr txBox="1">
            <a:spLocks noChangeArrowheads="1"/>
          </p:cNvSpPr>
          <p:nvPr/>
        </p:nvSpPr>
        <p:spPr bwMode="auto">
          <a:xfrm>
            <a:off x="395288" y="4437063"/>
            <a:ext cx="8569325"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chemeClr val="tx2"/>
                </a:solidFill>
                <a:latin typeface="华文中宋" panose="02010600040101010101" pitchFamily="2" charset="-122"/>
                <a:ea typeface="华文中宋" panose="02010600040101010101" pitchFamily="2" charset="-122"/>
              </a:rPr>
              <a:t>零操作数指令：</a:t>
            </a:r>
            <a:r>
              <a:rPr lang="zh-CN" altLang="en-US" sz="2400">
                <a:latin typeface="华文中宋" panose="02010600040101010101" pitchFamily="2" charset="-122"/>
                <a:ea typeface="华文中宋" panose="02010600040101010101" pitchFamily="2" charset="-122"/>
              </a:rPr>
              <a:t>只有操作码</a:t>
            </a:r>
            <a:r>
              <a:rPr lang="en-US" altLang="zh-CN" sz="2400">
                <a:latin typeface="华文中宋" panose="02010600040101010101" pitchFamily="2" charset="-122"/>
                <a:ea typeface="华文中宋" panose="02010600040101010101" pitchFamily="2" charset="-122"/>
              </a:rPr>
              <a:t>OP</a:t>
            </a:r>
            <a:r>
              <a:rPr lang="zh-CN" altLang="en-US" sz="2400">
                <a:latin typeface="华文中宋" panose="02010600040101010101" pitchFamily="2" charset="-122"/>
                <a:ea typeface="华文中宋" panose="02010600040101010101" pitchFamily="2" charset="-122"/>
              </a:rPr>
              <a:t>而没有操作数。这种指令一般有两种：一是不需要任何操作数。如空操作指令</a:t>
            </a:r>
            <a:r>
              <a:rPr lang="en-US" altLang="zh-CN" sz="2400">
                <a:latin typeface="华文中宋" panose="02010600040101010101" pitchFamily="2" charset="-122"/>
                <a:ea typeface="华文中宋" panose="02010600040101010101" pitchFamily="2" charset="-122"/>
              </a:rPr>
              <a:t>NOP</a:t>
            </a:r>
            <a:r>
              <a:rPr lang="zh-CN" altLang="en-US" sz="2400">
                <a:latin typeface="华文中宋" panose="02010600040101010101" pitchFamily="2" charset="-122"/>
                <a:ea typeface="华文中宋" panose="02010600040101010101" pitchFamily="2" charset="-122"/>
              </a:rPr>
              <a:t>、暂停指令</a:t>
            </a:r>
            <a:r>
              <a:rPr lang="en-US" altLang="zh-CN" sz="2400">
                <a:latin typeface="华文中宋" panose="02010600040101010101" pitchFamily="2" charset="-122"/>
                <a:ea typeface="华文中宋" panose="02010600040101010101" pitchFamily="2" charset="-122"/>
              </a:rPr>
              <a:t>HLT</a:t>
            </a:r>
            <a:r>
              <a:rPr lang="zh-CN" altLang="en-US" sz="2400">
                <a:latin typeface="华文中宋" panose="02010600040101010101" pitchFamily="2" charset="-122"/>
                <a:ea typeface="华文中宋" panose="02010600040101010101" pitchFamily="2" charset="-122"/>
              </a:rPr>
              <a:t>等；二是操作数是隐含的，即指令有默认的操作数。如字符串操作指令</a:t>
            </a:r>
            <a:r>
              <a:rPr lang="en-US" altLang="zh-CN" sz="2400">
                <a:latin typeface="华文中宋" panose="02010600040101010101" pitchFamily="2" charset="-122"/>
                <a:ea typeface="华文中宋" panose="02010600040101010101" pitchFamily="2" charset="-122"/>
              </a:rPr>
              <a:t>MOVSB</a:t>
            </a:r>
            <a:r>
              <a:rPr lang="zh-CN" altLang="en-US" sz="2400">
                <a:latin typeface="华文中宋" panose="02010600040101010101" pitchFamily="2" charset="-122"/>
                <a:ea typeface="华文中宋" panose="02010600040101010101" pitchFamily="2" charset="-122"/>
              </a:rPr>
              <a:t>，该指令表示将源地址中的字节数传送到目标地址中去。 </a:t>
            </a:r>
          </a:p>
        </p:txBody>
      </p:sp>
      <p:sp>
        <p:nvSpPr>
          <p:cNvPr id="181254" name="Text Box 6">
            <a:extLst>
              <a:ext uri="{FF2B5EF4-FFF2-40B4-BE49-F238E27FC236}">
                <a16:creationId xmlns:a16="http://schemas.microsoft.com/office/drawing/2014/main" id="{518184E4-1349-4343-B87C-8974CB337421}"/>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81255" name="幻灯片编号占位符 2">
            <a:extLst>
              <a:ext uri="{FF2B5EF4-FFF2-40B4-BE49-F238E27FC236}">
                <a16:creationId xmlns:a16="http://schemas.microsoft.com/office/drawing/2014/main" id="{3E5B4062-379C-184A-B09C-B09EF883880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BC8333C-EF15-9D48-9B35-3E2F54976575}" type="slidenum">
              <a:rPr kumimoji="0" lang="en-US" altLang="zh-CN" sz="1400" smtClean="0"/>
              <a:pPr>
                <a:spcBef>
                  <a:spcPct val="0"/>
                </a:spcBef>
                <a:buClrTx/>
                <a:buSzTx/>
                <a:buFontTx/>
                <a:buNone/>
              </a:pPr>
              <a:t>84</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69701"/>
                                        </p:tgtEl>
                                        <p:attrNameLst>
                                          <p:attrName>style.visibility</p:attrName>
                                        </p:attrNameLst>
                                      </p:cBhvr>
                                      <p:to>
                                        <p:strVal val="visible"/>
                                      </p:to>
                                    </p:set>
                                    <p:animEffect transition="in" filter="blinds(horizontal)">
                                      <p:cBhvr>
                                        <p:cTn id="7" dur="500"/>
                                        <p:tgtEl>
                                          <p:spTgt spid="6697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9701"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7" name="日期占位符 3">
            <a:extLst>
              <a:ext uri="{FF2B5EF4-FFF2-40B4-BE49-F238E27FC236}">
                <a16:creationId xmlns:a16="http://schemas.microsoft.com/office/drawing/2014/main" id="{67DCDB86-8021-DC4B-97BB-3963C1A89086}"/>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021EF06-1F19-AE46-BCFA-BBEDBD28600F}" type="datetime12">
              <a:rPr kumimoji="0" lang="zh-CN" altLang="en-US" sz="1400" smtClean="0"/>
              <a:pPr>
                <a:spcBef>
                  <a:spcPct val="0"/>
                </a:spcBef>
                <a:buClrTx/>
                <a:buSzTx/>
                <a:buFontTx/>
                <a:buNone/>
              </a:pPr>
              <a:t>下午8时26分</a:t>
            </a:fld>
            <a:endParaRPr kumimoji="0" lang="en-US" altLang="zh-CN" sz="1400"/>
          </a:p>
        </p:txBody>
      </p:sp>
      <p:sp>
        <p:nvSpPr>
          <p:cNvPr id="183298" name="Text Box 2">
            <a:extLst>
              <a:ext uri="{FF2B5EF4-FFF2-40B4-BE49-F238E27FC236}">
                <a16:creationId xmlns:a16="http://schemas.microsoft.com/office/drawing/2014/main" id="{2402C3E6-A058-FC4D-BBCF-23B22B14BD50}"/>
              </a:ext>
            </a:extLst>
          </p:cNvPr>
          <p:cNvSpPr txBox="1">
            <a:spLocks noChangeArrowheads="1"/>
          </p:cNvSpPr>
          <p:nvPr/>
        </p:nvSpPr>
        <p:spPr bwMode="auto">
          <a:xfrm>
            <a:off x="250825" y="982663"/>
            <a:ext cx="8569325" cy="4030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274638" indent="-2746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spcAft>
                <a:spcPct val="15000"/>
              </a:spcAft>
              <a:buClrTx/>
              <a:buSzTx/>
              <a:buFontTx/>
              <a:buNone/>
            </a:pPr>
            <a:r>
              <a:rPr lang="zh-CN" altLang="en-US" sz="2400">
                <a:solidFill>
                  <a:schemeClr val="tx2"/>
                </a:solidFill>
                <a:latin typeface="华文中宋" panose="02010600040101010101" pitchFamily="2" charset="-122"/>
                <a:ea typeface="华文中宋" panose="02010600040101010101" pitchFamily="2" charset="-122"/>
              </a:rPr>
              <a:t>单操作数指令</a:t>
            </a:r>
            <a:r>
              <a:rPr lang="zh-CN" altLang="en-US" sz="2400">
                <a:latin typeface="华文中宋" panose="02010600040101010101" pitchFamily="2" charset="-122"/>
                <a:ea typeface="华文中宋" panose="02010600040101010101" pitchFamily="2" charset="-122"/>
              </a:rPr>
              <a:t>：操作数只有一个。</a:t>
            </a:r>
          </a:p>
          <a:p>
            <a:pPr eaLnBrk="1" hangingPunct="1">
              <a:lnSpc>
                <a:spcPct val="120000"/>
              </a:lnSpc>
              <a:spcBef>
                <a:spcPct val="0"/>
              </a:spcBef>
              <a:spcAft>
                <a:spcPct val="15000"/>
              </a:spcAft>
              <a:buClrTx/>
              <a:buSzTx/>
              <a:buFontTx/>
              <a:buNone/>
            </a:pPr>
            <a:endParaRPr lang="zh-CN" altLang="en-US" sz="1200">
              <a:latin typeface="华文中宋" panose="02010600040101010101" pitchFamily="2" charset="-122"/>
              <a:ea typeface="华文中宋" panose="02010600040101010101" pitchFamily="2" charset="-122"/>
            </a:endParaRPr>
          </a:p>
          <a:p>
            <a:pPr eaLnBrk="1" hangingPunct="1">
              <a:lnSpc>
                <a:spcPct val="120000"/>
              </a:lnSpc>
              <a:spcBef>
                <a:spcPct val="0"/>
              </a:spcBef>
              <a:spcAft>
                <a:spcPct val="15000"/>
              </a:spcAft>
              <a:buClrTx/>
              <a:buSzTx/>
            </a:pPr>
            <a:r>
              <a:rPr lang="zh-CN" altLang="en-US" sz="2400">
                <a:latin typeface="华文中宋" panose="02010600040101010101" pitchFamily="2" charset="-122"/>
                <a:ea typeface="华文中宋" panose="02010600040101010101" pitchFamily="2" charset="-122"/>
              </a:rPr>
              <a:t>操作数既表示运算数据的地址，也表示存放运算结果的地址。如加</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指令：</a:t>
            </a:r>
            <a:r>
              <a:rPr lang="en-US" altLang="zh-CN" sz="2400">
                <a:latin typeface="华文中宋" panose="02010600040101010101" pitchFamily="2" charset="-122"/>
                <a:ea typeface="华文中宋" panose="02010600040101010101" pitchFamily="2" charset="-122"/>
              </a:rPr>
              <a:t>INC  AX</a:t>
            </a:r>
            <a:r>
              <a:rPr lang="zh-CN" altLang="en-US" sz="2400">
                <a:latin typeface="华文中宋" panose="02010600040101010101" pitchFamily="2" charset="-122"/>
                <a:ea typeface="华文中宋" panose="02010600040101010101" pitchFamily="2" charset="-122"/>
              </a:rPr>
              <a:t>，该指令执行的结果是将累加器</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中的内容加</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然后再送回</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a:t>
            </a:r>
          </a:p>
          <a:p>
            <a:pPr eaLnBrk="1" hangingPunct="1">
              <a:lnSpc>
                <a:spcPct val="120000"/>
              </a:lnSpc>
              <a:spcBef>
                <a:spcPts val="600"/>
              </a:spcBef>
              <a:spcAft>
                <a:spcPct val="15000"/>
              </a:spcAft>
              <a:buClrTx/>
              <a:buSzTx/>
            </a:pPr>
            <a:r>
              <a:rPr lang="zh-CN" altLang="en-US" sz="2400">
                <a:latin typeface="华文中宋" panose="02010600040101010101" pitchFamily="2" charset="-122"/>
                <a:ea typeface="华文中宋" panose="02010600040101010101" pitchFamily="2" charset="-122"/>
              </a:rPr>
              <a:t>操作数是源操作数，而目标操作数被隐含了（双操作数指令），运算的结果也默认存放在隐含的操作数地址中。如乘法指令：</a:t>
            </a:r>
            <a:r>
              <a:rPr lang="en-US" altLang="zh-CN" sz="2400">
                <a:latin typeface="华文中宋" panose="02010600040101010101" pitchFamily="2" charset="-122"/>
                <a:ea typeface="华文中宋" panose="02010600040101010101" pitchFamily="2" charset="-122"/>
              </a:rPr>
              <a:t>MUL  BL</a:t>
            </a:r>
            <a:r>
              <a:rPr lang="zh-CN" altLang="en-US" sz="2400">
                <a:latin typeface="华文中宋" panose="02010600040101010101" pitchFamily="2" charset="-122"/>
                <a:ea typeface="华文中宋" panose="02010600040101010101" pitchFamily="2" charset="-122"/>
              </a:rPr>
              <a:t>，该指令的执行是将累加器</a:t>
            </a:r>
            <a:r>
              <a:rPr lang="en-US" altLang="zh-CN" sz="2400">
                <a:latin typeface="华文中宋" panose="02010600040101010101" pitchFamily="2" charset="-122"/>
                <a:ea typeface="华文中宋" panose="02010600040101010101" pitchFamily="2" charset="-122"/>
              </a:rPr>
              <a:t>AL</a:t>
            </a:r>
            <a:r>
              <a:rPr lang="zh-CN" altLang="en-US" sz="2400">
                <a:latin typeface="华文中宋" panose="02010600040101010101" pitchFamily="2" charset="-122"/>
                <a:ea typeface="华文中宋" panose="02010600040101010101" pitchFamily="2" charset="-122"/>
              </a:rPr>
              <a:t>的内容与</a:t>
            </a:r>
            <a:r>
              <a:rPr lang="en-US" altLang="zh-CN" sz="2400">
                <a:latin typeface="华文中宋" panose="02010600040101010101" pitchFamily="2" charset="-122"/>
                <a:ea typeface="华文中宋" panose="02010600040101010101" pitchFamily="2" charset="-122"/>
              </a:rPr>
              <a:t>BL</a:t>
            </a:r>
            <a:r>
              <a:rPr lang="zh-CN" altLang="en-US" sz="2400">
                <a:latin typeface="华文中宋" panose="02010600040101010101" pitchFamily="2" charset="-122"/>
                <a:ea typeface="华文中宋" panose="02010600040101010101" pitchFamily="2" charset="-122"/>
              </a:rPr>
              <a:t>内容相乘，结果送</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a:t>
            </a:r>
          </a:p>
        </p:txBody>
      </p:sp>
      <p:sp>
        <p:nvSpPr>
          <p:cNvPr id="183300" name="幻灯片编号占位符 2">
            <a:extLst>
              <a:ext uri="{FF2B5EF4-FFF2-40B4-BE49-F238E27FC236}">
                <a16:creationId xmlns:a16="http://schemas.microsoft.com/office/drawing/2014/main" id="{CE0A1727-AD46-FB47-800B-298BA62AED2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A750FB0-7774-5447-83ED-4314015B7A72}" type="slidenum">
              <a:rPr kumimoji="0" lang="en-US" altLang="zh-CN" sz="1400" smtClean="0"/>
              <a:pPr>
                <a:spcBef>
                  <a:spcPct val="0"/>
                </a:spcBef>
                <a:buClrTx/>
                <a:buSzTx/>
                <a:buFontTx/>
                <a:buNone/>
              </a:pPr>
              <a:t>85</a:t>
            </a:fld>
            <a:r>
              <a:rPr kumimoji="0" lang="en-US" altLang="zh-CN" sz="1400"/>
              <a:t>/201</a:t>
            </a:r>
          </a:p>
        </p:txBody>
      </p:sp>
      <p:sp>
        <p:nvSpPr>
          <p:cNvPr id="6" name="Text Box 5">
            <a:extLst>
              <a:ext uri="{FF2B5EF4-FFF2-40B4-BE49-F238E27FC236}">
                <a16:creationId xmlns:a16="http://schemas.microsoft.com/office/drawing/2014/main" id="{24EA9978-3066-6F4F-BE02-EFC0575ED8B4}"/>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5" name="日期占位符 3">
            <a:extLst>
              <a:ext uri="{FF2B5EF4-FFF2-40B4-BE49-F238E27FC236}">
                <a16:creationId xmlns:a16="http://schemas.microsoft.com/office/drawing/2014/main" id="{422163A7-E8C4-074F-A952-E1F7F2B083E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BB16608-AE0E-0642-AF35-884E174AF8CC}" type="datetime12">
              <a:rPr kumimoji="0" lang="zh-CN" altLang="en-US" sz="1400" smtClean="0"/>
              <a:pPr>
                <a:spcBef>
                  <a:spcPct val="0"/>
                </a:spcBef>
                <a:buClrTx/>
                <a:buSzTx/>
                <a:buFontTx/>
                <a:buNone/>
              </a:pPr>
              <a:t>下午8时26分</a:t>
            </a:fld>
            <a:endParaRPr kumimoji="0" lang="en-US" altLang="zh-CN" sz="1400"/>
          </a:p>
        </p:txBody>
      </p:sp>
      <p:sp>
        <p:nvSpPr>
          <p:cNvPr id="185346" name="Text Box 2">
            <a:extLst>
              <a:ext uri="{FF2B5EF4-FFF2-40B4-BE49-F238E27FC236}">
                <a16:creationId xmlns:a16="http://schemas.microsoft.com/office/drawing/2014/main" id="{03D3C8F1-4173-924D-95BD-4877136F16A3}"/>
              </a:ext>
            </a:extLst>
          </p:cNvPr>
          <p:cNvSpPr txBox="1">
            <a:spLocks noChangeArrowheads="1"/>
          </p:cNvSpPr>
          <p:nvPr/>
        </p:nvSpPr>
        <p:spPr bwMode="auto">
          <a:xfrm>
            <a:off x="250825" y="1063625"/>
            <a:ext cx="8569325" cy="4310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spAutoFit/>
          </a:bodyPr>
          <a:lstStyle>
            <a:lvl1pPr marL="274638" indent="-27463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30000"/>
              </a:lnSpc>
              <a:spcBef>
                <a:spcPct val="0"/>
              </a:spcBef>
              <a:spcAft>
                <a:spcPct val="20000"/>
              </a:spcAft>
              <a:buClrTx/>
              <a:buSzTx/>
              <a:buFontTx/>
              <a:buNone/>
            </a:pPr>
            <a:r>
              <a:rPr lang="zh-CN" altLang="en-US" sz="2400">
                <a:solidFill>
                  <a:schemeClr val="tx2"/>
                </a:solidFill>
                <a:latin typeface="华文中宋" panose="02010600040101010101" pitchFamily="2" charset="-122"/>
                <a:ea typeface="华文中宋" panose="02010600040101010101" pitchFamily="2" charset="-122"/>
              </a:rPr>
              <a:t>双操作数指令</a:t>
            </a:r>
            <a:r>
              <a:rPr lang="zh-CN" altLang="en-US" sz="2400">
                <a:latin typeface="华文中宋" panose="02010600040101010101" pitchFamily="2" charset="-122"/>
                <a:ea typeface="华文中宋" panose="02010600040101010101" pitchFamily="2" charset="-122"/>
              </a:rPr>
              <a:t>：操作数有两个。</a:t>
            </a:r>
          </a:p>
          <a:p>
            <a:pPr eaLnBrk="1" hangingPunct="1">
              <a:lnSpc>
                <a:spcPct val="130000"/>
              </a:lnSpc>
              <a:spcBef>
                <a:spcPct val="0"/>
              </a:spcBef>
              <a:spcAft>
                <a:spcPct val="20000"/>
              </a:spcAft>
              <a:buClrTx/>
              <a:buSzTx/>
              <a:buFontTx/>
              <a:buNone/>
            </a:pPr>
            <a:endParaRPr lang="zh-CN" altLang="en-US" sz="1200">
              <a:latin typeface="华文中宋" panose="02010600040101010101" pitchFamily="2" charset="-122"/>
              <a:ea typeface="华文中宋" panose="02010600040101010101" pitchFamily="2" charset="-122"/>
            </a:endParaRPr>
          </a:p>
          <a:p>
            <a:pPr eaLnBrk="1" hangingPunct="1">
              <a:lnSpc>
                <a:spcPct val="130000"/>
              </a:lnSpc>
              <a:spcBef>
                <a:spcPct val="0"/>
              </a:spcBef>
              <a:spcAft>
                <a:spcPct val="20000"/>
              </a:spcAft>
              <a:buClrTx/>
              <a:buSzTx/>
            </a:pPr>
            <a:r>
              <a:rPr lang="zh-CN" altLang="en-US" sz="2400">
                <a:latin typeface="华文中宋" panose="02010600040101010101" pitchFamily="2" charset="-122"/>
                <a:ea typeface="华文中宋" panose="02010600040101010101" pitchFamily="2" charset="-122"/>
              </a:rPr>
              <a:t>最常见的指令格式，微处理器的基本指令系统中多数指令都是双操作数指令。</a:t>
            </a:r>
          </a:p>
          <a:p>
            <a:pPr eaLnBrk="1" hangingPunct="1">
              <a:lnSpc>
                <a:spcPct val="130000"/>
              </a:lnSpc>
              <a:spcBef>
                <a:spcPct val="0"/>
              </a:spcBef>
              <a:spcAft>
                <a:spcPct val="20000"/>
              </a:spcAft>
              <a:buClrTx/>
              <a:buSzTx/>
            </a:pPr>
            <a:r>
              <a:rPr lang="zh-CN" altLang="en-US" sz="2400">
                <a:latin typeface="华文中宋" panose="02010600040101010101" pitchFamily="2" charset="-122"/>
                <a:ea typeface="华文中宋" panose="02010600040101010101" pitchFamily="2" charset="-122"/>
              </a:rPr>
              <a:t>例如：加法指令：</a:t>
            </a:r>
            <a:r>
              <a:rPr lang="en-US" altLang="zh-CN" sz="2400">
                <a:latin typeface="华文中宋" panose="02010600040101010101" pitchFamily="2" charset="-122"/>
                <a:ea typeface="华文中宋" panose="02010600040101010101" pitchFamily="2" charset="-122"/>
              </a:rPr>
              <a:t>ADD AX</a:t>
            </a: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。指令中的源操作数是</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，表示参加运算的操作数之一是</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的内容，</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为目标操作数，它既表示参加运算的另一数据是</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的内容，同时也表示运算的结果存放在</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中。该指令执行的结果是将</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的内容加上</a:t>
            </a:r>
            <a:r>
              <a:rPr lang="en-US" altLang="zh-CN" sz="2400">
                <a:latin typeface="华文中宋" panose="02010600040101010101" pitchFamily="2" charset="-122"/>
                <a:ea typeface="华文中宋" panose="02010600040101010101" pitchFamily="2" charset="-122"/>
              </a:rPr>
              <a:t>BX</a:t>
            </a:r>
            <a:r>
              <a:rPr lang="zh-CN" altLang="en-US" sz="2400">
                <a:latin typeface="华文中宋" panose="02010600040101010101" pitchFamily="2" charset="-122"/>
                <a:ea typeface="华文中宋" panose="02010600040101010101" pitchFamily="2" charset="-122"/>
              </a:rPr>
              <a:t>的内容，结果送</a:t>
            </a:r>
            <a:r>
              <a:rPr lang="en-US" altLang="zh-CN" sz="2400">
                <a:latin typeface="华文中宋" panose="02010600040101010101" pitchFamily="2" charset="-122"/>
                <a:ea typeface="华文中宋" panose="02010600040101010101" pitchFamily="2" charset="-122"/>
              </a:rPr>
              <a:t>AX</a:t>
            </a:r>
            <a:r>
              <a:rPr lang="zh-CN" altLang="en-US" sz="2400">
                <a:latin typeface="华文中宋" panose="02010600040101010101" pitchFamily="2" charset="-122"/>
                <a:ea typeface="华文中宋" panose="02010600040101010101" pitchFamily="2" charset="-122"/>
              </a:rPr>
              <a:t>中。</a:t>
            </a:r>
          </a:p>
        </p:txBody>
      </p:sp>
      <p:sp>
        <p:nvSpPr>
          <p:cNvPr id="185347" name="Text Box 3">
            <a:extLst>
              <a:ext uri="{FF2B5EF4-FFF2-40B4-BE49-F238E27FC236}">
                <a16:creationId xmlns:a16="http://schemas.microsoft.com/office/drawing/2014/main" id="{BFD30FE0-7F06-8846-98B5-FD6CB5D36420}"/>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85348" name="幻灯片编号占位符 2">
            <a:extLst>
              <a:ext uri="{FF2B5EF4-FFF2-40B4-BE49-F238E27FC236}">
                <a16:creationId xmlns:a16="http://schemas.microsoft.com/office/drawing/2014/main" id="{AD702A3A-398F-364C-82EF-D7DDD45D0D2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C335230-782D-594D-96FC-76A7139A6E7D}" type="slidenum">
              <a:rPr kumimoji="0" lang="en-US" altLang="zh-CN" sz="1400" smtClean="0"/>
              <a:pPr>
                <a:spcBef>
                  <a:spcPct val="0"/>
                </a:spcBef>
                <a:buClrTx/>
                <a:buSzTx/>
                <a:buFontTx/>
                <a:buNone/>
              </a:pPr>
              <a:t>86</a:t>
            </a:fld>
            <a:r>
              <a:rPr kumimoji="0" lang="en-US" altLang="zh-CN" sz="1400"/>
              <a:t>/201</a:t>
            </a: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3" name="日期占位符 3">
            <a:extLst>
              <a:ext uri="{FF2B5EF4-FFF2-40B4-BE49-F238E27FC236}">
                <a16:creationId xmlns:a16="http://schemas.microsoft.com/office/drawing/2014/main" id="{3E3B0E5A-4C82-7945-8DD0-BE5A71156B7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55F5F31-CF39-E945-B6DC-359615F3260A}" type="datetime12">
              <a:rPr kumimoji="0" lang="zh-CN" altLang="en-US" sz="1400" smtClean="0"/>
              <a:pPr>
                <a:spcBef>
                  <a:spcPct val="0"/>
                </a:spcBef>
                <a:buClrTx/>
                <a:buSzTx/>
                <a:buFontTx/>
                <a:buNone/>
              </a:pPr>
              <a:t>下午8时26分</a:t>
            </a:fld>
            <a:endParaRPr kumimoji="0" lang="en-US" altLang="zh-CN" sz="1400"/>
          </a:p>
        </p:txBody>
      </p:sp>
      <p:sp>
        <p:nvSpPr>
          <p:cNvPr id="187394" name="Text Box 2">
            <a:extLst>
              <a:ext uri="{FF2B5EF4-FFF2-40B4-BE49-F238E27FC236}">
                <a16:creationId xmlns:a16="http://schemas.microsoft.com/office/drawing/2014/main" id="{80486F73-D5AD-184F-993F-DDC0CC1D1D82}"/>
              </a:ext>
            </a:extLst>
          </p:cNvPr>
          <p:cNvSpPr txBox="1">
            <a:spLocks noChangeArrowheads="1"/>
          </p:cNvSpPr>
          <p:nvPr/>
        </p:nvSpPr>
        <p:spPr bwMode="auto">
          <a:xfrm>
            <a:off x="250825" y="908050"/>
            <a:ext cx="3025775"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800">
                <a:solidFill>
                  <a:schemeClr val="folHlink"/>
                </a:solidFill>
                <a:latin typeface="华文中宋" panose="02010600040101010101" pitchFamily="2" charset="-122"/>
                <a:ea typeface="华文中宋" panose="02010600040101010101" pitchFamily="2" charset="-122"/>
              </a:rPr>
              <a:t>2.  </a:t>
            </a:r>
            <a:r>
              <a:rPr lang="zh-CN" altLang="en-US" sz="2800">
                <a:solidFill>
                  <a:schemeClr val="folHlink"/>
                </a:solidFill>
                <a:latin typeface="华文中宋" panose="02010600040101010101" pitchFamily="2" charset="-122"/>
                <a:ea typeface="华文中宋" panose="02010600040101010101" pitchFamily="2" charset="-122"/>
              </a:rPr>
              <a:t>指令的编码</a:t>
            </a:r>
          </a:p>
        </p:txBody>
      </p:sp>
      <p:sp>
        <p:nvSpPr>
          <p:cNvPr id="187395" name="Text Box 3">
            <a:extLst>
              <a:ext uri="{FF2B5EF4-FFF2-40B4-BE49-F238E27FC236}">
                <a16:creationId xmlns:a16="http://schemas.microsoft.com/office/drawing/2014/main" id="{886EDFFF-E5C2-6149-AC04-687BF76C2E9C}"/>
              </a:ext>
            </a:extLst>
          </p:cNvPr>
          <p:cNvSpPr txBox="1">
            <a:spLocks noChangeArrowheads="1"/>
          </p:cNvSpPr>
          <p:nvPr/>
        </p:nvSpPr>
        <p:spPr bwMode="auto">
          <a:xfrm>
            <a:off x="323850" y="3267582"/>
            <a:ext cx="8569325"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534988" indent="-53498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d</a:t>
            </a:r>
            <a:r>
              <a:rPr lang="zh-CN" altLang="en-US" sz="2400" dirty="0">
                <a:latin typeface="华文中宋" panose="02010600040101010101" pitchFamily="2" charset="-122"/>
                <a:ea typeface="华文中宋" panose="02010600040101010101" pitchFamily="2" charset="-122"/>
              </a:rPr>
              <a:t>：表示寄存器寻址的标志，双操作数指令有效。</a:t>
            </a:r>
            <a:r>
              <a:rPr lang="en-US" altLang="zh-CN" sz="2400" dirty="0">
                <a:latin typeface="华文中宋" panose="02010600040101010101" pitchFamily="2" charset="-122"/>
                <a:ea typeface="华文中宋" panose="02010600040101010101" pitchFamily="2" charset="-122"/>
              </a:rPr>
              <a:t>d=0</a:t>
            </a:r>
            <a:r>
              <a:rPr lang="zh-CN" altLang="en-US" sz="2400" dirty="0">
                <a:latin typeface="华文中宋" panose="02010600040101010101" pitchFamily="2" charset="-122"/>
                <a:ea typeface="华文中宋" panose="02010600040101010101" pitchFamily="2" charset="-122"/>
              </a:rPr>
              <a:t>，源操作数为寄存器；</a:t>
            </a:r>
            <a:r>
              <a:rPr lang="en-US" altLang="zh-CN" sz="2400" dirty="0">
                <a:latin typeface="华文中宋" panose="02010600040101010101" pitchFamily="2" charset="-122"/>
                <a:ea typeface="华文中宋" panose="02010600040101010101" pitchFamily="2" charset="-122"/>
              </a:rPr>
              <a:t>d=1</a:t>
            </a:r>
            <a:r>
              <a:rPr lang="zh-CN" altLang="en-US" sz="2400" dirty="0">
                <a:latin typeface="华文中宋" panose="02010600040101010101" pitchFamily="2" charset="-122"/>
                <a:ea typeface="华文中宋" panose="02010600040101010101" pitchFamily="2" charset="-122"/>
              </a:rPr>
              <a:t>，目标操作数为寄存器。</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w</a:t>
            </a:r>
            <a:r>
              <a:rPr lang="zh-CN" altLang="en-US" sz="2400" dirty="0">
                <a:latin typeface="华文中宋" panose="02010600040101010101" pitchFamily="2" charset="-122"/>
                <a:ea typeface="华文中宋" panose="02010600040101010101" pitchFamily="2" charset="-122"/>
              </a:rPr>
              <a:t>：字标志操作位。</a:t>
            </a:r>
            <a:r>
              <a:rPr lang="en-US" altLang="zh-CN" sz="2400" dirty="0">
                <a:latin typeface="华文中宋" panose="02010600040101010101" pitchFamily="2" charset="-122"/>
                <a:ea typeface="华文中宋" panose="02010600040101010101" pitchFamily="2" charset="-122"/>
              </a:rPr>
              <a:t>w=0</a:t>
            </a:r>
            <a:r>
              <a:rPr lang="zh-CN" altLang="en-US" sz="2400" dirty="0">
                <a:latin typeface="华文中宋" panose="02010600040101010101" pitchFamily="2" charset="-122"/>
                <a:ea typeface="华文中宋" panose="02010600040101010101" pitchFamily="2" charset="-122"/>
              </a:rPr>
              <a:t>，表示当前指令进行</a:t>
            </a:r>
            <a:r>
              <a:rPr lang="zh-CN" altLang="en-US" sz="2400" dirty="0">
                <a:solidFill>
                  <a:schemeClr val="hlink"/>
                </a:solidFill>
                <a:latin typeface="华文中宋" panose="02010600040101010101" pitchFamily="2" charset="-122"/>
                <a:ea typeface="华文中宋" panose="02010600040101010101" pitchFamily="2" charset="-122"/>
              </a:rPr>
              <a:t>字节</a:t>
            </a:r>
            <a:r>
              <a:rPr lang="zh-CN" altLang="en-US" sz="2400" dirty="0">
                <a:latin typeface="华文中宋" panose="02010600040101010101" pitchFamily="2" charset="-122"/>
                <a:ea typeface="华文中宋" panose="02010600040101010101" pitchFamily="2" charset="-122"/>
              </a:rPr>
              <a:t>操作；</a:t>
            </a:r>
            <a:r>
              <a:rPr lang="en-US" altLang="zh-CN" sz="2400" dirty="0">
                <a:latin typeface="华文中宋" panose="02010600040101010101" pitchFamily="2" charset="-122"/>
                <a:ea typeface="华文中宋" panose="02010600040101010101" pitchFamily="2" charset="-122"/>
              </a:rPr>
              <a:t>w=1</a:t>
            </a:r>
            <a:r>
              <a:rPr lang="zh-CN" altLang="en-US" sz="2400" dirty="0">
                <a:latin typeface="华文中宋" panose="02010600040101010101" pitchFamily="2" charset="-122"/>
                <a:ea typeface="华文中宋" panose="02010600040101010101" pitchFamily="2" charset="-122"/>
              </a:rPr>
              <a:t>，表示当前指令进行</a:t>
            </a:r>
            <a:r>
              <a:rPr lang="zh-CN" altLang="en-US" sz="2400" dirty="0">
                <a:solidFill>
                  <a:schemeClr val="hlink"/>
                </a:solidFill>
                <a:latin typeface="华文中宋" panose="02010600040101010101" pitchFamily="2" charset="-122"/>
                <a:ea typeface="华文中宋" panose="02010600040101010101" pitchFamily="2" charset="-122"/>
              </a:rPr>
              <a:t>字</a:t>
            </a:r>
            <a:r>
              <a:rPr lang="zh-CN" altLang="en-US" sz="2400" dirty="0">
                <a:latin typeface="华文中宋" panose="02010600040101010101" pitchFamily="2" charset="-122"/>
                <a:ea typeface="华文中宋" panose="02010600040101010101" pitchFamily="2" charset="-122"/>
              </a:rPr>
              <a:t>操作。</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s</a:t>
            </a:r>
            <a:r>
              <a:rPr lang="zh-CN" altLang="en-US" sz="2400" dirty="0">
                <a:latin typeface="华文中宋" panose="02010600040101010101" pitchFamily="2" charset="-122"/>
                <a:ea typeface="华文中宋" panose="02010600040101010101" pitchFamily="2" charset="-122"/>
              </a:rPr>
              <a:t>：符号扩展位，</a:t>
            </a:r>
            <a:r>
              <a:rPr lang="zh-Hans" altLang="en-US" sz="2400" dirty="0">
                <a:latin typeface="华文中宋" panose="02010600040101010101" pitchFamily="2" charset="-122"/>
                <a:ea typeface="华文中宋" panose="02010600040101010101" pitchFamily="2" charset="-122"/>
              </a:rPr>
              <a:t>部分指令有效</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s=0</a:t>
            </a:r>
            <a:r>
              <a:rPr lang="zh-CN" altLang="en-US" sz="2400" dirty="0">
                <a:latin typeface="华文中宋" panose="02010600040101010101" pitchFamily="2" charset="-122"/>
                <a:ea typeface="华文中宋" panose="02010600040101010101" pitchFamily="2" charset="-122"/>
              </a:rPr>
              <a:t>，对操作数不进行符号扩展；当</a:t>
            </a:r>
            <a:r>
              <a:rPr lang="en-US" altLang="zh-CN" sz="2400" dirty="0">
                <a:latin typeface="华文中宋" panose="02010600040101010101" pitchFamily="2" charset="-122"/>
                <a:ea typeface="华文中宋" panose="02010600040101010101" pitchFamily="2" charset="-122"/>
              </a:rPr>
              <a:t>s=1</a:t>
            </a:r>
            <a:r>
              <a:rPr lang="zh-CN" altLang="en-US" sz="2400" dirty="0">
                <a:latin typeface="华文中宋" panose="02010600040101010101" pitchFamily="2" charset="-122"/>
                <a:ea typeface="华文中宋" panose="02010600040101010101" pitchFamily="2" charset="-122"/>
              </a:rPr>
              <a:t>，</a:t>
            </a:r>
            <a:r>
              <a:rPr lang="en-US" altLang="zh-CN" sz="2400" dirty="0">
                <a:latin typeface="华文中宋" panose="02010600040101010101" pitchFamily="2" charset="-122"/>
                <a:ea typeface="华文中宋" panose="02010600040101010101" pitchFamily="2" charset="-122"/>
              </a:rPr>
              <a:t>w=1</a:t>
            </a:r>
            <a:r>
              <a:rPr lang="zh-CN" altLang="en-US" sz="2400" dirty="0">
                <a:latin typeface="华文中宋" panose="02010600040101010101" pitchFamily="2" charset="-122"/>
                <a:ea typeface="华文中宋" panose="02010600040101010101" pitchFamily="2" charset="-122"/>
              </a:rPr>
              <a:t>时，对</a:t>
            </a:r>
            <a:r>
              <a:rPr lang="en-US" altLang="zh-CN" sz="2400" dirty="0">
                <a:latin typeface="华文中宋" panose="02010600040101010101" pitchFamily="2" charset="-122"/>
                <a:ea typeface="华文中宋" panose="02010600040101010101" pitchFamily="2" charset="-122"/>
              </a:rPr>
              <a:t>8</a:t>
            </a:r>
            <a:r>
              <a:rPr lang="zh-CN" altLang="en-US" sz="2400" dirty="0">
                <a:latin typeface="华文中宋" panose="02010600040101010101" pitchFamily="2" charset="-122"/>
                <a:ea typeface="华文中宋" panose="02010600040101010101" pitchFamily="2" charset="-122"/>
              </a:rPr>
              <a:t>位立即数操作数进行符号扩展，得到</a:t>
            </a:r>
            <a:r>
              <a:rPr lang="en-US" altLang="zh-CN" sz="2400" dirty="0">
                <a:latin typeface="华文中宋" panose="02010600040101010101" pitchFamily="2" charset="-122"/>
                <a:ea typeface="华文中宋" panose="02010600040101010101" pitchFamily="2" charset="-122"/>
              </a:rPr>
              <a:t>16</a:t>
            </a:r>
            <a:r>
              <a:rPr lang="zh-CN" altLang="en-US" sz="2400" dirty="0">
                <a:latin typeface="华文中宋" panose="02010600040101010101" pitchFamily="2" charset="-122"/>
                <a:ea typeface="华文中宋" panose="02010600040101010101" pitchFamily="2" charset="-122"/>
              </a:rPr>
              <a:t>位操作数。</a:t>
            </a:r>
          </a:p>
          <a:p>
            <a:pPr eaLnBrk="1" hangingPunct="1">
              <a:spcBef>
                <a:spcPct val="0"/>
              </a:spcBef>
              <a:buClrTx/>
              <a:buSzTx/>
              <a:buFontTx/>
              <a:buNone/>
            </a:pPr>
            <a:r>
              <a:rPr lang="en-US" altLang="zh-CN" sz="2400" dirty="0">
                <a:latin typeface="华文中宋" panose="02010600040101010101" pitchFamily="2" charset="-122"/>
                <a:ea typeface="华文中宋" panose="02010600040101010101" pitchFamily="2" charset="-122"/>
              </a:rPr>
              <a:t>Mod</a:t>
            </a:r>
            <a:r>
              <a:rPr lang="zh-CN" altLang="en-US" sz="2400" dirty="0">
                <a:latin typeface="华文中宋" panose="02010600040101010101" pitchFamily="2" charset="-122"/>
                <a:ea typeface="华文中宋" panose="02010600040101010101" pitchFamily="2" charset="-122"/>
              </a:rPr>
              <a:t>：方式字段。指示操作数是在存储器中还是在寄存器中。</a:t>
            </a:r>
          </a:p>
        </p:txBody>
      </p:sp>
      <p:graphicFrame>
        <p:nvGraphicFramePr>
          <p:cNvPr id="187396" name="Object 4">
            <a:extLst>
              <a:ext uri="{FF2B5EF4-FFF2-40B4-BE49-F238E27FC236}">
                <a16:creationId xmlns:a16="http://schemas.microsoft.com/office/drawing/2014/main" id="{8674B564-EF45-714D-9385-0ABCF4132CCF}"/>
              </a:ext>
            </a:extLst>
          </p:cNvPr>
          <p:cNvGraphicFramePr>
            <a:graphicFrameLocks noChangeAspect="1"/>
          </p:cNvGraphicFramePr>
          <p:nvPr/>
        </p:nvGraphicFramePr>
        <p:xfrm>
          <a:off x="395288" y="1557338"/>
          <a:ext cx="8280400" cy="1643062"/>
        </p:xfrm>
        <a:graphic>
          <a:graphicData uri="http://schemas.openxmlformats.org/presentationml/2006/ole">
            <mc:AlternateContent xmlns:mc="http://schemas.openxmlformats.org/markup-compatibility/2006">
              <mc:Choice xmlns:v="urn:schemas-microsoft-com:vml" Requires="v">
                <p:oleObj spid="_x0000_s187425" name="Visio" r:id="rId4" imgW="2571750" imgH="514350" progId="Visio.Drawing.11">
                  <p:embed/>
                </p:oleObj>
              </mc:Choice>
              <mc:Fallback>
                <p:oleObj name="Visio" r:id="rId4" imgW="2571750" imgH="51435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5288" y="1557338"/>
                        <a:ext cx="8280400" cy="1643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87398" name="幻灯片编号占位符 2">
            <a:extLst>
              <a:ext uri="{FF2B5EF4-FFF2-40B4-BE49-F238E27FC236}">
                <a16:creationId xmlns:a16="http://schemas.microsoft.com/office/drawing/2014/main" id="{65453B3C-C549-4646-9EFE-5D3072B75204}"/>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1045D8A-1792-2C4F-A35E-0DB493FECCD2}" type="slidenum">
              <a:rPr kumimoji="0" lang="en-US" altLang="zh-CN" sz="1400" smtClean="0"/>
              <a:pPr>
                <a:spcBef>
                  <a:spcPct val="0"/>
                </a:spcBef>
                <a:buClrTx/>
                <a:buSzTx/>
                <a:buFontTx/>
                <a:buNone/>
              </a:pPr>
              <a:t>87</a:t>
            </a:fld>
            <a:r>
              <a:rPr kumimoji="0" lang="en-US" altLang="zh-CN" sz="1400"/>
              <a:t>/201</a:t>
            </a:r>
          </a:p>
        </p:txBody>
      </p:sp>
      <p:sp>
        <p:nvSpPr>
          <p:cNvPr id="8" name="Text Box 5">
            <a:extLst>
              <a:ext uri="{FF2B5EF4-FFF2-40B4-BE49-F238E27FC236}">
                <a16:creationId xmlns:a16="http://schemas.microsoft.com/office/drawing/2014/main" id="{282FA739-517D-8146-95A8-45230BE03866}"/>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1" name="日期占位符 3">
            <a:extLst>
              <a:ext uri="{FF2B5EF4-FFF2-40B4-BE49-F238E27FC236}">
                <a16:creationId xmlns:a16="http://schemas.microsoft.com/office/drawing/2014/main" id="{907AA9EB-B3A8-4241-BFF2-0B94D8D9015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A24F102-0A1A-D740-8F74-5970D0793B1B}" type="datetime12">
              <a:rPr kumimoji="0" lang="zh-CN" altLang="en-US" sz="1400" smtClean="0"/>
              <a:pPr>
                <a:spcBef>
                  <a:spcPct val="0"/>
                </a:spcBef>
                <a:buClrTx/>
                <a:buSzTx/>
                <a:buFontTx/>
                <a:buNone/>
              </a:pPr>
              <a:t>下午8时26分</a:t>
            </a:fld>
            <a:endParaRPr kumimoji="0" lang="en-US" altLang="zh-CN" sz="1400"/>
          </a:p>
        </p:txBody>
      </p:sp>
      <p:sp>
        <p:nvSpPr>
          <p:cNvPr id="189442" name="Text Box 2">
            <a:extLst>
              <a:ext uri="{FF2B5EF4-FFF2-40B4-BE49-F238E27FC236}">
                <a16:creationId xmlns:a16="http://schemas.microsoft.com/office/drawing/2014/main" id="{A867DC0D-B072-6D4B-A067-D9424A1D8863}"/>
              </a:ext>
            </a:extLst>
          </p:cNvPr>
          <p:cNvSpPr txBox="1">
            <a:spLocks noChangeArrowheads="1"/>
          </p:cNvSpPr>
          <p:nvPr/>
        </p:nvSpPr>
        <p:spPr bwMode="auto">
          <a:xfrm>
            <a:off x="468313" y="2932113"/>
            <a:ext cx="8569325"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Times New Roman" panose="02020603050405020304" pitchFamily="18" charset="0"/>
              </a:rPr>
              <a:t>R/M</a:t>
            </a:r>
            <a:r>
              <a:rPr lang="zh-CN" altLang="en-US" sz="2400">
                <a:latin typeface="Times New Roman" panose="02020603050405020304" pitchFamily="18" charset="0"/>
              </a:rPr>
              <a:t>：与</a:t>
            </a:r>
            <a:r>
              <a:rPr lang="en-US" altLang="zh-CN" sz="2400">
                <a:latin typeface="Times New Roman" panose="02020603050405020304" pitchFamily="18" charset="0"/>
              </a:rPr>
              <a:t>Mod</a:t>
            </a:r>
            <a:r>
              <a:rPr lang="zh-CN" altLang="en-US" sz="2400">
                <a:latin typeface="Times New Roman" panose="02020603050405020304" pitchFamily="18" charset="0"/>
              </a:rPr>
              <a:t>字段组合，说明操作数所在的寄存器或存储器单元地址的计算方法，即寻址方式，见表所示。 </a:t>
            </a:r>
          </a:p>
        </p:txBody>
      </p:sp>
      <p:graphicFrame>
        <p:nvGraphicFramePr>
          <p:cNvPr id="189443" name="Object 3">
            <a:extLst>
              <a:ext uri="{FF2B5EF4-FFF2-40B4-BE49-F238E27FC236}">
                <a16:creationId xmlns:a16="http://schemas.microsoft.com/office/drawing/2014/main" id="{3BA4DACA-DC49-8A4B-84C1-CAC3444C4667}"/>
              </a:ext>
            </a:extLst>
          </p:cNvPr>
          <p:cNvGraphicFramePr>
            <a:graphicFrameLocks noChangeAspect="1"/>
          </p:cNvGraphicFramePr>
          <p:nvPr/>
        </p:nvGraphicFramePr>
        <p:xfrm>
          <a:off x="323850" y="836613"/>
          <a:ext cx="8280400" cy="1643062"/>
        </p:xfrm>
        <a:graphic>
          <a:graphicData uri="http://schemas.openxmlformats.org/presentationml/2006/ole">
            <mc:AlternateContent xmlns:mc="http://schemas.openxmlformats.org/markup-compatibility/2006">
              <mc:Choice xmlns:v="urn:schemas-microsoft-com:vml" Requires="v">
                <p:oleObj spid="_x0000_s189549" name="Visio" r:id="rId4" imgW="2571750" imgH="514350" progId="Visio.Drawing.11">
                  <p:embed/>
                </p:oleObj>
              </mc:Choice>
              <mc:Fallback>
                <p:oleObj name="Visio" r:id="rId4" imgW="2571750" imgH="51435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850" y="836613"/>
                        <a:ext cx="8280400" cy="1643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89444" name="Rectangle 4">
            <a:extLst>
              <a:ext uri="{FF2B5EF4-FFF2-40B4-BE49-F238E27FC236}">
                <a16:creationId xmlns:a16="http://schemas.microsoft.com/office/drawing/2014/main" id="{029595CA-CCB8-2145-86E8-DE6371DD6B56}"/>
              </a:ext>
            </a:extLst>
          </p:cNvPr>
          <p:cNvSpPr>
            <a:spLocks noChangeArrowheads="1"/>
          </p:cNvSpPr>
          <p:nvPr/>
        </p:nvSpPr>
        <p:spPr bwMode="auto">
          <a:xfrm>
            <a:off x="984250" y="2197100"/>
            <a:ext cx="61595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graphicFrame>
        <p:nvGraphicFramePr>
          <p:cNvPr id="46165" name="Group 85">
            <a:extLst>
              <a:ext uri="{FF2B5EF4-FFF2-40B4-BE49-F238E27FC236}">
                <a16:creationId xmlns:a16="http://schemas.microsoft.com/office/drawing/2014/main" id="{C42D2AFC-33E3-D445-BBF6-BCE546F773DC}"/>
              </a:ext>
            </a:extLst>
          </p:cNvPr>
          <p:cNvGraphicFramePr>
            <a:graphicFrameLocks noGrp="1"/>
          </p:cNvGraphicFramePr>
          <p:nvPr/>
        </p:nvGraphicFramePr>
        <p:xfrm>
          <a:off x="252413" y="2706688"/>
          <a:ext cx="8713787" cy="3962400"/>
        </p:xfrm>
        <a:graphic>
          <a:graphicData uri="http://schemas.openxmlformats.org/drawingml/2006/table">
            <a:tbl>
              <a:tblPr/>
              <a:tblGrid>
                <a:gridCol w="1008062">
                  <a:extLst>
                    <a:ext uri="{9D8B030D-6E8A-4147-A177-3AD203B41FA5}">
                      <a16:colId xmlns:a16="http://schemas.microsoft.com/office/drawing/2014/main" val="20000"/>
                    </a:ext>
                  </a:extLst>
                </a:gridCol>
                <a:gridCol w="1583904">
                  <a:extLst>
                    <a:ext uri="{9D8B030D-6E8A-4147-A177-3AD203B41FA5}">
                      <a16:colId xmlns:a16="http://schemas.microsoft.com/office/drawing/2014/main" val="20001"/>
                    </a:ext>
                  </a:extLst>
                </a:gridCol>
                <a:gridCol w="2234034">
                  <a:extLst>
                    <a:ext uri="{9D8B030D-6E8A-4147-A177-3AD203B41FA5}">
                      <a16:colId xmlns:a16="http://schemas.microsoft.com/office/drawing/2014/main" val="20002"/>
                    </a:ext>
                  </a:extLst>
                </a:gridCol>
                <a:gridCol w="2303462">
                  <a:extLst>
                    <a:ext uri="{9D8B030D-6E8A-4147-A177-3AD203B41FA5}">
                      <a16:colId xmlns:a16="http://schemas.microsoft.com/office/drawing/2014/main" val="20003"/>
                    </a:ext>
                  </a:extLst>
                </a:gridCol>
                <a:gridCol w="720725">
                  <a:extLst>
                    <a:ext uri="{9D8B030D-6E8A-4147-A177-3AD203B41FA5}">
                      <a16:colId xmlns:a16="http://schemas.microsoft.com/office/drawing/2014/main" val="20004"/>
                    </a:ext>
                  </a:extLst>
                </a:gridCol>
                <a:gridCol w="863600">
                  <a:extLst>
                    <a:ext uri="{9D8B030D-6E8A-4147-A177-3AD203B41FA5}">
                      <a16:colId xmlns:a16="http://schemas.microsoft.com/office/drawing/2014/main" val="20005"/>
                    </a:ext>
                  </a:extLst>
                </a:gridCol>
              </a:tblGrid>
              <a:tr h="155575">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Mod</a:t>
                      </a:r>
                    </a:p>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R/M</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00</a:t>
                      </a: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01</a:t>
                      </a: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10</a:t>
                      </a: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11</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extLst>
                  <a:ext uri="{0D108BD9-81ED-4DB2-BD59-A6C34878D82A}">
                    <a16:rowId xmlns:a16="http://schemas.microsoft.com/office/drawing/2014/main" val="10000"/>
                  </a:ext>
                </a:extLst>
              </a:tr>
              <a:tr h="17780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w=0</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w=1</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000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DS:[BX+SI]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pattFill prst="pct5">
                      <a:fgClr>
                        <a:schemeClr val="folHlink"/>
                      </a:fgClr>
                      <a:bgClr>
                        <a:schemeClr val="accent2"/>
                      </a:bgClr>
                    </a:patt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DS:[BX+SI+disp8]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DS:[BX+SI+disp16]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AL</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AX</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2"/>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001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DS:[BX+DI]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pattFill prst="pct5">
                      <a:fgClr>
                        <a:schemeClr val="folHlink"/>
                      </a:fgClr>
                      <a:bgClr>
                        <a:schemeClr val="accent2"/>
                      </a:bgClr>
                    </a:patt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DS:[BX+DI+disp8]</a:t>
                      </a:r>
                    </a:p>
                  </a:txBody>
                  <a:tcPr marL="36000" marR="3600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DS:[BX+DI+disp16]</a:t>
                      </a:r>
                    </a:p>
                  </a:txBody>
                  <a:tcPr marL="36000" marR="3600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CL</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CX</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3"/>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010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SS:[BP+SI]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pattFill prst="pct5">
                      <a:fgClr>
                        <a:schemeClr val="folHlink"/>
                      </a:fgClr>
                      <a:bgClr>
                        <a:schemeClr val="accent2"/>
                      </a:bgClr>
                    </a:patt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SS:[BP+SI+disp8]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SS:[BP+SI+disp16]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DL</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DX</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4"/>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011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SS:[BP+DI]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pattFill prst="pct5">
                      <a:fgClr>
                        <a:schemeClr val="folHlink"/>
                      </a:fgClr>
                      <a:bgClr>
                        <a:schemeClr val="accent2"/>
                      </a:bgClr>
                    </a:patt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SS:[BP+DI+disp8]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SS:[BP+DI+disp16]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BL</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BX</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5"/>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100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DS:[SI]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8080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DS:[SI+disp8]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DS:[SI+disp16]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AH</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SP</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6"/>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101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DS:[DI]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8080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DS:[DI+disp8]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DS:[DI+disp16]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CH</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BP</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7"/>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110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hlink"/>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DS:[BP+disp8]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DS:[BP+disp16]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DH</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SI</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8"/>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111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rgbClr val="8080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BH</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DI</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9"/>
                  </a:ext>
                </a:extLst>
              </a:tr>
            </a:tbl>
          </a:graphicData>
        </a:graphic>
      </p:graphicFrame>
      <p:sp>
        <p:nvSpPr>
          <p:cNvPr id="189519" name="Text Box 79">
            <a:extLst>
              <a:ext uri="{FF2B5EF4-FFF2-40B4-BE49-F238E27FC236}">
                <a16:creationId xmlns:a16="http://schemas.microsoft.com/office/drawing/2014/main" id="{DF161E34-61F1-4A4D-B253-A64FB7A252B8}"/>
              </a:ext>
            </a:extLst>
          </p:cNvPr>
          <p:cNvSpPr txBox="1">
            <a:spLocks noChangeArrowheads="1"/>
          </p:cNvSpPr>
          <p:nvPr/>
        </p:nvSpPr>
        <p:spPr bwMode="auto">
          <a:xfrm>
            <a:off x="1042988" y="115888"/>
            <a:ext cx="76327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89520" name="Line 83">
            <a:extLst>
              <a:ext uri="{FF2B5EF4-FFF2-40B4-BE49-F238E27FC236}">
                <a16:creationId xmlns:a16="http://schemas.microsoft.com/office/drawing/2014/main" id="{F5089A3F-FE48-F54A-B47E-21A38CD49554}"/>
              </a:ext>
            </a:extLst>
          </p:cNvPr>
          <p:cNvSpPr>
            <a:spLocks noChangeShapeType="1"/>
          </p:cNvSpPr>
          <p:nvPr/>
        </p:nvSpPr>
        <p:spPr bwMode="auto">
          <a:xfrm>
            <a:off x="250825" y="3109913"/>
            <a:ext cx="1008063"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9521" name="Text Box 3">
            <a:extLst>
              <a:ext uri="{FF2B5EF4-FFF2-40B4-BE49-F238E27FC236}">
                <a16:creationId xmlns:a16="http://schemas.microsoft.com/office/drawing/2014/main" id="{5633737F-4F71-724C-9B2B-2BFB3E6827B3}"/>
              </a:ext>
            </a:extLst>
          </p:cNvPr>
          <p:cNvSpPr txBox="1">
            <a:spLocks noChangeArrowheads="1"/>
          </p:cNvSpPr>
          <p:nvPr/>
        </p:nvSpPr>
        <p:spPr bwMode="auto">
          <a:xfrm>
            <a:off x="1476375" y="2287588"/>
            <a:ext cx="6119813" cy="420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534988" indent="-534988">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lnSpc>
                <a:spcPct val="90000"/>
              </a:lnSpc>
              <a:spcBef>
                <a:spcPct val="0"/>
              </a:spcBef>
              <a:buClrTx/>
              <a:buSzTx/>
              <a:buFontTx/>
              <a:buNone/>
            </a:pPr>
            <a:r>
              <a:rPr lang="en-US" altLang="zh-CN" sz="2400">
                <a:solidFill>
                  <a:schemeClr val="tx2"/>
                </a:solidFill>
                <a:latin typeface="宋体" panose="02010600030101010101" pitchFamily="2" charset="-122"/>
              </a:rPr>
              <a:t>Mod</a:t>
            </a:r>
            <a:r>
              <a:rPr lang="zh-CN" altLang="en-US" sz="2400">
                <a:solidFill>
                  <a:schemeClr val="tx2"/>
                </a:solidFill>
                <a:latin typeface="宋体" panose="02010600030101010101" pitchFamily="2" charset="-122"/>
              </a:rPr>
              <a:t>与</a:t>
            </a:r>
            <a:r>
              <a:rPr lang="en-US" altLang="zh-CN" sz="2400">
                <a:solidFill>
                  <a:schemeClr val="tx2"/>
                </a:solidFill>
                <a:latin typeface="宋体" panose="02010600030101010101" pitchFamily="2" charset="-122"/>
              </a:rPr>
              <a:t>R/M</a:t>
            </a:r>
            <a:r>
              <a:rPr lang="zh-CN" altLang="en-US" sz="2400">
                <a:solidFill>
                  <a:schemeClr val="tx2"/>
                </a:solidFill>
                <a:latin typeface="宋体" panose="02010600030101010101" pitchFamily="2" charset="-122"/>
              </a:rPr>
              <a:t>字段组合编码及有关地址计算</a:t>
            </a:r>
          </a:p>
        </p:txBody>
      </p:sp>
      <p:sp>
        <p:nvSpPr>
          <p:cNvPr id="189522" name="幻灯片编号占位符 2">
            <a:extLst>
              <a:ext uri="{FF2B5EF4-FFF2-40B4-BE49-F238E27FC236}">
                <a16:creationId xmlns:a16="http://schemas.microsoft.com/office/drawing/2014/main" id="{018B87FA-05B6-8E4B-943C-D543201A5F6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C229E23-362E-754D-931D-705600338036}" type="slidenum">
              <a:rPr kumimoji="0" lang="en-US" altLang="zh-CN" sz="1400" smtClean="0"/>
              <a:pPr>
                <a:spcBef>
                  <a:spcPct val="0"/>
                </a:spcBef>
                <a:buClrTx/>
                <a:buSzTx/>
                <a:buFontTx/>
                <a:buNone/>
              </a:pPr>
              <a:t>88</a:t>
            </a:fld>
            <a:r>
              <a:rPr kumimoji="0" lang="en-US" altLang="zh-CN" sz="1400"/>
              <a:t>/201</a:t>
            </a: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89" name="日期占位符 3">
            <a:extLst>
              <a:ext uri="{FF2B5EF4-FFF2-40B4-BE49-F238E27FC236}">
                <a16:creationId xmlns:a16="http://schemas.microsoft.com/office/drawing/2014/main" id="{30DF9811-8A3E-6942-A82F-215C76CF996E}"/>
              </a:ext>
            </a:extLst>
          </p:cNvPr>
          <p:cNvSpPr>
            <a:spLocks noGrp="1"/>
          </p:cNvSpPr>
          <p:nvPr>
            <p:ph type="dt" sz="quarter" idx="10"/>
          </p:nvPr>
        </p:nvSpPr>
        <p:spPr>
          <a:xfrm>
            <a:off x="914400" y="6216650"/>
            <a:ext cx="1905000" cy="45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E8BD4EE-149C-1748-9DA9-D216B8129AF5}" type="datetime12">
              <a:rPr kumimoji="0" lang="zh-CN" altLang="en-US" sz="1400" smtClean="0"/>
              <a:pPr>
                <a:spcBef>
                  <a:spcPct val="0"/>
                </a:spcBef>
                <a:buClrTx/>
                <a:buSzTx/>
                <a:buFontTx/>
                <a:buNone/>
              </a:pPr>
              <a:t>下午8时26分</a:t>
            </a:fld>
            <a:endParaRPr kumimoji="0" lang="en-US" altLang="zh-CN" sz="1400"/>
          </a:p>
        </p:txBody>
      </p:sp>
      <p:sp>
        <p:nvSpPr>
          <p:cNvPr id="191490" name="Text Box 2">
            <a:extLst>
              <a:ext uri="{FF2B5EF4-FFF2-40B4-BE49-F238E27FC236}">
                <a16:creationId xmlns:a16="http://schemas.microsoft.com/office/drawing/2014/main" id="{580CD2AD-FEF0-CD46-A8BB-E9EDC4A486AA}"/>
              </a:ext>
            </a:extLst>
          </p:cNvPr>
          <p:cNvSpPr txBox="1">
            <a:spLocks noChangeArrowheads="1"/>
          </p:cNvSpPr>
          <p:nvPr/>
        </p:nvSpPr>
        <p:spPr bwMode="auto">
          <a:xfrm>
            <a:off x="323850" y="2706688"/>
            <a:ext cx="8569325" cy="822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latin typeface="Times New Roman" panose="02020603050405020304" pitchFamily="18" charset="0"/>
              </a:rPr>
              <a:t>R/M</a:t>
            </a:r>
            <a:r>
              <a:rPr lang="zh-CN" altLang="en-US" sz="2400">
                <a:latin typeface="Times New Roman" panose="02020603050405020304" pitchFamily="18" charset="0"/>
              </a:rPr>
              <a:t>：与</a:t>
            </a:r>
            <a:r>
              <a:rPr lang="en-US" altLang="zh-CN" sz="2400">
                <a:latin typeface="Times New Roman" panose="02020603050405020304" pitchFamily="18" charset="0"/>
              </a:rPr>
              <a:t>Mod</a:t>
            </a:r>
            <a:r>
              <a:rPr lang="zh-CN" altLang="en-US" sz="2400">
                <a:latin typeface="Times New Roman" panose="02020603050405020304" pitchFamily="18" charset="0"/>
              </a:rPr>
              <a:t>字段组合，说明操作数所在的寄存器或存储器单元地址的计算方法，即寻址方式，见表所示。 </a:t>
            </a:r>
          </a:p>
        </p:txBody>
      </p:sp>
      <p:graphicFrame>
        <p:nvGraphicFramePr>
          <p:cNvPr id="120916" name="Group 84">
            <a:extLst>
              <a:ext uri="{FF2B5EF4-FFF2-40B4-BE49-F238E27FC236}">
                <a16:creationId xmlns:a16="http://schemas.microsoft.com/office/drawing/2014/main" id="{1A7DA0A2-512B-164D-8BB4-5D1798CE4E33}"/>
              </a:ext>
            </a:extLst>
          </p:cNvPr>
          <p:cNvGraphicFramePr>
            <a:graphicFrameLocks noGrp="1"/>
          </p:cNvGraphicFramePr>
          <p:nvPr/>
        </p:nvGraphicFramePr>
        <p:xfrm>
          <a:off x="179388" y="2419350"/>
          <a:ext cx="8713787" cy="3962400"/>
        </p:xfrm>
        <a:graphic>
          <a:graphicData uri="http://schemas.openxmlformats.org/drawingml/2006/table">
            <a:tbl>
              <a:tblPr/>
              <a:tblGrid>
                <a:gridCol w="1008062">
                  <a:extLst>
                    <a:ext uri="{9D8B030D-6E8A-4147-A177-3AD203B41FA5}">
                      <a16:colId xmlns:a16="http://schemas.microsoft.com/office/drawing/2014/main" val="20000"/>
                    </a:ext>
                  </a:extLst>
                </a:gridCol>
                <a:gridCol w="1584350">
                  <a:extLst>
                    <a:ext uri="{9D8B030D-6E8A-4147-A177-3AD203B41FA5}">
                      <a16:colId xmlns:a16="http://schemas.microsoft.com/office/drawing/2014/main" val="20001"/>
                    </a:ext>
                  </a:extLst>
                </a:gridCol>
                <a:gridCol w="2233588">
                  <a:extLst>
                    <a:ext uri="{9D8B030D-6E8A-4147-A177-3AD203B41FA5}">
                      <a16:colId xmlns:a16="http://schemas.microsoft.com/office/drawing/2014/main" val="20002"/>
                    </a:ext>
                  </a:extLst>
                </a:gridCol>
                <a:gridCol w="2303462">
                  <a:extLst>
                    <a:ext uri="{9D8B030D-6E8A-4147-A177-3AD203B41FA5}">
                      <a16:colId xmlns:a16="http://schemas.microsoft.com/office/drawing/2014/main" val="20003"/>
                    </a:ext>
                  </a:extLst>
                </a:gridCol>
                <a:gridCol w="720725">
                  <a:extLst>
                    <a:ext uri="{9D8B030D-6E8A-4147-A177-3AD203B41FA5}">
                      <a16:colId xmlns:a16="http://schemas.microsoft.com/office/drawing/2014/main" val="20004"/>
                    </a:ext>
                  </a:extLst>
                </a:gridCol>
                <a:gridCol w="863600">
                  <a:extLst>
                    <a:ext uri="{9D8B030D-6E8A-4147-A177-3AD203B41FA5}">
                      <a16:colId xmlns:a16="http://schemas.microsoft.com/office/drawing/2014/main" val="20005"/>
                    </a:ext>
                  </a:extLst>
                </a:gridCol>
              </a:tblGrid>
              <a:tr h="228600">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Mod</a:t>
                      </a:r>
                    </a:p>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R/M</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00</a:t>
                      </a: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01</a:t>
                      </a: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row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10</a:t>
                      </a: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11</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hMerge="1">
                  <a:txBody>
                    <a:bodyPr/>
                    <a:lstStyle/>
                    <a:p>
                      <a:endParaRPr lang="zh-CN" altLang="en-US"/>
                    </a:p>
                  </a:txBody>
                  <a:tcPr/>
                </a:tc>
                <a:extLst>
                  <a:ext uri="{0D108BD9-81ED-4DB2-BD59-A6C34878D82A}">
                    <a16:rowId xmlns:a16="http://schemas.microsoft.com/office/drawing/2014/main" val="10000"/>
                  </a:ext>
                </a:extLst>
              </a:tr>
              <a:tr h="177800">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w=0</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w=1</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000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DS:[BX+SI]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pattFill prst="pct5">
                      <a:fgClr>
                        <a:schemeClr val="folHlink"/>
                      </a:fgClr>
                      <a:bgClr>
                        <a:schemeClr val="accent2"/>
                      </a:bgClr>
                    </a:patt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DS:[BX+SI+disp8]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DS:[BX+SI+disp16]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AL</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AX</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2"/>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001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DS:[BX+DI]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pattFill prst="pct5">
                      <a:fgClr>
                        <a:schemeClr val="folHlink"/>
                      </a:fgClr>
                      <a:bgClr>
                        <a:schemeClr val="accent2"/>
                      </a:bgClr>
                    </a:patt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DS:[BX+DI+disp8]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DS:[BX+DI</a:t>
                      </a:r>
                      <a:r>
                        <a:rPr kumimoji="1" lang="en-US" altLang="zh-CN" sz="1800" b="0" i="0" u="none" strike="noStrike" cap="none" normalizeH="0" baseline="0" dirty="0">
                          <a:ln>
                            <a:noFill/>
                          </a:ln>
                          <a:solidFill>
                            <a:schemeClr val="tx1"/>
                          </a:solidFill>
                          <a:effectLst/>
                          <a:latin typeface="Times New Roman" charset="0"/>
                          <a:ea typeface="宋体" charset="0"/>
                          <a:cs typeface="Times New Roman" charset="0"/>
                        </a:rPr>
                        <a:t>+disp16</a:t>
                      </a: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CL</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CX</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3"/>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010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SS:[BP+SI]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pattFill prst="pct5">
                      <a:fgClr>
                        <a:schemeClr val="folHlink"/>
                      </a:fgClr>
                      <a:bgClr>
                        <a:schemeClr val="accent2"/>
                      </a:bgClr>
                    </a:patt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SS:[BP+SI+disp8]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SS:[BP+SI+disp16]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DL</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DX</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4"/>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011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SS:[BP+DI]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pattFill prst="pct5">
                      <a:fgClr>
                        <a:schemeClr val="folHlink"/>
                      </a:fgClr>
                      <a:bgClr>
                        <a:schemeClr val="accent2"/>
                      </a:bgClr>
                    </a:patt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SS:[BP+DI+disp8]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SS:[BP+DI+disp16]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099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BL</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BX</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5"/>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100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DS:[SI]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8080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DS:[SI+disp8]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DS:[SI+disp16]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AH</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SP</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6"/>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101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DS:[DI]</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8080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DS:[DI+disp8]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DS:[DI+disp16]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CH</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BP</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7"/>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110</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hlink"/>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DS:[BP+disp8]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DS:[BP+disp16]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DH</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SI</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8"/>
                  </a:ext>
                </a:extLst>
              </a:tr>
              <a:tr h="22860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111</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DS:[BX]</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rgbClr val="808000"/>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DS:[BX+disp8]</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DS:[BX+disp16]</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Times New Roman" charset="0"/>
                          <a:ea typeface="宋体" charset="0"/>
                          <a:cs typeface="Times New Roman" charset="0"/>
                        </a:rPr>
                        <a:t>BH</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accent2"/>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dirty="0">
                          <a:ln>
                            <a:noFill/>
                          </a:ln>
                          <a:solidFill>
                            <a:schemeClr val="tx1"/>
                          </a:solidFill>
                          <a:effectLst/>
                          <a:latin typeface="Times New Roman" charset="0"/>
                          <a:ea typeface="宋体" charset="0"/>
                          <a:cs typeface="Times New Roman" charset="0"/>
                        </a:rPr>
                        <a:t>DI</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9"/>
                  </a:ext>
                </a:extLst>
              </a:tr>
            </a:tbl>
          </a:graphicData>
        </a:graphic>
      </p:graphicFrame>
      <p:sp>
        <p:nvSpPr>
          <p:cNvPr id="191565" name="Rectangle 3">
            <a:extLst>
              <a:ext uri="{FF2B5EF4-FFF2-40B4-BE49-F238E27FC236}">
                <a16:creationId xmlns:a16="http://schemas.microsoft.com/office/drawing/2014/main" id="{8CBDA8F1-6F76-FC4E-B3D7-37135F97E35A}"/>
              </a:ext>
            </a:extLst>
          </p:cNvPr>
          <p:cNvSpPr>
            <a:spLocks noChangeArrowheads="1"/>
          </p:cNvSpPr>
          <p:nvPr/>
        </p:nvSpPr>
        <p:spPr bwMode="auto">
          <a:xfrm>
            <a:off x="984250" y="2195513"/>
            <a:ext cx="61595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sp>
        <p:nvSpPr>
          <p:cNvPr id="191566" name="Text Box 78">
            <a:extLst>
              <a:ext uri="{FF2B5EF4-FFF2-40B4-BE49-F238E27FC236}">
                <a16:creationId xmlns:a16="http://schemas.microsoft.com/office/drawing/2014/main" id="{7BE2E324-D40F-3B4D-A84C-DA1B8230CCBD}"/>
              </a:ext>
            </a:extLst>
          </p:cNvPr>
          <p:cNvSpPr txBox="1">
            <a:spLocks noChangeArrowheads="1"/>
          </p:cNvSpPr>
          <p:nvPr/>
        </p:nvSpPr>
        <p:spPr bwMode="auto">
          <a:xfrm>
            <a:off x="323850" y="863600"/>
            <a:ext cx="8424863" cy="1412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ct val="0"/>
              </a:spcBef>
              <a:buClrTx/>
              <a:buSzTx/>
              <a:buFontTx/>
              <a:buNone/>
            </a:pPr>
            <a:r>
              <a:rPr lang="zh-CN" altLang="en-US" sz="1800">
                <a:solidFill>
                  <a:schemeClr val="folHlink"/>
                </a:solidFill>
                <a:latin typeface="华文中宋" panose="02010600040101010101" pitchFamily="2" charset="-122"/>
                <a:ea typeface="华文中宋" panose="02010600040101010101" pitchFamily="2" charset="-122"/>
              </a:rPr>
              <a:t>立即数操作数：       寄存器操作数：     存储器操作数：</a:t>
            </a:r>
          </a:p>
          <a:p>
            <a:pPr eaLnBrk="1" hangingPunct="1">
              <a:lnSpc>
                <a:spcPct val="120000"/>
              </a:lnSpc>
              <a:spcBef>
                <a:spcPct val="0"/>
              </a:spcBef>
              <a:buClrTx/>
              <a:buSzTx/>
              <a:buFontTx/>
              <a:buNone/>
            </a:pPr>
            <a:r>
              <a:rPr lang="zh-CN" altLang="en-US" sz="1800">
                <a:latin typeface="华文中宋" panose="02010600040101010101" pitchFamily="2" charset="-122"/>
                <a:ea typeface="华文中宋" panose="02010600040101010101" pitchFamily="2" charset="-122"/>
              </a:rPr>
              <a:t>   立即寻址               寄存器寻址             直接寻址               寄存器间接寻址   </a:t>
            </a:r>
          </a:p>
          <a:p>
            <a:pPr eaLnBrk="1" hangingPunct="1">
              <a:lnSpc>
                <a:spcPct val="120000"/>
              </a:lnSpc>
              <a:spcBef>
                <a:spcPct val="0"/>
              </a:spcBef>
              <a:buClrTx/>
              <a:buSzTx/>
              <a:buFontTx/>
              <a:buNone/>
            </a:pPr>
            <a:r>
              <a:rPr lang="zh-CN" altLang="en-US" sz="1800">
                <a:latin typeface="华文中宋" panose="02010600040101010101" pitchFamily="2" charset="-122"/>
                <a:ea typeface="华文中宋" panose="02010600040101010101" pitchFamily="2" charset="-122"/>
              </a:rPr>
              <a:t>                                                           寄存器相对寻址      基址变址寻址 </a:t>
            </a:r>
          </a:p>
          <a:p>
            <a:pPr eaLnBrk="1" hangingPunct="1">
              <a:lnSpc>
                <a:spcPct val="120000"/>
              </a:lnSpc>
              <a:spcBef>
                <a:spcPct val="0"/>
              </a:spcBef>
              <a:buClrTx/>
              <a:buSzTx/>
              <a:buFontTx/>
              <a:buNone/>
            </a:pPr>
            <a:r>
              <a:rPr lang="zh-CN" altLang="en-US" sz="1800">
                <a:latin typeface="华文中宋" panose="02010600040101010101" pitchFamily="2" charset="-122"/>
                <a:ea typeface="华文中宋" panose="02010600040101010101" pitchFamily="2" charset="-122"/>
              </a:rPr>
              <a:t>                                                           相对基址变址寻址</a:t>
            </a:r>
          </a:p>
        </p:txBody>
      </p:sp>
      <p:sp>
        <p:nvSpPr>
          <p:cNvPr id="191568" name="Line 83">
            <a:extLst>
              <a:ext uri="{FF2B5EF4-FFF2-40B4-BE49-F238E27FC236}">
                <a16:creationId xmlns:a16="http://schemas.microsoft.com/office/drawing/2014/main" id="{13C231FD-376F-C048-AE54-51D2D9ED8486}"/>
              </a:ext>
            </a:extLst>
          </p:cNvPr>
          <p:cNvSpPr>
            <a:spLocks noChangeShapeType="1"/>
          </p:cNvSpPr>
          <p:nvPr/>
        </p:nvSpPr>
        <p:spPr bwMode="auto">
          <a:xfrm>
            <a:off x="179388" y="2779713"/>
            <a:ext cx="100806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1569" name="幻灯片编号占位符 2">
            <a:extLst>
              <a:ext uri="{FF2B5EF4-FFF2-40B4-BE49-F238E27FC236}">
                <a16:creationId xmlns:a16="http://schemas.microsoft.com/office/drawing/2014/main" id="{DF9AB1C3-AB85-F747-A31E-1F1122E7372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CE07A1A-FEBA-7B45-86C3-54A2C93DFEFF}" type="slidenum">
              <a:rPr kumimoji="0" lang="en-US" altLang="zh-CN" sz="1400" smtClean="0"/>
              <a:pPr>
                <a:spcBef>
                  <a:spcPct val="0"/>
                </a:spcBef>
                <a:buClrTx/>
                <a:buSzTx/>
                <a:buFontTx/>
                <a:buNone/>
              </a:pPr>
              <a:t>89</a:t>
            </a:fld>
            <a:r>
              <a:rPr kumimoji="0" lang="en-US" altLang="zh-CN" sz="1400"/>
              <a:t>/201</a:t>
            </a:r>
          </a:p>
        </p:txBody>
      </p:sp>
      <p:sp>
        <p:nvSpPr>
          <p:cNvPr id="10" name="Text Box 5">
            <a:extLst>
              <a:ext uri="{FF2B5EF4-FFF2-40B4-BE49-F238E27FC236}">
                <a16:creationId xmlns:a16="http://schemas.microsoft.com/office/drawing/2014/main" id="{84B521A7-0485-EA41-B64D-DA48334EE8E8}"/>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日期占位符 1">
            <a:extLst>
              <a:ext uri="{FF2B5EF4-FFF2-40B4-BE49-F238E27FC236}">
                <a16:creationId xmlns:a16="http://schemas.microsoft.com/office/drawing/2014/main" id="{D7FDA5AB-3F05-6849-A898-2CC948DB305F}"/>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DE11AF0-040E-CA41-ADF2-70303C176C4D}" type="datetime12">
              <a:rPr kumimoji="0" lang="zh-CN" altLang="en-US" sz="1400" smtClean="0"/>
              <a:pPr>
                <a:spcBef>
                  <a:spcPct val="0"/>
                </a:spcBef>
                <a:buClrTx/>
                <a:buSzTx/>
                <a:buFontTx/>
                <a:buNone/>
              </a:pPr>
              <a:t>下午8时26分</a:t>
            </a:fld>
            <a:endParaRPr kumimoji="0" lang="en-US" altLang="zh-CN" sz="1400"/>
          </a:p>
        </p:txBody>
      </p:sp>
      <p:sp>
        <p:nvSpPr>
          <p:cNvPr id="27650" name="Text Box 2">
            <a:extLst>
              <a:ext uri="{FF2B5EF4-FFF2-40B4-BE49-F238E27FC236}">
                <a16:creationId xmlns:a16="http://schemas.microsoft.com/office/drawing/2014/main" id="{DB0C8E14-C2D8-4F4A-8F08-282407394B2D}"/>
              </a:ext>
            </a:extLst>
          </p:cNvPr>
          <p:cNvSpPr txBox="1">
            <a:spLocks noChangeArrowheads="1"/>
          </p:cNvSpPr>
          <p:nvPr/>
        </p:nvSpPr>
        <p:spPr bwMode="auto">
          <a:xfrm>
            <a:off x="468313" y="836613"/>
            <a:ext cx="4608512" cy="2492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363538" indent="-363538">
              <a:spcBef>
                <a:spcPct val="20000"/>
              </a:spcBef>
              <a:buClr>
                <a:schemeClr val="folHlink"/>
              </a:buClr>
              <a:buSzPct val="60000"/>
              <a:buFont typeface="Wingdings" pitchFamily="2" charset="2"/>
              <a:buChar char="n"/>
              <a:tabLst>
                <a:tab pos="711200" algn="l"/>
              </a:tabLst>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tabLst>
                <a:tab pos="711200" algn="l"/>
              </a:tabLst>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tabLst>
                <a:tab pos="711200" algn="l"/>
              </a:tabLst>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tabLst>
                <a:tab pos="711200" algn="l"/>
              </a:tabLst>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tabLst>
                <a:tab pos="711200" algn="l"/>
              </a:tabLst>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tabLst>
                <a:tab pos="711200" algn="l"/>
              </a:tabLst>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tabLst>
                <a:tab pos="711200" algn="l"/>
              </a:tabLst>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tabLst>
                <a:tab pos="711200" algn="l"/>
              </a:tabLst>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tabLst>
                <a:tab pos="711200" algn="l"/>
              </a:tabLst>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spcAft>
                <a:spcPct val="20000"/>
              </a:spcAft>
              <a:buClrTx/>
              <a:buSzTx/>
              <a:buFontTx/>
              <a:buNone/>
            </a:pPr>
            <a:r>
              <a:rPr lang="zh-CN" altLang="en-US" sz="2400">
                <a:solidFill>
                  <a:schemeClr val="hlink"/>
                </a:solidFill>
                <a:latin typeface="华文中宋" panose="02010600040101010101" pitchFamily="2" charset="-122"/>
                <a:ea typeface="华文中宋" panose="02010600040101010101" pitchFamily="2" charset="-122"/>
              </a:rPr>
              <a:t>段寄存器</a:t>
            </a:r>
            <a:r>
              <a:rPr lang="en-US" altLang="zh-CN" sz="2800">
                <a:solidFill>
                  <a:schemeClr val="hlink"/>
                </a:solidFill>
                <a:latin typeface="华文中宋" panose="02010600040101010101" pitchFamily="2" charset="-122"/>
                <a:ea typeface="华文中宋" panose="02010600040101010101" pitchFamily="2" charset="-122"/>
              </a:rPr>
              <a:t>:</a:t>
            </a:r>
          </a:p>
          <a:p>
            <a:pPr eaLnBrk="1" hangingPunct="1">
              <a:spcBef>
                <a:spcPct val="0"/>
              </a:spcBef>
              <a:spcAft>
                <a:spcPct val="20000"/>
              </a:spcAft>
              <a:buClrTx/>
              <a:buSzTx/>
              <a:buFontTx/>
              <a:buNone/>
            </a:pPr>
            <a:r>
              <a:rPr lang="en-US" altLang="zh-CN" sz="2800" b="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：代码段存放的是当前执行程序的指令代码。</a:t>
            </a:r>
            <a:r>
              <a:rPr lang="en-US" altLang="zh-CN" sz="2400" b="0">
                <a:latin typeface="华文中宋" panose="02010600040101010101" pitchFamily="2" charset="-122"/>
                <a:ea typeface="华文中宋" panose="02010600040101010101" pitchFamily="2" charset="-122"/>
              </a:rPr>
              <a:t>CS</a:t>
            </a:r>
            <a:r>
              <a:rPr lang="zh-CN" altLang="en-US" sz="2400" b="0">
                <a:latin typeface="华文中宋" panose="02010600040101010101" pitchFamily="2" charset="-122"/>
                <a:ea typeface="华文中宋" panose="02010600040101010101" pitchFamily="2" charset="-122"/>
              </a:rPr>
              <a:t>的内容是代码段的段基地址，它和指令指针</a:t>
            </a:r>
            <a:r>
              <a:rPr lang="en-US" altLang="zh-CN" sz="2400" b="0">
                <a:latin typeface="华文中宋" panose="02010600040101010101" pitchFamily="2" charset="-122"/>
                <a:ea typeface="华文中宋" panose="02010600040101010101" pitchFamily="2" charset="-122"/>
              </a:rPr>
              <a:t>IP</a:t>
            </a:r>
            <a:r>
              <a:rPr lang="zh-CN" altLang="en-US" sz="2400" b="0">
                <a:latin typeface="华文中宋" panose="02010600040101010101" pitchFamily="2" charset="-122"/>
                <a:ea typeface="华文中宋" panose="02010600040101010101" pitchFamily="2" charset="-122"/>
              </a:rPr>
              <a:t>一起决定下一条所要执行指令的物理存储地址。</a:t>
            </a:r>
          </a:p>
        </p:txBody>
      </p:sp>
      <p:sp>
        <p:nvSpPr>
          <p:cNvPr id="491523" name="Text Box 3">
            <a:extLst>
              <a:ext uri="{FF2B5EF4-FFF2-40B4-BE49-F238E27FC236}">
                <a16:creationId xmlns:a16="http://schemas.microsoft.com/office/drawing/2014/main" id="{80A9DFAF-9FDA-0146-BD6F-C6F981C2780A}"/>
              </a:ext>
            </a:extLst>
          </p:cNvPr>
          <p:cNvSpPr txBox="1">
            <a:spLocks noChangeArrowheads="1"/>
          </p:cNvSpPr>
          <p:nvPr/>
        </p:nvSpPr>
        <p:spPr bwMode="auto">
          <a:xfrm>
            <a:off x="468313" y="3365500"/>
            <a:ext cx="8351837" cy="315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711200" indent="-711200">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10000"/>
              </a:spcBef>
              <a:spcAft>
                <a:spcPct val="10000"/>
              </a:spcAft>
              <a:buClrTx/>
              <a:buSzTx/>
              <a:buFontTx/>
              <a:buNone/>
            </a:pPr>
            <a:r>
              <a:rPr lang="en-US" altLang="zh-CN" sz="2400">
                <a:latin typeface="华文中宋" panose="02010600040101010101" pitchFamily="2" charset="-122"/>
                <a:ea typeface="华文中宋" panose="02010600040101010101" pitchFamily="2" charset="-122"/>
              </a:rPr>
              <a:t>DS</a:t>
            </a:r>
            <a:r>
              <a:rPr lang="zh-CN" altLang="en-US" sz="2400">
                <a:latin typeface="华文中宋" panose="02010600040101010101" pitchFamily="2" charset="-122"/>
                <a:ea typeface="华文中宋" panose="02010600040101010101" pitchFamily="2" charset="-122"/>
              </a:rPr>
              <a:t>：数据段通常用来存放数据和字符。</a:t>
            </a:r>
            <a:r>
              <a:rPr lang="en-US" altLang="zh-CN" sz="2400" b="0">
                <a:latin typeface="华文中宋" panose="02010600040101010101" pitchFamily="2" charset="-122"/>
                <a:ea typeface="华文中宋" panose="02010600040101010101" pitchFamily="2" charset="-122"/>
              </a:rPr>
              <a:t>DS</a:t>
            </a:r>
            <a:r>
              <a:rPr lang="zh-CN" altLang="en-US" sz="2400" b="0">
                <a:latin typeface="华文中宋" panose="02010600040101010101" pitchFamily="2" charset="-122"/>
                <a:ea typeface="华文中宋" panose="02010600040101010101" pitchFamily="2" charset="-122"/>
              </a:rPr>
              <a:t>存放当前数据段的段基地址。</a:t>
            </a:r>
          </a:p>
          <a:p>
            <a:pPr eaLnBrk="1" hangingPunct="1">
              <a:spcBef>
                <a:spcPct val="10000"/>
              </a:spcBef>
              <a:spcAft>
                <a:spcPct val="10000"/>
              </a:spcAft>
              <a:buClrTx/>
              <a:buSzTx/>
              <a:buFontTx/>
              <a:buNone/>
            </a:pPr>
            <a:r>
              <a:rPr lang="en-US" altLang="zh-CN" sz="2400">
                <a:latin typeface="华文中宋" panose="02010600040101010101" pitchFamily="2" charset="-122"/>
                <a:ea typeface="华文中宋" panose="02010600040101010101" pitchFamily="2" charset="-122"/>
              </a:rPr>
              <a:t>ES</a:t>
            </a:r>
            <a:r>
              <a:rPr lang="zh-CN" altLang="en-US" sz="2400">
                <a:latin typeface="华文中宋" panose="02010600040101010101" pitchFamily="2" charset="-122"/>
                <a:ea typeface="华文中宋" panose="02010600040101010101" pitchFamily="2" charset="-122"/>
              </a:rPr>
              <a:t>：附加段是一个附加数据段。</a:t>
            </a:r>
            <a:r>
              <a:rPr lang="zh-CN" altLang="en-US" sz="2400" b="0">
                <a:latin typeface="华文中宋" panose="02010600040101010101" pitchFamily="2" charset="-122"/>
                <a:ea typeface="华文中宋" panose="02010600040101010101" pitchFamily="2" charset="-122"/>
              </a:rPr>
              <a:t>主要用在字符串操作时作为目标地址使用。</a:t>
            </a:r>
            <a:r>
              <a:rPr lang="en-US" altLang="zh-CN" sz="2400" b="0">
                <a:latin typeface="华文中宋" panose="02010600040101010101" pitchFamily="2" charset="-122"/>
                <a:ea typeface="华文中宋" panose="02010600040101010101" pitchFamily="2" charset="-122"/>
              </a:rPr>
              <a:t>ES</a:t>
            </a:r>
            <a:r>
              <a:rPr lang="zh-CN" altLang="en-US" sz="2400" b="0">
                <a:latin typeface="华文中宋" panose="02010600040101010101" pitchFamily="2" charset="-122"/>
                <a:ea typeface="华文中宋" panose="02010600040101010101" pitchFamily="2" charset="-122"/>
              </a:rPr>
              <a:t>的内容就是附加段的段基地址。</a:t>
            </a:r>
          </a:p>
          <a:p>
            <a:pPr eaLnBrk="1" hangingPunct="1">
              <a:spcBef>
                <a:spcPct val="10000"/>
              </a:spcBef>
              <a:spcAft>
                <a:spcPct val="10000"/>
              </a:spcAft>
              <a:buClrTx/>
              <a:buSzTx/>
              <a:buFontTx/>
              <a:buNone/>
            </a:pPr>
            <a:r>
              <a:rPr lang="en-US" altLang="zh-CN" sz="2400">
                <a:latin typeface="华文中宋" panose="02010600040101010101" pitchFamily="2" charset="-122"/>
                <a:ea typeface="华文中宋" panose="02010600040101010101" pitchFamily="2" charset="-122"/>
              </a:rPr>
              <a:t>SS</a:t>
            </a:r>
            <a:r>
              <a:rPr lang="zh-CN" altLang="en-US" sz="2400">
                <a:latin typeface="华文中宋" panose="02010600040101010101" pitchFamily="2" charset="-122"/>
                <a:ea typeface="华文中宋" panose="02010600040101010101" pitchFamily="2" charset="-122"/>
              </a:rPr>
              <a:t>：堆栈是在存储器中开辟的一个特殊存储区，用于存放当前暂时不用但又需要保存的数据和地址。</a:t>
            </a:r>
            <a:r>
              <a:rPr lang="zh-CN" altLang="en-US" sz="2400" b="0">
                <a:latin typeface="华文中宋" panose="02010600040101010101" pitchFamily="2" charset="-122"/>
                <a:ea typeface="华文中宋" panose="02010600040101010101" pitchFamily="2" charset="-122"/>
              </a:rPr>
              <a:t>如在子程序调用或响应中断时需要保存返回主程序的地址和进入子程序后将要改变其值的寄存器的内容。</a:t>
            </a:r>
          </a:p>
        </p:txBody>
      </p:sp>
      <p:graphicFrame>
        <p:nvGraphicFramePr>
          <p:cNvPr id="27652" name="Object 4">
            <a:extLst>
              <a:ext uri="{FF2B5EF4-FFF2-40B4-BE49-F238E27FC236}">
                <a16:creationId xmlns:a16="http://schemas.microsoft.com/office/drawing/2014/main" id="{BB5D5D24-7D1B-094B-B1C4-7F015C6F4AA7}"/>
              </a:ext>
            </a:extLst>
          </p:cNvPr>
          <p:cNvGraphicFramePr>
            <a:graphicFrameLocks noChangeAspect="1"/>
          </p:cNvGraphicFramePr>
          <p:nvPr/>
        </p:nvGraphicFramePr>
        <p:xfrm>
          <a:off x="5076825" y="836613"/>
          <a:ext cx="3657600" cy="2278062"/>
        </p:xfrm>
        <a:graphic>
          <a:graphicData uri="http://schemas.openxmlformats.org/presentationml/2006/ole">
            <mc:AlternateContent xmlns:mc="http://schemas.openxmlformats.org/markup-compatibility/2006">
              <mc:Choice xmlns:v="urn:schemas-microsoft-com:vml" Requires="v">
                <p:oleObj spid="_x0000_s27681" name="Visio" r:id="rId4" imgW="749300" imgH="469900" progId="Visio.Drawing.11">
                  <p:embed/>
                </p:oleObj>
              </mc:Choice>
              <mc:Fallback>
                <p:oleObj name="Visio" r:id="rId4" imgW="749300" imgH="469900" progId="Visio.Drawing.11">
                  <p:embed/>
                  <p:pic>
                    <p:nvPicPr>
                      <p:cNvPr id="0" name="Object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76825" y="836613"/>
                        <a:ext cx="3657600" cy="2278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7653" name="Text Box 5">
            <a:extLst>
              <a:ext uri="{FF2B5EF4-FFF2-40B4-BE49-F238E27FC236}">
                <a16:creationId xmlns:a16="http://schemas.microsoft.com/office/drawing/2014/main" id="{6BFBA6B5-BCA2-5341-8F26-6AB5B8DED6F2}"/>
              </a:ext>
            </a:extLst>
          </p:cNvPr>
          <p:cNvSpPr txBox="1">
            <a:spLocks noChangeArrowheads="1"/>
          </p:cNvSpPr>
          <p:nvPr/>
        </p:nvSpPr>
        <p:spPr bwMode="auto">
          <a:xfrm>
            <a:off x="1692275" y="142875"/>
            <a:ext cx="583247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5.1	 8086 CPU</a:t>
            </a:r>
            <a:r>
              <a:rPr lang="zh-CN" altLang="en-US" sz="3600">
                <a:latin typeface="隶书" pitchFamily="49" charset="-122"/>
                <a:ea typeface="隶书" pitchFamily="49" charset="-122"/>
              </a:rPr>
              <a:t>结构与功能</a:t>
            </a:r>
          </a:p>
        </p:txBody>
      </p:sp>
      <p:sp>
        <p:nvSpPr>
          <p:cNvPr id="27654" name="幻灯片编号占位符 2">
            <a:extLst>
              <a:ext uri="{FF2B5EF4-FFF2-40B4-BE49-F238E27FC236}">
                <a16:creationId xmlns:a16="http://schemas.microsoft.com/office/drawing/2014/main" id="{F0CE3930-3421-8D44-A25D-7592D2D0C0A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4C540EC-8424-DE4E-BC13-E45176690702}" type="slidenum">
              <a:rPr kumimoji="0" lang="en-US" altLang="zh-CN" sz="1400" smtClean="0"/>
              <a:pPr>
                <a:spcBef>
                  <a:spcPct val="0"/>
                </a:spcBef>
                <a:buClrTx/>
                <a:buSzTx/>
                <a:buFontTx/>
                <a:buNone/>
              </a:pPr>
              <a:t>9</a:t>
            </a:fld>
            <a:r>
              <a:rPr kumimoji="0" lang="en-US" altLang="zh-CN" sz="1400"/>
              <a:t>/201</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91523"/>
                                        </p:tgtEl>
                                        <p:attrNameLst>
                                          <p:attrName>style.visibility</p:attrName>
                                        </p:attrNameLst>
                                      </p:cBhvr>
                                      <p:to>
                                        <p:strVal val="visible"/>
                                      </p:to>
                                    </p:set>
                                    <p:animEffect transition="in" filter="wipe(up)">
                                      <p:cBhvr>
                                        <p:cTn id="7" dur="1000"/>
                                        <p:tgtEl>
                                          <p:spTgt spid="4915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523"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7" name="日期占位符 3">
            <a:extLst>
              <a:ext uri="{FF2B5EF4-FFF2-40B4-BE49-F238E27FC236}">
                <a16:creationId xmlns:a16="http://schemas.microsoft.com/office/drawing/2014/main" id="{DF322739-1773-B04F-95D5-32A807BCE8FA}"/>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E9CA5D0-2B09-3A40-8B28-9748A5157028}" type="datetime12">
              <a:rPr kumimoji="0" lang="zh-CN" altLang="en-US" sz="1400" smtClean="0"/>
              <a:pPr>
                <a:spcBef>
                  <a:spcPct val="0"/>
                </a:spcBef>
                <a:buClrTx/>
                <a:buSzTx/>
                <a:buFontTx/>
                <a:buNone/>
              </a:pPr>
              <a:t>下午8时26分</a:t>
            </a:fld>
            <a:endParaRPr kumimoji="0" lang="en-US" altLang="zh-CN" sz="1400"/>
          </a:p>
        </p:txBody>
      </p:sp>
      <p:sp>
        <p:nvSpPr>
          <p:cNvPr id="193538" name="Text Box 2">
            <a:extLst>
              <a:ext uri="{FF2B5EF4-FFF2-40B4-BE49-F238E27FC236}">
                <a16:creationId xmlns:a16="http://schemas.microsoft.com/office/drawing/2014/main" id="{E9F20236-0263-FC4D-9B5F-0B4ADFD642B1}"/>
              </a:ext>
            </a:extLst>
          </p:cNvPr>
          <p:cNvSpPr txBox="1">
            <a:spLocks noChangeArrowheads="1"/>
          </p:cNvSpPr>
          <p:nvPr/>
        </p:nvSpPr>
        <p:spPr bwMode="auto">
          <a:xfrm>
            <a:off x="323850" y="2708275"/>
            <a:ext cx="8569325"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solidFill>
                  <a:srgbClr val="000000"/>
                </a:solidFill>
                <a:latin typeface="Times New Roman" panose="02020603050405020304" pitchFamily="18" charset="0"/>
                <a:ea typeface="华文中宋" panose="02010600040101010101" pitchFamily="2" charset="-122"/>
              </a:rPr>
              <a:t>表中的</a:t>
            </a:r>
            <a:r>
              <a:rPr lang="zh-CN" altLang="en-US" sz="2400">
                <a:solidFill>
                  <a:schemeClr val="hlink"/>
                </a:solidFill>
                <a:latin typeface="Times New Roman" panose="02020603050405020304" pitchFamily="18" charset="0"/>
                <a:ea typeface="华文中宋" panose="02010600040101010101" pitchFamily="2" charset="-122"/>
              </a:rPr>
              <a:t>段寄存器</a:t>
            </a:r>
            <a:r>
              <a:rPr lang="zh-CN" altLang="en-US" sz="2400">
                <a:solidFill>
                  <a:srgbClr val="000000"/>
                </a:solidFill>
                <a:latin typeface="Times New Roman" panose="02020603050405020304" pitchFamily="18" charset="0"/>
                <a:ea typeface="华文中宋" panose="02010600040101010101" pitchFamily="2" charset="-122"/>
              </a:rPr>
              <a:t>是指无段超越的情况下所使用的隐含的段寄存器。如果指令中指定段超越前缀，则在机器语言中使用放在指令之前的一个字节来表示，其格式为：</a:t>
            </a:r>
          </a:p>
        </p:txBody>
      </p:sp>
      <p:graphicFrame>
        <p:nvGraphicFramePr>
          <p:cNvPr id="193539" name="Object 3">
            <a:extLst>
              <a:ext uri="{FF2B5EF4-FFF2-40B4-BE49-F238E27FC236}">
                <a16:creationId xmlns:a16="http://schemas.microsoft.com/office/drawing/2014/main" id="{E68576F2-9B9F-8D47-B69B-472D45676E98}"/>
              </a:ext>
            </a:extLst>
          </p:cNvPr>
          <p:cNvGraphicFramePr>
            <a:graphicFrameLocks noChangeAspect="1"/>
          </p:cNvGraphicFramePr>
          <p:nvPr/>
        </p:nvGraphicFramePr>
        <p:xfrm>
          <a:off x="323850" y="849313"/>
          <a:ext cx="8280400" cy="1643062"/>
        </p:xfrm>
        <a:graphic>
          <a:graphicData uri="http://schemas.openxmlformats.org/presentationml/2006/ole">
            <mc:AlternateContent xmlns:mc="http://schemas.openxmlformats.org/markup-compatibility/2006">
              <mc:Choice xmlns:v="urn:schemas-microsoft-com:vml" Requires="v">
                <p:oleObj spid="_x0000_s193596" name="Visio" r:id="rId4" imgW="2571750" imgH="514350" progId="Visio.Drawing.11">
                  <p:embed/>
                </p:oleObj>
              </mc:Choice>
              <mc:Fallback>
                <p:oleObj name="Visio" r:id="rId4" imgW="2571750" imgH="51435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850" y="849313"/>
                        <a:ext cx="8280400" cy="1643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93540" name="Rectangle 4">
            <a:extLst>
              <a:ext uri="{FF2B5EF4-FFF2-40B4-BE49-F238E27FC236}">
                <a16:creationId xmlns:a16="http://schemas.microsoft.com/office/drawing/2014/main" id="{05E49D3B-CE19-B742-9AD7-353C9C15C90B}"/>
              </a:ext>
            </a:extLst>
          </p:cNvPr>
          <p:cNvSpPr>
            <a:spLocks noChangeArrowheads="1"/>
          </p:cNvSpPr>
          <p:nvPr/>
        </p:nvSpPr>
        <p:spPr bwMode="auto">
          <a:xfrm>
            <a:off x="984250" y="2197100"/>
            <a:ext cx="61595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2800">
              <a:latin typeface="Times New Roman" panose="02020603050405020304" pitchFamily="18" charset="0"/>
              <a:ea typeface="华文中宋" panose="02010600040101010101" pitchFamily="2" charset="-122"/>
            </a:endParaRPr>
          </a:p>
        </p:txBody>
      </p:sp>
      <p:graphicFrame>
        <p:nvGraphicFramePr>
          <p:cNvPr id="193541" name="Object 5">
            <a:extLst>
              <a:ext uri="{FF2B5EF4-FFF2-40B4-BE49-F238E27FC236}">
                <a16:creationId xmlns:a16="http://schemas.microsoft.com/office/drawing/2014/main" id="{4890ACC9-BEAF-344F-9222-560FD876E780}"/>
              </a:ext>
            </a:extLst>
          </p:cNvPr>
          <p:cNvGraphicFramePr>
            <a:graphicFrameLocks noChangeAspect="1"/>
          </p:cNvGraphicFramePr>
          <p:nvPr/>
        </p:nvGraphicFramePr>
        <p:xfrm>
          <a:off x="2051050" y="4365625"/>
          <a:ext cx="4824413" cy="1443038"/>
        </p:xfrm>
        <a:graphic>
          <a:graphicData uri="http://schemas.openxmlformats.org/presentationml/2006/ole">
            <mc:AlternateContent xmlns:mc="http://schemas.openxmlformats.org/markup-compatibility/2006">
              <mc:Choice xmlns:v="urn:schemas-microsoft-com:vml" Requires="v">
                <p:oleObj spid="_x0000_s193597" name="Visio" r:id="rId6" imgW="1117600" imgH="336550" progId="Visio.Drawing.11">
                  <p:embed/>
                </p:oleObj>
              </mc:Choice>
              <mc:Fallback>
                <p:oleObj name="Visio" r:id="rId6" imgW="1117600" imgH="336550" progId="Visio.Drawing.11">
                  <p:embed/>
                  <p:pic>
                    <p:nvPicPr>
                      <p:cNvPr id="0" name="Object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51050" y="4365625"/>
                        <a:ext cx="4824413" cy="1443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93543" name="幻灯片编号占位符 2">
            <a:extLst>
              <a:ext uri="{FF2B5EF4-FFF2-40B4-BE49-F238E27FC236}">
                <a16:creationId xmlns:a16="http://schemas.microsoft.com/office/drawing/2014/main" id="{EF782423-D9FB-B845-8713-7E837A71AD32}"/>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4BF44A8-6E9A-D844-8F8A-955EA9EE4B86}" type="slidenum">
              <a:rPr kumimoji="0" lang="en-US" altLang="zh-CN" sz="1400" smtClean="0"/>
              <a:pPr>
                <a:spcBef>
                  <a:spcPct val="0"/>
                </a:spcBef>
                <a:buClrTx/>
                <a:buSzTx/>
                <a:buFontTx/>
                <a:buNone/>
              </a:pPr>
              <a:t>90</a:t>
            </a:fld>
            <a:r>
              <a:rPr kumimoji="0" lang="en-US" altLang="zh-CN" sz="1400"/>
              <a:t>/201</a:t>
            </a:r>
          </a:p>
        </p:txBody>
      </p:sp>
      <p:sp>
        <p:nvSpPr>
          <p:cNvPr id="9" name="Text Box 5">
            <a:extLst>
              <a:ext uri="{FF2B5EF4-FFF2-40B4-BE49-F238E27FC236}">
                <a16:creationId xmlns:a16="http://schemas.microsoft.com/office/drawing/2014/main" id="{29918857-4C06-D742-8677-0D5D4EEFB486}"/>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5" name="日期占位符 3">
            <a:extLst>
              <a:ext uri="{FF2B5EF4-FFF2-40B4-BE49-F238E27FC236}">
                <a16:creationId xmlns:a16="http://schemas.microsoft.com/office/drawing/2014/main" id="{26CAADA2-CEC6-2541-A0CB-A3132299F227}"/>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452A35C-43A4-4D49-B939-9BAAD0F99CFA}" type="datetime12">
              <a:rPr kumimoji="0" lang="zh-CN" altLang="en-US" sz="1400" smtClean="0"/>
              <a:pPr>
                <a:spcBef>
                  <a:spcPct val="0"/>
                </a:spcBef>
                <a:buClrTx/>
                <a:buSzTx/>
                <a:buFontTx/>
                <a:buNone/>
              </a:pPr>
              <a:t>下午8时26分</a:t>
            </a:fld>
            <a:endParaRPr kumimoji="0" lang="en-US" altLang="zh-CN" sz="1400"/>
          </a:p>
        </p:txBody>
      </p:sp>
      <p:sp>
        <p:nvSpPr>
          <p:cNvPr id="195586" name="Text Box 2">
            <a:extLst>
              <a:ext uri="{FF2B5EF4-FFF2-40B4-BE49-F238E27FC236}">
                <a16:creationId xmlns:a16="http://schemas.microsoft.com/office/drawing/2014/main" id="{3ACB9C1C-D584-6543-A50F-3A5BC26C41BF}"/>
              </a:ext>
            </a:extLst>
          </p:cNvPr>
          <p:cNvSpPr txBox="1">
            <a:spLocks noChangeArrowheads="1"/>
          </p:cNvSpPr>
          <p:nvPr/>
        </p:nvSpPr>
        <p:spPr bwMode="auto">
          <a:xfrm>
            <a:off x="323850" y="2708275"/>
            <a:ext cx="8569325" cy="155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2400">
                <a:solidFill>
                  <a:srgbClr val="000000"/>
                </a:solidFill>
                <a:latin typeface="Times New Roman" panose="02020603050405020304" pitchFamily="18" charset="0"/>
              </a:rPr>
              <a:t>Reg/</a:t>
            </a:r>
            <a:r>
              <a:rPr lang="zh-CN" altLang="en-US" sz="2400">
                <a:solidFill>
                  <a:srgbClr val="000000"/>
                </a:solidFill>
                <a:latin typeface="Times New Roman" panose="02020603050405020304" pitchFamily="18" charset="0"/>
              </a:rPr>
              <a:t>操作码：第二字节的</a:t>
            </a:r>
            <a:r>
              <a:rPr lang="en-US" altLang="zh-CN" sz="2400">
                <a:solidFill>
                  <a:srgbClr val="000000"/>
                </a:solidFill>
                <a:latin typeface="Times New Roman" panose="02020603050405020304" pitchFamily="18" charset="0"/>
              </a:rPr>
              <a:t>D</a:t>
            </a:r>
            <a:r>
              <a:rPr lang="en-US" altLang="zh-CN" sz="2400" baseline="-30000">
                <a:solidFill>
                  <a:srgbClr val="000000"/>
                </a:solidFill>
                <a:latin typeface="Times New Roman" panose="02020603050405020304" pitchFamily="18" charset="0"/>
              </a:rPr>
              <a:t>3</a:t>
            </a:r>
            <a:r>
              <a:rPr lang="en-US" altLang="zh-CN" sz="2400">
                <a:solidFill>
                  <a:srgbClr val="000000"/>
                </a:solidFill>
                <a:latin typeface="Times New Roman" panose="02020603050405020304" pitchFamily="18" charset="0"/>
              </a:rPr>
              <a:t>~D</a:t>
            </a:r>
            <a:r>
              <a:rPr lang="en-US" altLang="zh-CN" sz="2400" baseline="-30000">
                <a:solidFill>
                  <a:srgbClr val="000000"/>
                </a:solidFill>
                <a:latin typeface="Times New Roman" panose="02020603050405020304" pitchFamily="18" charset="0"/>
              </a:rPr>
              <a:t>5</a:t>
            </a:r>
            <a:r>
              <a:rPr lang="zh-CN" altLang="en-US" sz="2400">
                <a:solidFill>
                  <a:srgbClr val="000000"/>
                </a:solidFill>
                <a:latin typeface="Times New Roman" panose="02020603050405020304" pitchFamily="18" charset="0"/>
              </a:rPr>
              <a:t>位既可以是寄存器字段，也可以是操作码。如果是操作码，用于单操作数指令（或含两个操作数，但有一个操作数隐含在操作码中）；如果是寄存器字段，用于双操作数指令，规定一个寄存器操作数，如表所示。</a:t>
            </a:r>
          </a:p>
        </p:txBody>
      </p:sp>
      <p:graphicFrame>
        <p:nvGraphicFramePr>
          <p:cNvPr id="195587" name="Object 3">
            <a:extLst>
              <a:ext uri="{FF2B5EF4-FFF2-40B4-BE49-F238E27FC236}">
                <a16:creationId xmlns:a16="http://schemas.microsoft.com/office/drawing/2014/main" id="{C7F20929-B660-1D47-BD86-25DD9D9B78F9}"/>
              </a:ext>
            </a:extLst>
          </p:cNvPr>
          <p:cNvGraphicFramePr>
            <a:graphicFrameLocks noChangeAspect="1"/>
          </p:cNvGraphicFramePr>
          <p:nvPr/>
        </p:nvGraphicFramePr>
        <p:xfrm>
          <a:off x="323850" y="849313"/>
          <a:ext cx="8280400" cy="1643062"/>
        </p:xfrm>
        <a:graphic>
          <a:graphicData uri="http://schemas.openxmlformats.org/presentationml/2006/ole">
            <mc:AlternateContent xmlns:mc="http://schemas.openxmlformats.org/markup-compatibility/2006">
              <mc:Choice xmlns:v="urn:schemas-microsoft-com:vml" Requires="v">
                <p:oleObj spid="_x0000_s195658" name="Visio" r:id="rId4" imgW="2571750" imgH="514350" progId="Visio.Drawing.11">
                  <p:embed/>
                </p:oleObj>
              </mc:Choice>
              <mc:Fallback>
                <p:oleObj name="Visio" r:id="rId4" imgW="2571750" imgH="51435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850" y="849313"/>
                        <a:ext cx="8280400" cy="1643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8178" name="Group 50">
            <a:extLst>
              <a:ext uri="{FF2B5EF4-FFF2-40B4-BE49-F238E27FC236}">
                <a16:creationId xmlns:a16="http://schemas.microsoft.com/office/drawing/2014/main" id="{5E28A03C-DE53-3044-B259-3E1939B90811}"/>
              </a:ext>
            </a:extLst>
          </p:cNvPr>
          <p:cNvGraphicFramePr>
            <a:graphicFrameLocks noGrp="1"/>
          </p:cNvGraphicFramePr>
          <p:nvPr/>
        </p:nvGraphicFramePr>
        <p:xfrm>
          <a:off x="250825" y="2598738"/>
          <a:ext cx="8640763" cy="3565548"/>
        </p:xfrm>
        <a:graphic>
          <a:graphicData uri="http://schemas.openxmlformats.org/drawingml/2006/table">
            <a:tbl>
              <a:tblPr/>
              <a:tblGrid>
                <a:gridCol w="2592388">
                  <a:extLst>
                    <a:ext uri="{9D8B030D-6E8A-4147-A177-3AD203B41FA5}">
                      <a16:colId xmlns:a16="http://schemas.microsoft.com/office/drawing/2014/main" val="20000"/>
                    </a:ext>
                  </a:extLst>
                </a:gridCol>
                <a:gridCol w="3024187">
                  <a:extLst>
                    <a:ext uri="{9D8B030D-6E8A-4147-A177-3AD203B41FA5}">
                      <a16:colId xmlns:a16="http://schemas.microsoft.com/office/drawing/2014/main" val="20001"/>
                    </a:ext>
                  </a:extLst>
                </a:gridCol>
                <a:gridCol w="3024188">
                  <a:extLst>
                    <a:ext uri="{9D8B030D-6E8A-4147-A177-3AD203B41FA5}">
                      <a16:colId xmlns:a16="http://schemas.microsoft.com/office/drawing/2014/main" val="20002"/>
                    </a:ext>
                  </a:extLst>
                </a:gridCol>
              </a:tblGrid>
              <a:tr h="396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Reg</a:t>
                      </a:r>
                    </a:p>
                  </a:txBody>
                  <a:tcPr marT="45686" marB="4568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w=0</a:t>
                      </a:r>
                      <a:r>
                        <a:rPr kumimoji="1" lang="zh-CN" altLang="en-US" sz="2000" b="0" i="0" u="none" strike="noStrike" cap="none" normalizeH="0" baseline="0">
                          <a:ln>
                            <a:noFill/>
                          </a:ln>
                          <a:solidFill>
                            <a:schemeClr val="tx1"/>
                          </a:solidFill>
                          <a:effectLst/>
                          <a:latin typeface="华文中宋" charset="0"/>
                          <a:ea typeface="华文中宋" charset="0"/>
                          <a:cs typeface="Times New Roman" charset="0"/>
                        </a:rPr>
                        <a:t>（字节操作）</a:t>
                      </a:r>
                    </a:p>
                  </a:txBody>
                  <a:tcPr marT="45686" marB="4568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w=1</a:t>
                      </a:r>
                      <a:r>
                        <a:rPr kumimoji="1" lang="zh-CN" altLang="en-US" sz="2000" b="0" i="0" u="none" strike="noStrike" cap="none" normalizeH="0" baseline="0">
                          <a:ln>
                            <a:noFill/>
                          </a:ln>
                          <a:solidFill>
                            <a:schemeClr val="tx1"/>
                          </a:solidFill>
                          <a:effectLst/>
                          <a:latin typeface="华文中宋" charset="0"/>
                          <a:ea typeface="华文中宋" charset="0"/>
                          <a:cs typeface="Times New Roman" charset="0"/>
                        </a:rPr>
                        <a:t>（字操作）</a:t>
                      </a:r>
                    </a:p>
                  </a:txBody>
                  <a:tcPr marT="45686" marB="4568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396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000</a:t>
                      </a:r>
                    </a:p>
                  </a:txBody>
                  <a:tcPr marT="45686" marB="4568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AL</a:t>
                      </a:r>
                    </a:p>
                  </a:txBody>
                  <a:tcPr marT="45686" marB="4568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AX</a:t>
                      </a:r>
                    </a:p>
                  </a:txBody>
                  <a:tcPr marT="45686" marB="4568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396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001</a:t>
                      </a:r>
                    </a:p>
                  </a:txBody>
                  <a:tcPr marT="45686" marB="4568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CL</a:t>
                      </a:r>
                    </a:p>
                  </a:txBody>
                  <a:tcPr marT="45686" marB="4568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CX</a:t>
                      </a:r>
                    </a:p>
                  </a:txBody>
                  <a:tcPr marT="45686" marB="4568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96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010</a:t>
                      </a:r>
                    </a:p>
                  </a:txBody>
                  <a:tcPr marT="45686" marB="4568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DL</a:t>
                      </a:r>
                    </a:p>
                  </a:txBody>
                  <a:tcPr marT="45686" marB="4568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DX</a:t>
                      </a:r>
                    </a:p>
                  </a:txBody>
                  <a:tcPr marT="45686" marB="4568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96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011</a:t>
                      </a:r>
                    </a:p>
                  </a:txBody>
                  <a:tcPr marT="45686" marB="4568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BL</a:t>
                      </a:r>
                    </a:p>
                  </a:txBody>
                  <a:tcPr marT="45686" marB="4568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BX</a:t>
                      </a:r>
                    </a:p>
                  </a:txBody>
                  <a:tcPr marT="45686" marB="4568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396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100</a:t>
                      </a:r>
                    </a:p>
                  </a:txBody>
                  <a:tcPr marT="45686" marB="4568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AH</a:t>
                      </a:r>
                    </a:p>
                  </a:txBody>
                  <a:tcPr marT="45686" marB="4568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SP</a:t>
                      </a:r>
                    </a:p>
                  </a:txBody>
                  <a:tcPr marT="45686" marB="4568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396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101</a:t>
                      </a:r>
                    </a:p>
                  </a:txBody>
                  <a:tcPr marT="45686" marB="4568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CH</a:t>
                      </a:r>
                    </a:p>
                  </a:txBody>
                  <a:tcPr marT="45686" marB="4568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BP</a:t>
                      </a:r>
                    </a:p>
                  </a:txBody>
                  <a:tcPr marT="45686" marB="4568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396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110</a:t>
                      </a:r>
                    </a:p>
                  </a:txBody>
                  <a:tcPr marT="45686" marB="4568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DH</a:t>
                      </a:r>
                    </a:p>
                  </a:txBody>
                  <a:tcPr marT="45686" marB="4568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SI</a:t>
                      </a:r>
                    </a:p>
                  </a:txBody>
                  <a:tcPr marT="45686" marB="4568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396169">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111</a:t>
                      </a:r>
                    </a:p>
                  </a:txBody>
                  <a:tcPr marT="45686" marB="45686"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BH</a:t>
                      </a:r>
                    </a:p>
                  </a:txBody>
                  <a:tcPr marT="45686" marB="4568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CN" sz="2000" b="0" i="0" u="none" strike="noStrike" cap="none" normalizeH="0" baseline="0">
                          <a:ln>
                            <a:noFill/>
                          </a:ln>
                          <a:solidFill>
                            <a:schemeClr val="tx1"/>
                          </a:solidFill>
                          <a:effectLst/>
                          <a:latin typeface="华文中宋" charset="0"/>
                          <a:ea typeface="华文中宋" charset="0"/>
                          <a:cs typeface="Times New Roman" charset="0"/>
                        </a:rPr>
                        <a:t>DI</a:t>
                      </a:r>
                    </a:p>
                  </a:txBody>
                  <a:tcPr marT="45686" marB="45686"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bl>
          </a:graphicData>
        </a:graphic>
      </p:graphicFrame>
      <p:sp>
        <p:nvSpPr>
          <p:cNvPr id="195631" name="幻灯片编号占位符 2">
            <a:extLst>
              <a:ext uri="{FF2B5EF4-FFF2-40B4-BE49-F238E27FC236}">
                <a16:creationId xmlns:a16="http://schemas.microsoft.com/office/drawing/2014/main" id="{1505F8A3-D1A8-5A4D-A104-4CE359E7A6F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30EA0801-6ECD-1745-A141-0D696ABCE109}" type="slidenum">
              <a:rPr kumimoji="0" lang="en-US" altLang="zh-CN" sz="1400" smtClean="0"/>
              <a:pPr>
                <a:spcBef>
                  <a:spcPct val="0"/>
                </a:spcBef>
                <a:buClrTx/>
                <a:buSzTx/>
                <a:buFontTx/>
                <a:buNone/>
              </a:pPr>
              <a:t>91</a:t>
            </a:fld>
            <a:r>
              <a:rPr kumimoji="0" lang="en-US" altLang="zh-CN" sz="1400"/>
              <a:t>/201</a:t>
            </a:r>
          </a:p>
        </p:txBody>
      </p:sp>
      <p:sp>
        <p:nvSpPr>
          <p:cNvPr id="8" name="Text Box 5">
            <a:extLst>
              <a:ext uri="{FF2B5EF4-FFF2-40B4-BE49-F238E27FC236}">
                <a16:creationId xmlns:a16="http://schemas.microsoft.com/office/drawing/2014/main" id="{1C105ED5-6FEF-9241-9953-53ABA6E32BA8}"/>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3" name="日期占位符 1">
            <a:extLst>
              <a:ext uri="{FF2B5EF4-FFF2-40B4-BE49-F238E27FC236}">
                <a16:creationId xmlns:a16="http://schemas.microsoft.com/office/drawing/2014/main" id="{8155338B-E0CB-C140-9473-089AD586238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0471B91-A687-CD48-9F48-7503B227102F}" type="datetime12">
              <a:rPr kumimoji="0" lang="zh-CN" altLang="en-US" sz="1400" smtClean="0"/>
              <a:pPr>
                <a:spcBef>
                  <a:spcPct val="0"/>
                </a:spcBef>
                <a:buClrTx/>
                <a:buSzTx/>
                <a:buFontTx/>
                <a:buNone/>
              </a:pPr>
              <a:t>下午8时26分</a:t>
            </a:fld>
            <a:endParaRPr kumimoji="0" lang="en-US" altLang="zh-CN" sz="1400"/>
          </a:p>
        </p:txBody>
      </p:sp>
      <p:sp>
        <p:nvSpPr>
          <p:cNvPr id="197634" name="Text Box 2">
            <a:extLst>
              <a:ext uri="{FF2B5EF4-FFF2-40B4-BE49-F238E27FC236}">
                <a16:creationId xmlns:a16="http://schemas.microsoft.com/office/drawing/2014/main" id="{0888F56E-47E4-964B-95C2-D1E1A6AD1213}"/>
              </a:ext>
            </a:extLst>
          </p:cNvPr>
          <p:cNvSpPr txBox="1">
            <a:spLocks noChangeArrowheads="1"/>
          </p:cNvSpPr>
          <p:nvPr/>
        </p:nvSpPr>
        <p:spPr bwMode="auto">
          <a:xfrm>
            <a:off x="250825" y="2708275"/>
            <a:ext cx="33845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800">
                <a:latin typeface="华文中宋" panose="02010600040101010101" pitchFamily="2" charset="-122"/>
                <a:ea typeface="华文中宋" panose="02010600040101010101" pitchFamily="2" charset="-122"/>
              </a:rPr>
              <a:t>例</a:t>
            </a:r>
            <a:r>
              <a:rPr lang="zh-CN" altLang="pt-BR" sz="2800">
                <a:latin typeface="华文中宋" panose="02010600040101010101" pitchFamily="2" charset="-122"/>
                <a:ea typeface="华文中宋" panose="02010600040101010101" pitchFamily="2" charset="-122"/>
              </a:rPr>
              <a:t>：</a:t>
            </a:r>
            <a:r>
              <a:rPr lang="pt-BR" altLang="zh-CN" sz="2800">
                <a:latin typeface="华文中宋" panose="02010600040101010101" pitchFamily="2" charset="-122"/>
                <a:ea typeface="华文中宋" panose="02010600040101010101" pitchFamily="2" charset="-122"/>
              </a:rPr>
              <a:t>ADD DX, 02H </a:t>
            </a:r>
            <a:endParaRPr lang="en-US" altLang="zh-CN" sz="2800">
              <a:latin typeface="华文中宋" panose="02010600040101010101" pitchFamily="2" charset="-122"/>
              <a:ea typeface="华文中宋" panose="02010600040101010101" pitchFamily="2" charset="-122"/>
            </a:endParaRPr>
          </a:p>
        </p:txBody>
      </p:sp>
      <p:graphicFrame>
        <p:nvGraphicFramePr>
          <p:cNvPr id="197635" name="Object 3">
            <a:extLst>
              <a:ext uri="{FF2B5EF4-FFF2-40B4-BE49-F238E27FC236}">
                <a16:creationId xmlns:a16="http://schemas.microsoft.com/office/drawing/2014/main" id="{FEF66FBD-1ED2-3648-8B7F-8C19337D1194}"/>
              </a:ext>
            </a:extLst>
          </p:cNvPr>
          <p:cNvGraphicFramePr>
            <a:graphicFrameLocks noChangeAspect="1"/>
          </p:cNvGraphicFramePr>
          <p:nvPr/>
        </p:nvGraphicFramePr>
        <p:xfrm>
          <a:off x="539750" y="3284538"/>
          <a:ext cx="7416800" cy="2239962"/>
        </p:xfrm>
        <a:graphic>
          <a:graphicData uri="http://schemas.openxmlformats.org/presentationml/2006/ole">
            <mc:AlternateContent xmlns:mc="http://schemas.openxmlformats.org/markup-compatibility/2006">
              <mc:Choice xmlns:v="urn:schemas-microsoft-com:vml" Requires="v">
                <p:oleObj spid="_x0000_s197691" name="Visio" r:id="rId4" imgW="1930400" imgH="584200" progId="Visio.Drawing.11">
                  <p:embed/>
                </p:oleObj>
              </mc:Choice>
              <mc:Fallback>
                <p:oleObj name="Visio" r:id="rId4" imgW="1930400" imgH="5842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9750" y="3284538"/>
                        <a:ext cx="7416800" cy="223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197636" name="Object 4">
            <a:extLst>
              <a:ext uri="{FF2B5EF4-FFF2-40B4-BE49-F238E27FC236}">
                <a16:creationId xmlns:a16="http://schemas.microsoft.com/office/drawing/2014/main" id="{E863F588-41D7-7140-A462-0316764D4A6C}"/>
              </a:ext>
            </a:extLst>
          </p:cNvPr>
          <p:cNvGraphicFramePr>
            <a:graphicFrameLocks noChangeAspect="1"/>
          </p:cNvGraphicFramePr>
          <p:nvPr/>
        </p:nvGraphicFramePr>
        <p:xfrm>
          <a:off x="323850" y="849313"/>
          <a:ext cx="8280400" cy="1643062"/>
        </p:xfrm>
        <a:graphic>
          <a:graphicData uri="http://schemas.openxmlformats.org/presentationml/2006/ole">
            <mc:AlternateContent xmlns:mc="http://schemas.openxmlformats.org/markup-compatibility/2006">
              <mc:Choice xmlns:v="urn:schemas-microsoft-com:vml" Requires="v">
                <p:oleObj spid="_x0000_s197692" name="Visio" r:id="rId6" imgW="2571750" imgH="514350" progId="Visio.Drawing.11">
                  <p:embed/>
                </p:oleObj>
              </mc:Choice>
              <mc:Fallback>
                <p:oleObj name="Visio" r:id="rId6" imgW="2571750" imgH="514350" progId="Visio.Drawing.11">
                  <p:embed/>
                  <p:pic>
                    <p:nvPicPr>
                      <p:cNvPr id="0" name="Object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3850" y="849313"/>
                        <a:ext cx="8280400" cy="1643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97637" name="Text Box 5">
            <a:extLst>
              <a:ext uri="{FF2B5EF4-FFF2-40B4-BE49-F238E27FC236}">
                <a16:creationId xmlns:a16="http://schemas.microsoft.com/office/drawing/2014/main" id="{FB5B9808-EF37-D244-AADB-503393DD0AC1}"/>
              </a:ext>
            </a:extLst>
          </p:cNvPr>
          <p:cNvSpPr txBox="1">
            <a:spLocks noChangeArrowheads="1"/>
          </p:cNvSpPr>
          <p:nvPr/>
        </p:nvSpPr>
        <p:spPr bwMode="auto">
          <a:xfrm>
            <a:off x="1042988" y="115888"/>
            <a:ext cx="77057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a:latin typeface="隶书" pitchFamily="49" charset="-122"/>
                <a:ea typeface="隶书" pitchFamily="49" charset="-122"/>
              </a:rPr>
              <a:t>5.5	 8086 CPU</a:t>
            </a:r>
            <a:r>
              <a:rPr lang="zh-CN" altLang="en-US" sz="3600">
                <a:latin typeface="隶书" pitchFamily="49" charset="-122"/>
                <a:ea typeface="隶书" pitchFamily="49" charset="-122"/>
              </a:rPr>
              <a:t>寻址方式和指令系统</a:t>
            </a:r>
          </a:p>
        </p:txBody>
      </p:sp>
      <p:sp>
        <p:nvSpPr>
          <p:cNvPr id="197638" name="幻灯片编号占位符 2">
            <a:extLst>
              <a:ext uri="{FF2B5EF4-FFF2-40B4-BE49-F238E27FC236}">
                <a16:creationId xmlns:a16="http://schemas.microsoft.com/office/drawing/2014/main" id="{8FA902C3-C4B2-7E49-9A66-1F3D5FF77A08}"/>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1537C21-456F-FA4A-87D0-D65DD261B7B5}" type="slidenum">
              <a:rPr kumimoji="0" lang="en-US" altLang="zh-CN" sz="1400" smtClean="0"/>
              <a:pPr>
                <a:spcBef>
                  <a:spcPct val="0"/>
                </a:spcBef>
                <a:buClrTx/>
                <a:buSzTx/>
                <a:buFontTx/>
                <a:buNone/>
              </a:pPr>
              <a:t>92</a:t>
            </a:fld>
            <a:r>
              <a:rPr kumimoji="0" lang="en-US" altLang="zh-CN" sz="1400"/>
              <a:t>/201</a:t>
            </a: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1" name="日期占位符 1">
            <a:extLst>
              <a:ext uri="{FF2B5EF4-FFF2-40B4-BE49-F238E27FC236}">
                <a16:creationId xmlns:a16="http://schemas.microsoft.com/office/drawing/2014/main" id="{95B7FB2F-7AB3-5B40-A1B1-78DCA90792F4}"/>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4EE8986E-0D5F-5249-90B1-6574DD5ACA44}" type="datetime12">
              <a:rPr kumimoji="0" lang="zh-CN" altLang="en-US" sz="1400" smtClean="0"/>
              <a:pPr>
                <a:spcBef>
                  <a:spcPct val="0"/>
                </a:spcBef>
                <a:buClrTx/>
                <a:buSzTx/>
                <a:buFontTx/>
                <a:buNone/>
              </a:pPr>
              <a:t>下午8时26分</a:t>
            </a:fld>
            <a:endParaRPr kumimoji="0" lang="en-US" altLang="zh-CN" sz="1400"/>
          </a:p>
        </p:txBody>
      </p:sp>
      <p:sp>
        <p:nvSpPr>
          <p:cNvPr id="199682" name="Text Box 2">
            <a:extLst>
              <a:ext uri="{FF2B5EF4-FFF2-40B4-BE49-F238E27FC236}">
                <a16:creationId xmlns:a16="http://schemas.microsoft.com/office/drawing/2014/main" id="{40C4C20F-9526-2947-A8D6-600E5EFB5B67}"/>
              </a:ext>
            </a:extLst>
          </p:cNvPr>
          <p:cNvSpPr txBox="1">
            <a:spLocks noChangeArrowheads="1"/>
          </p:cNvSpPr>
          <p:nvPr/>
        </p:nvSpPr>
        <p:spPr bwMode="auto">
          <a:xfrm>
            <a:off x="250825" y="2852738"/>
            <a:ext cx="338455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800">
                <a:latin typeface="华文中宋" panose="02010600040101010101" pitchFamily="2" charset="-122"/>
                <a:ea typeface="华文中宋" panose="02010600040101010101" pitchFamily="2" charset="-122"/>
              </a:rPr>
              <a:t>例：</a:t>
            </a:r>
            <a:r>
              <a:rPr lang="en-US" altLang="zh-CN" sz="2800">
                <a:latin typeface="华文中宋" panose="02010600040101010101" pitchFamily="2" charset="-122"/>
                <a:ea typeface="华文中宋" panose="02010600040101010101" pitchFamily="2" charset="-122"/>
              </a:rPr>
              <a:t>MOV AX, BX </a:t>
            </a:r>
          </a:p>
        </p:txBody>
      </p:sp>
      <p:graphicFrame>
        <p:nvGraphicFramePr>
          <p:cNvPr id="199683" name="Object 3">
            <a:extLst>
              <a:ext uri="{FF2B5EF4-FFF2-40B4-BE49-F238E27FC236}">
                <a16:creationId xmlns:a16="http://schemas.microsoft.com/office/drawing/2014/main" id="{811B73B3-5C76-EF47-AF46-B3D726C06E82}"/>
              </a:ext>
            </a:extLst>
          </p:cNvPr>
          <p:cNvGraphicFramePr>
            <a:graphicFrameLocks noChangeAspect="1"/>
          </p:cNvGraphicFramePr>
          <p:nvPr/>
        </p:nvGraphicFramePr>
        <p:xfrm>
          <a:off x="1116013" y="3500438"/>
          <a:ext cx="7272337" cy="2217737"/>
        </p:xfrm>
        <a:graphic>
          <a:graphicData uri="http://schemas.openxmlformats.org/presentationml/2006/ole">
            <mc:AlternateContent xmlns:mc="http://schemas.openxmlformats.org/markup-compatibility/2006">
              <mc:Choice xmlns:v="urn:schemas-microsoft-com:vml" Requires="v">
                <p:oleObj spid="_x0000_s199739" name="Visio" r:id="rId4" imgW="1898650" imgH="584200" progId="Visio.Drawing.11">
                  <p:embed/>
                </p:oleObj>
              </mc:Choice>
              <mc:Fallback>
                <p:oleObj name="Visio" r:id="rId4" imgW="1898650" imgH="584200" progId="Visio.Drawing.11">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16013" y="3500438"/>
                        <a:ext cx="7272337" cy="22177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199684" name="Object 4">
            <a:extLst>
              <a:ext uri="{FF2B5EF4-FFF2-40B4-BE49-F238E27FC236}">
                <a16:creationId xmlns:a16="http://schemas.microsoft.com/office/drawing/2014/main" id="{4C3DD9B0-5E39-3A4C-921E-0AAFD7A8F786}"/>
              </a:ext>
            </a:extLst>
          </p:cNvPr>
          <p:cNvGraphicFramePr>
            <a:graphicFrameLocks noChangeAspect="1"/>
          </p:cNvGraphicFramePr>
          <p:nvPr/>
        </p:nvGraphicFramePr>
        <p:xfrm>
          <a:off x="323850" y="849313"/>
          <a:ext cx="8280400" cy="1643062"/>
        </p:xfrm>
        <a:graphic>
          <a:graphicData uri="http://schemas.openxmlformats.org/presentationml/2006/ole">
            <mc:AlternateContent xmlns:mc="http://schemas.openxmlformats.org/markup-compatibility/2006">
              <mc:Choice xmlns:v="urn:schemas-microsoft-com:vml" Requires="v">
                <p:oleObj spid="_x0000_s199740" name="Visio" r:id="rId6" imgW="2571750" imgH="514350" progId="Visio.Drawing.11">
                  <p:embed/>
                </p:oleObj>
              </mc:Choice>
              <mc:Fallback>
                <p:oleObj name="Visio" r:id="rId6" imgW="2571750" imgH="514350" progId="Visio.Drawing.11">
                  <p:embed/>
                  <p:pic>
                    <p:nvPicPr>
                      <p:cNvPr id="0" name="Object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3850" y="849313"/>
                        <a:ext cx="8280400" cy="1643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99686" name="幻灯片编号占位符 2">
            <a:extLst>
              <a:ext uri="{FF2B5EF4-FFF2-40B4-BE49-F238E27FC236}">
                <a16:creationId xmlns:a16="http://schemas.microsoft.com/office/drawing/2014/main" id="{362F6BE9-1975-4948-A8C4-0DD3EAB8172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A69219F-8D63-6041-BFF9-53E97B0C9A4A}" type="slidenum">
              <a:rPr kumimoji="0" lang="en-US" altLang="zh-CN" sz="1400" smtClean="0"/>
              <a:pPr>
                <a:spcBef>
                  <a:spcPct val="0"/>
                </a:spcBef>
                <a:buClrTx/>
                <a:buSzTx/>
                <a:buFontTx/>
                <a:buNone/>
              </a:pPr>
              <a:t>93</a:t>
            </a:fld>
            <a:r>
              <a:rPr kumimoji="0" lang="en-US" altLang="zh-CN" sz="1400"/>
              <a:t>/201</a:t>
            </a:r>
          </a:p>
        </p:txBody>
      </p:sp>
      <p:sp>
        <p:nvSpPr>
          <p:cNvPr id="8" name="Text Box 5">
            <a:extLst>
              <a:ext uri="{FF2B5EF4-FFF2-40B4-BE49-F238E27FC236}">
                <a16:creationId xmlns:a16="http://schemas.microsoft.com/office/drawing/2014/main" id="{339DAD6A-1D9B-FB49-B002-773D17DC9163}"/>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29" name="日期占位符 1">
            <a:extLst>
              <a:ext uri="{FF2B5EF4-FFF2-40B4-BE49-F238E27FC236}">
                <a16:creationId xmlns:a16="http://schemas.microsoft.com/office/drawing/2014/main" id="{76A2AF8A-8C0F-6240-9309-78986468BFC6}"/>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7B42634-498D-1B46-86FF-7E519E4DCC26}" type="datetime12">
              <a:rPr kumimoji="0" lang="zh-CN" altLang="en-US" sz="1400" smtClean="0"/>
              <a:pPr>
                <a:spcBef>
                  <a:spcPct val="0"/>
                </a:spcBef>
                <a:buClrTx/>
                <a:buSzTx/>
                <a:buFontTx/>
                <a:buNone/>
              </a:pPr>
              <a:t>下午8时26分</a:t>
            </a:fld>
            <a:endParaRPr kumimoji="0" lang="en-US" altLang="zh-CN" sz="1400"/>
          </a:p>
        </p:txBody>
      </p:sp>
      <p:graphicFrame>
        <p:nvGraphicFramePr>
          <p:cNvPr id="201730" name="Object 2">
            <a:extLst>
              <a:ext uri="{FF2B5EF4-FFF2-40B4-BE49-F238E27FC236}">
                <a16:creationId xmlns:a16="http://schemas.microsoft.com/office/drawing/2014/main" id="{48BA627E-22BC-1241-8076-66B5A0FA2CDD}"/>
              </a:ext>
            </a:extLst>
          </p:cNvPr>
          <p:cNvGraphicFramePr>
            <a:graphicFrameLocks noChangeAspect="1"/>
          </p:cNvGraphicFramePr>
          <p:nvPr/>
        </p:nvGraphicFramePr>
        <p:xfrm>
          <a:off x="323850" y="3333750"/>
          <a:ext cx="8604250" cy="1701800"/>
        </p:xfrm>
        <a:graphic>
          <a:graphicData uri="http://schemas.openxmlformats.org/presentationml/2006/ole">
            <mc:AlternateContent xmlns:mc="http://schemas.openxmlformats.org/markup-compatibility/2006">
              <mc:Choice xmlns:v="urn:schemas-microsoft-com:vml" Requires="v">
                <p:oleObj spid="_x0000_s201815" name="Visio" r:id="rId4" imgW="2019300" imgH="406400" progId="Visio.Drawing.11">
                  <p:embed/>
                </p:oleObj>
              </mc:Choice>
              <mc:Fallback>
                <p:oleObj name="Visio" r:id="rId4" imgW="2019300" imgH="406400" progId="Visio.Drawing.11">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3850" y="3333750"/>
                        <a:ext cx="8604250" cy="170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201731" name="Text Box 3">
            <a:extLst>
              <a:ext uri="{FF2B5EF4-FFF2-40B4-BE49-F238E27FC236}">
                <a16:creationId xmlns:a16="http://schemas.microsoft.com/office/drawing/2014/main" id="{496A0C14-440A-3D43-8654-C9F07CC1E0C2}"/>
              </a:ext>
            </a:extLst>
          </p:cNvPr>
          <p:cNvSpPr txBox="1">
            <a:spLocks noChangeArrowheads="1"/>
          </p:cNvSpPr>
          <p:nvPr/>
        </p:nvSpPr>
        <p:spPr bwMode="auto">
          <a:xfrm>
            <a:off x="250825" y="2468563"/>
            <a:ext cx="7777163"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800">
                <a:latin typeface="华文中宋" panose="02010600040101010101" pitchFamily="2" charset="-122"/>
                <a:ea typeface="华文中宋" panose="02010600040101010101" pitchFamily="2" charset="-122"/>
              </a:rPr>
              <a:t>例</a:t>
            </a:r>
            <a:r>
              <a:rPr lang="zh-CN" altLang="pt-BR" sz="2800">
                <a:latin typeface="华文中宋" panose="02010600040101010101" pitchFamily="2" charset="-122"/>
                <a:ea typeface="华文中宋" panose="02010600040101010101" pitchFamily="2" charset="-122"/>
              </a:rPr>
              <a:t>：</a:t>
            </a:r>
            <a:r>
              <a:rPr lang="pt-BR" altLang="zh-CN" sz="2800">
                <a:latin typeface="华文中宋" panose="02010600040101010101" pitchFamily="2" charset="-122"/>
                <a:ea typeface="华文中宋" panose="02010600040101010101" pitchFamily="2" charset="-122"/>
              </a:rPr>
              <a:t>MOV   ES:[BX+SI+1200H], 3456H </a:t>
            </a:r>
            <a:endParaRPr lang="en-US" altLang="zh-CN" sz="2800">
              <a:latin typeface="华文中宋" panose="02010600040101010101" pitchFamily="2" charset="-122"/>
              <a:ea typeface="华文中宋" panose="02010600040101010101" pitchFamily="2" charset="-122"/>
            </a:endParaRPr>
          </a:p>
        </p:txBody>
      </p:sp>
      <p:graphicFrame>
        <p:nvGraphicFramePr>
          <p:cNvPr id="690180" name="Object 4">
            <a:extLst>
              <a:ext uri="{FF2B5EF4-FFF2-40B4-BE49-F238E27FC236}">
                <a16:creationId xmlns:a16="http://schemas.microsoft.com/office/drawing/2014/main" id="{31CC5BC3-97EB-D74E-96D8-4842B38FAB7E}"/>
              </a:ext>
            </a:extLst>
          </p:cNvPr>
          <p:cNvGraphicFramePr>
            <a:graphicFrameLocks noChangeAspect="1"/>
          </p:cNvGraphicFramePr>
          <p:nvPr/>
        </p:nvGraphicFramePr>
        <p:xfrm>
          <a:off x="1189038" y="5732463"/>
          <a:ext cx="1366837" cy="511175"/>
        </p:xfrm>
        <a:graphic>
          <a:graphicData uri="http://schemas.openxmlformats.org/presentationml/2006/ole">
            <mc:AlternateContent xmlns:mc="http://schemas.openxmlformats.org/markup-compatibility/2006">
              <mc:Choice xmlns:v="urn:schemas-microsoft-com:vml" Requires="v">
                <p:oleObj spid="_x0000_s201816" name="Visio" r:id="rId6" imgW="273050" imgH="107950" progId="Visio.Drawing.11">
                  <p:embed/>
                </p:oleObj>
              </mc:Choice>
              <mc:Fallback>
                <p:oleObj name="Visio" r:id="rId6" imgW="273050" imgH="107950" progId="Visio.Drawing.11">
                  <p:embed/>
                  <p:pic>
                    <p:nvPicPr>
                      <p:cNvPr id="0" name="Object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89038" y="5732463"/>
                        <a:ext cx="1366837"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90181" name="Text Box 5">
            <a:extLst>
              <a:ext uri="{FF2B5EF4-FFF2-40B4-BE49-F238E27FC236}">
                <a16:creationId xmlns:a16="http://schemas.microsoft.com/office/drawing/2014/main" id="{A00DB274-5589-5949-9255-2EC523FD146A}"/>
              </a:ext>
            </a:extLst>
          </p:cNvPr>
          <p:cNvSpPr txBox="1">
            <a:spLocks noChangeArrowheads="1"/>
          </p:cNvSpPr>
          <p:nvPr/>
        </p:nvSpPr>
        <p:spPr bwMode="auto">
          <a:xfrm>
            <a:off x="322263" y="5084763"/>
            <a:ext cx="187325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800">
                <a:latin typeface="华文中宋" panose="02010600040101010101" pitchFamily="2" charset="-122"/>
                <a:ea typeface="华文中宋" panose="02010600040101010101" pitchFamily="2" charset="-122"/>
              </a:rPr>
              <a:t>例：</a:t>
            </a:r>
            <a:r>
              <a:rPr lang="en-US" altLang="zh-CN" sz="2800">
                <a:latin typeface="华文中宋" panose="02010600040101010101" pitchFamily="2" charset="-122"/>
                <a:ea typeface="华文中宋" panose="02010600040101010101" pitchFamily="2" charset="-122"/>
              </a:rPr>
              <a:t>HLT </a:t>
            </a:r>
          </a:p>
        </p:txBody>
      </p:sp>
      <p:graphicFrame>
        <p:nvGraphicFramePr>
          <p:cNvPr id="201734" name="Object 6">
            <a:extLst>
              <a:ext uri="{FF2B5EF4-FFF2-40B4-BE49-F238E27FC236}">
                <a16:creationId xmlns:a16="http://schemas.microsoft.com/office/drawing/2014/main" id="{C3FD83BB-09A4-3747-B75E-DF3F5F59F6B3}"/>
              </a:ext>
            </a:extLst>
          </p:cNvPr>
          <p:cNvGraphicFramePr>
            <a:graphicFrameLocks noChangeAspect="1"/>
          </p:cNvGraphicFramePr>
          <p:nvPr/>
        </p:nvGraphicFramePr>
        <p:xfrm>
          <a:off x="323850" y="849313"/>
          <a:ext cx="8280400" cy="1643062"/>
        </p:xfrm>
        <a:graphic>
          <a:graphicData uri="http://schemas.openxmlformats.org/presentationml/2006/ole">
            <mc:AlternateContent xmlns:mc="http://schemas.openxmlformats.org/markup-compatibility/2006">
              <mc:Choice xmlns:v="urn:schemas-microsoft-com:vml" Requires="v">
                <p:oleObj spid="_x0000_s201817" name="Visio" r:id="rId8" imgW="2571750" imgH="514350" progId="Visio.Drawing.11">
                  <p:embed/>
                </p:oleObj>
              </mc:Choice>
              <mc:Fallback>
                <p:oleObj name="Visio" r:id="rId8" imgW="2571750" imgH="514350" progId="Visio.Drawing.11">
                  <p:embed/>
                  <p:pic>
                    <p:nvPicPr>
                      <p:cNvPr id="0" name="Object 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23850" y="849313"/>
                        <a:ext cx="8280400" cy="1643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01736" name="幻灯片编号占位符 2">
            <a:extLst>
              <a:ext uri="{FF2B5EF4-FFF2-40B4-BE49-F238E27FC236}">
                <a16:creationId xmlns:a16="http://schemas.microsoft.com/office/drawing/2014/main" id="{4EDE81C0-8541-EA40-996B-6C925FC8DDA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3A27895-12F5-3040-8D04-C5E8B1D04BFC}" type="slidenum">
              <a:rPr kumimoji="0" lang="en-US" altLang="zh-CN" sz="1400" smtClean="0"/>
              <a:pPr>
                <a:spcBef>
                  <a:spcPct val="0"/>
                </a:spcBef>
                <a:buClrTx/>
                <a:buSzTx/>
                <a:buFontTx/>
                <a:buNone/>
              </a:pPr>
              <a:t>94</a:t>
            </a:fld>
            <a:r>
              <a:rPr kumimoji="0" lang="en-US" altLang="zh-CN" sz="1400"/>
              <a:t>/201</a:t>
            </a:r>
          </a:p>
        </p:txBody>
      </p:sp>
      <p:sp>
        <p:nvSpPr>
          <p:cNvPr id="10" name="Text Box 5">
            <a:extLst>
              <a:ext uri="{FF2B5EF4-FFF2-40B4-BE49-F238E27FC236}">
                <a16:creationId xmlns:a16="http://schemas.microsoft.com/office/drawing/2014/main" id="{36666E53-F7C0-8E4E-A1A1-88F6FF3FBB98}"/>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4" fill="hold" grpId="0" nodeType="withEffect">
                                  <p:stCondLst>
                                    <p:cond delay="0"/>
                                  </p:stCondLst>
                                  <p:childTnLst>
                                    <p:set>
                                      <p:cBhvr>
                                        <p:cTn id="6" dur="1" fill="hold">
                                          <p:stCondLst>
                                            <p:cond delay="0"/>
                                          </p:stCondLst>
                                        </p:cTn>
                                        <p:tgtEl>
                                          <p:spTgt spid="690181"/>
                                        </p:tgtEl>
                                        <p:attrNameLst>
                                          <p:attrName>style.visibility</p:attrName>
                                        </p:attrNameLst>
                                      </p:cBhvr>
                                      <p:to>
                                        <p:strVal val="visible"/>
                                      </p:to>
                                    </p:set>
                                    <p:animEffect transition="in" filter="wipe(down)">
                                      <p:cBhvr>
                                        <p:cTn id="7" dur="500"/>
                                        <p:tgtEl>
                                          <p:spTgt spid="69018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nodeType="clickEffect">
                                  <p:stCondLst>
                                    <p:cond delay="0"/>
                                  </p:stCondLst>
                                  <p:childTnLst>
                                    <p:set>
                                      <p:cBhvr>
                                        <p:cTn id="11" dur="1" fill="hold">
                                          <p:stCondLst>
                                            <p:cond delay="0"/>
                                          </p:stCondLst>
                                        </p:cTn>
                                        <p:tgtEl>
                                          <p:spTgt spid="690180"/>
                                        </p:tgtEl>
                                        <p:attrNameLst>
                                          <p:attrName>style.visibility</p:attrName>
                                        </p:attrNameLst>
                                      </p:cBhvr>
                                      <p:to>
                                        <p:strVal val="visible"/>
                                      </p:to>
                                    </p:set>
                                    <p:animEffect transition="in" filter="blinds(horizontal)">
                                      <p:cBhvr>
                                        <p:cTn id="12" dur="500"/>
                                        <p:tgtEl>
                                          <p:spTgt spid="690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0181"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7" name="日期占位符 3">
            <a:extLst>
              <a:ext uri="{FF2B5EF4-FFF2-40B4-BE49-F238E27FC236}">
                <a16:creationId xmlns:a16="http://schemas.microsoft.com/office/drawing/2014/main" id="{97F50AC6-AFFF-AD40-902A-FD6882889070}"/>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97472B3-6FEB-B14A-BB47-024E97EE546D}" type="datetime12">
              <a:rPr kumimoji="0" lang="zh-CN" altLang="en-US" sz="1400" smtClean="0"/>
              <a:pPr>
                <a:spcBef>
                  <a:spcPct val="0"/>
                </a:spcBef>
                <a:buClrTx/>
                <a:buSzTx/>
                <a:buFontTx/>
                <a:buNone/>
              </a:pPr>
              <a:t>下午8时26分</a:t>
            </a:fld>
            <a:endParaRPr kumimoji="0" lang="en-US" altLang="zh-CN" sz="1400"/>
          </a:p>
        </p:txBody>
      </p:sp>
      <p:sp>
        <p:nvSpPr>
          <p:cNvPr id="203778" name="Rectangle 2">
            <a:extLst>
              <a:ext uri="{FF2B5EF4-FFF2-40B4-BE49-F238E27FC236}">
                <a16:creationId xmlns:a16="http://schemas.microsoft.com/office/drawing/2014/main" id="{989094AB-9F9C-B740-9672-315C3DAA1870}"/>
              </a:ext>
            </a:extLst>
          </p:cNvPr>
          <p:cNvSpPr>
            <a:spLocks noGrp="1" noChangeArrowheads="1"/>
          </p:cNvSpPr>
          <p:nvPr>
            <p:ph type="title"/>
          </p:nvPr>
        </p:nvSpPr>
        <p:spPr>
          <a:xfrm>
            <a:off x="250825" y="946150"/>
            <a:ext cx="3241675" cy="579438"/>
          </a:xfrm>
        </p:spPr>
        <p:txBody>
          <a:bodyPr anchor="ctr">
            <a:spAutoFit/>
          </a:bodyPr>
          <a:lstStyle/>
          <a:p>
            <a:pPr eaLnBrk="1" hangingPunct="1"/>
            <a:r>
              <a:rPr kumimoji="0" lang="zh-CN" altLang="en-US" sz="3200" b="1">
                <a:latin typeface="华文中宋" panose="02010600040101010101" pitchFamily="2" charset="-122"/>
                <a:ea typeface="华文中宋" panose="02010600040101010101" pitchFamily="2" charset="-122"/>
              </a:rPr>
              <a:t>五、  指令介绍</a:t>
            </a:r>
          </a:p>
        </p:txBody>
      </p:sp>
      <p:sp>
        <p:nvSpPr>
          <p:cNvPr id="121861" name="Rectangle 3">
            <a:extLst>
              <a:ext uri="{FF2B5EF4-FFF2-40B4-BE49-F238E27FC236}">
                <a16:creationId xmlns:a16="http://schemas.microsoft.com/office/drawing/2014/main" id="{74A52C10-5529-2843-B83B-82AAEF025C36}"/>
              </a:ext>
            </a:extLst>
          </p:cNvPr>
          <p:cNvSpPr>
            <a:spLocks noChangeArrowheads="1"/>
          </p:cNvSpPr>
          <p:nvPr/>
        </p:nvSpPr>
        <p:spPr bwMode="auto">
          <a:xfrm>
            <a:off x="2133600" y="2060575"/>
            <a:ext cx="5175250" cy="3717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25000"/>
              </a:spcBef>
              <a:spcAft>
                <a:spcPct val="25000"/>
              </a:spcAft>
              <a:buClrTx/>
              <a:buSzTx/>
              <a:buFontTx/>
              <a:buNone/>
            </a:pPr>
            <a:r>
              <a:rPr lang="en-US" altLang="zh-CN" sz="2800">
                <a:latin typeface="华文中宋" panose="02010600040101010101" pitchFamily="2" charset="-122"/>
                <a:ea typeface="华文中宋" panose="02010600040101010101" pitchFamily="2" charset="-122"/>
              </a:rPr>
              <a:t>1</a:t>
            </a:r>
            <a:r>
              <a:rPr lang="zh-CN" altLang="en-US" sz="2800">
                <a:latin typeface="华文中宋" panose="02010600040101010101" pitchFamily="2" charset="-122"/>
                <a:ea typeface="华文中宋" panose="02010600040101010101" pitchFamily="2" charset="-122"/>
              </a:rPr>
              <a:t>、数据传送</a:t>
            </a:r>
          </a:p>
          <a:p>
            <a:pPr eaLnBrk="1" hangingPunct="1">
              <a:spcBef>
                <a:spcPct val="25000"/>
              </a:spcBef>
              <a:spcAft>
                <a:spcPct val="25000"/>
              </a:spcAft>
              <a:buClrTx/>
              <a:buSzTx/>
              <a:buFontTx/>
              <a:buNone/>
            </a:pPr>
            <a:r>
              <a:rPr lang="en-US" altLang="zh-CN" sz="2800">
                <a:latin typeface="华文中宋" panose="02010600040101010101" pitchFamily="2" charset="-122"/>
                <a:ea typeface="华文中宋" panose="02010600040101010101" pitchFamily="2" charset="-122"/>
              </a:rPr>
              <a:t>2</a:t>
            </a:r>
            <a:r>
              <a:rPr lang="zh-CN" altLang="en-US" sz="2800">
                <a:latin typeface="华文中宋" panose="02010600040101010101" pitchFamily="2" charset="-122"/>
                <a:ea typeface="华文中宋" panose="02010600040101010101" pitchFamily="2" charset="-122"/>
              </a:rPr>
              <a:t>、算术运算</a:t>
            </a:r>
          </a:p>
          <a:p>
            <a:pPr eaLnBrk="1" hangingPunct="1">
              <a:spcBef>
                <a:spcPct val="25000"/>
              </a:spcBef>
              <a:spcAft>
                <a:spcPct val="25000"/>
              </a:spcAft>
              <a:buClrTx/>
              <a:buSzTx/>
              <a:buFontTx/>
              <a:buNone/>
            </a:pPr>
            <a:r>
              <a:rPr lang="en-US" altLang="zh-CN" sz="2800">
                <a:latin typeface="华文中宋" panose="02010600040101010101" pitchFamily="2" charset="-122"/>
                <a:ea typeface="华文中宋" panose="02010600040101010101" pitchFamily="2" charset="-122"/>
              </a:rPr>
              <a:t>3</a:t>
            </a:r>
            <a:r>
              <a:rPr lang="zh-CN" altLang="en-US" sz="2800">
                <a:latin typeface="华文中宋" panose="02010600040101010101" pitchFamily="2" charset="-122"/>
                <a:ea typeface="华文中宋" panose="02010600040101010101" pitchFamily="2" charset="-122"/>
              </a:rPr>
              <a:t>、逻辑运算与移位</a:t>
            </a:r>
          </a:p>
          <a:p>
            <a:pPr eaLnBrk="1" hangingPunct="1">
              <a:spcBef>
                <a:spcPct val="25000"/>
              </a:spcBef>
              <a:spcAft>
                <a:spcPct val="25000"/>
              </a:spcAft>
              <a:buClrTx/>
              <a:buSzTx/>
              <a:buFontTx/>
              <a:buNone/>
            </a:pPr>
            <a:r>
              <a:rPr lang="en-US" altLang="zh-CN" sz="2800">
                <a:latin typeface="华文中宋" panose="02010600040101010101" pitchFamily="2" charset="-122"/>
                <a:ea typeface="华文中宋" panose="02010600040101010101" pitchFamily="2" charset="-122"/>
              </a:rPr>
              <a:t>4</a:t>
            </a:r>
            <a:r>
              <a:rPr lang="zh-CN" altLang="en-US" sz="2800">
                <a:latin typeface="华文中宋" panose="02010600040101010101" pitchFamily="2" charset="-122"/>
                <a:ea typeface="华文中宋" panose="02010600040101010101" pitchFamily="2" charset="-122"/>
              </a:rPr>
              <a:t>、字符串处理</a:t>
            </a:r>
          </a:p>
          <a:p>
            <a:pPr eaLnBrk="1" hangingPunct="1">
              <a:spcBef>
                <a:spcPct val="25000"/>
              </a:spcBef>
              <a:spcAft>
                <a:spcPct val="25000"/>
              </a:spcAft>
              <a:buClrTx/>
              <a:buSzTx/>
              <a:buFontTx/>
              <a:buNone/>
            </a:pPr>
            <a:r>
              <a:rPr lang="en-US" altLang="zh-CN" sz="2800">
                <a:latin typeface="华文中宋" panose="02010600040101010101" pitchFamily="2" charset="-122"/>
                <a:ea typeface="华文中宋" panose="02010600040101010101" pitchFamily="2" charset="-122"/>
              </a:rPr>
              <a:t>5</a:t>
            </a:r>
            <a:r>
              <a:rPr lang="zh-CN" altLang="en-US" sz="2800">
                <a:latin typeface="华文中宋" panose="02010600040101010101" pitchFamily="2" charset="-122"/>
                <a:ea typeface="华文中宋" panose="02010600040101010101" pitchFamily="2" charset="-122"/>
              </a:rPr>
              <a:t>、控制转移</a:t>
            </a:r>
          </a:p>
          <a:p>
            <a:pPr eaLnBrk="1" hangingPunct="1">
              <a:spcBef>
                <a:spcPct val="25000"/>
              </a:spcBef>
              <a:spcAft>
                <a:spcPct val="25000"/>
              </a:spcAft>
              <a:buClrTx/>
              <a:buSzTx/>
              <a:buFontTx/>
              <a:buNone/>
            </a:pPr>
            <a:r>
              <a:rPr lang="en-US" altLang="zh-CN" sz="2800">
                <a:latin typeface="华文中宋" panose="02010600040101010101" pitchFamily="2" charset="-122"/>
                <a:ea typeface="华文中宋" panose="02010600040101010101" pitchFamily="2" charset="-122"/>
              </a:rPr>
              <a:t>6</a:t>
            </a:r>
            <a:r>
              <a:rPr lang="zh-CN" altLang="en-US" sz="2800">
                <a:latin typeface="华文中宋" panose="02010600040101010101" pitchFamily="2" charset="-122"/>
                <a:ea typeface="华文中宋" panose="02010600040101010101" pitchFamily="2" charset="-122"/>
              </a:rPr>
              <a:t>、处理器控制</a:t>
            </a:r>
          </a:p>
        </p:txBody>
      </p:sp>
      <p:sp>
        <p:nvSpPr>
          <p:cNvPr id="203781" name="幻灯片编号占位符 2">
            <a:extLst>
              <a:ext uri="{FF2B5EF4-FFF2-40B4-BE49-F238E27FC236}">
                <a16:creationId xmlns:a16="http://schemas.microsoft.com/office/drawing/2014/main" id="{6D9B30E4-C6EE-304C-9D8F-DC45912BC59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F2420146-78C3-3245-9D66-6B9E4724A784}" type="slidenum">
              <a:rPr kumimoji="0" lang="en-US" altLang="zh-CN" sz="1400" smtClean="0"/>
              <a:pPr>
                <a:spcBef>
                  <a:spcPct val="0"/>
                </a:spcBef>
                <a:buClrTx/>
                <a:buSzTx/>
                <a:buFontTx/>
                <a:buNone/>
              </a:pPr>
              <a:t>95</a:t>
            </a:fld>
            <a:r>
              <a:rPr kumimoji="0" lang="en-US" altLang="zh-CN" sz="1400"/>
              <a:t>/201</a:t>
            </a:r>
          </a:p>
        </p:txBody>
      </p:sp>
      <p:sp>
        <p:nvSpPr>
          <p:cNvPr id="7" name="Text Box 5">
            <a:extLst>
              <a:ext uri="{FF2B5EF4-FFF2-40B4-BE49-F238E27FC236}">
                <a16:creationId xmlns:a16="http://schemas.microsoft.com/office/drawing/2014/main" id="{3D10CF37-03D3-A348-BA66-DD069BB57F62}"/>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8" presetClass="entr" presetSubtype="6" fill="hold" grpId="0" nodeType="clickEffect">
                                  <p:stCondLst>
                                    <p:cond delay="0"/>
                                  </p:stCondLst>
                                  <p:childTnLst>
                                    <p:set>
                                      <p:cBhvr>
                                        <p:cTn id="6" dur="1" fill="hold">
                                          <p:stCondLst>
                                            <p:cond delay="0"/>
                                          </p:stCondLst>
                                        </p:cTn>
                                        <p:tgtEl>
                                          <p:spTgt spid="121861"/>
                                        </p:tgtEl>
                                        <p:attrNameLst>
                                          <p:attrName>style.visibility</p:attrName>
                                        </p:attrNameLst>
                                      </p:cBhvr>
                                      <p:to>
                                        <p:strVal val="visible"/>
                                      </p:to>
                                    </p:set>
                                    <p:animEffect transition="in" filter="strips(downRight)">
                                      <p:cBhvr>
                                        <p:cTn id="7" dur="500"/>
                                        <p:tgtEl>
                                          <p:spTgt spid="1218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861"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5" name="日期占位符 1">
            <a:extLst>
              <a:ext uri="{FF2B5EF4-FFF2-40B4-BE49-F238E27FC236}">
                <a16:creationId xmlns:a16="http://schemas.microsoft.com/office/drawing/2014/main" id="{50416DC1-E172-8344-A7FF-0FA8D0D01C9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1F24BA88-9B3D-6548-BDFE-F605CF60E99D}" type="datetime12">
              <a:rPr kumimoji="0" lang="zh-CN" altLang="en-US" sz="1400" smtClean="0"/>
              <a:pPr>
                <a:spcBef>
                  <a:spcPct val="0"/>
                </a:spcBef>
                <a:buClrTx/>
                <a:buSzTx/>
                <a:buFontTx/>
                <a:buNone/>
              </a:pPr>
              <a:t>下午8时26分</a:t>
            </a:fld>
            <a:endParaRPr kumimoji="0" lang="en-US" altLang="zh-CN" sz="1400"/>
          </a:p>
        </p:txBody>
      </p:sp>
      <p:graphicFrame>
        <p:nvGraphicFramePr>
          <p:cNvPr id="122940" name="Group 60">
            <a:extLst>
              <a:ext uri="{FF2B5EF4-FFF2-40B4-BE49-F238E27FC236}">
                <a16:creationId xmlns:a16="http://schemas.microsoft.com/office/drawing/2014/main" id="{C47F0826-98DA-D24C-9D73-22758631D8DA}"/>
              </a:ext>
            </a:extLst>
          </p:cNvPr>
          <p:cNvGraphicFramePr>
            <a:graphicFrameLocks noGrp="1"/>
          </p:cNvGraphicFramePr>
          <p:nvPr/>
        </p:nvGraphicFramePr>
        <p:xfrm>
          <a:off x="323850" y="765175"/>
          <a:ext cx="8569325" cy="5943600"/>
        </p:xfrm>
        <a:graphic>
          <a:graphicData uri="http://schemas.openxmlformats.org/drawingml/2006/table">
            <a:tbl>
              <a:tblPr/>
              <a:tblGrid>
                <a:gridCol w="719138">
                  <a:extLst>
                    <a:ext uri="{9D8B030D-6E8A-4147-A177-3AD203B41FA5}">
                      <a16:colId xmlns:a16="http://schemas.microsoft.com/office/drawing/2014/main" val="20000"/>
                    </a:ext>
                  </a:extLst>
                </a:gridCol>
                <a:gridCol w="1584325">
                  <a:extLst>
                    <a:ext uri="{9D8B030D-6E8A-4147-A177-3AD203B41FA5}">
                      <a16:colId xmlns:a16="http://schemas.microsoft.com/office/drawing/2014/main" val="20001"/>
                    </a:ext>
                  </a:extLst>
                </a:gridCol>
                <a:gridCol w="6265862">
                  <a:extLst>
                    <a:ext uri="{9D8B030D-6E8A-4147-A177-3AD203B41FA5}">
                      <a16:colId xmlns:a16="http://schemas.microsoft.com/office/drawing/2014/main" val="20002"/>
                    </a:ext>
                  </a:extLst>
                </a:gridCol>
              </a:tblGrid>
              <a:tr h="22860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指令类型</a:t>
                      </a: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助记符</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254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8600">
                <a:tc rowSpan="4">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2"/>
                          </a:solidFill>
                          <a:effectLst/>
                          <a:latin typeface="Times New Roman" charset="0"/>
                          <a:ea typeface="宋体" charset="0"/>
                          <a:cs typeface="Times New Roman" charset="0"/>
                        </a:rPr>
                        <a:t>数据传送</a:t>
                      </a:r>
                    </a:p>
                  </a:txBody>
                  <a:tcPr anchor="ct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一般数据传送</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MOV</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PUSH</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POP</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XCHG</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XLAT</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CBW</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CWD</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28600">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输入</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输出</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IN</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OUT</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28600">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地址传送</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LEA</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LDS</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LES</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28600">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标志传送</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LAFH</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SAFH</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PUSHF</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POPF</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228600">
                <a:tc rowSpan="5">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2"/>
                          </a:solidFill>
                          <a:effectLst/>
                          <a:latin typeface="Times New Roman" charset="0"/>
                          <a:ea typeface="宋体" charset="0"/>
                          <a:cs typeface="Times New Roman" charset="0"/>
                        </a:rPr>
                        <a:t>算术运算</a:t>
                      </a:r>
                    </a:p>
                  </a:txBody>
                  <a:tcPr anchor="ctr" anchorCtr="1"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加法</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ADD</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ADC</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INC</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228600">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减法</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SUB</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SBB</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DEC</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NEG</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CMP</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228600">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乘法</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MUL</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IMUL</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228600">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除法</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DIV</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IDIV</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228600">
                <a:tc vMerge="1">
                  <a:txBody>
                    <a:bodyPr/>
                    <a:lstStyle/>
                    <a:p>
                      <a:endParaRPr lang="zh-CN" altLang="en-US"/>
                    </a:p>
                  </a:txBody>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十进制调整</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DAA</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AAA</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DAS</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AAS</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AAM</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AAD</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r h="22860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2"/>
                          </a:solidFill>
                          <a:effectLst/>
                          <a:latin typeface="Times New Roman" charset="0"/>
                          <a:ea typeface="宋体" charset="0"/>
                          <a:cs typeface="Times New Roman" charset="0"/>
                        </a:rPr>
                        <a:t>逻辑运算和移位</a:t>
                      </a:r>
                    </a:p>
                  </a:txBody>
                  <a:tcPr anchor="ctr" anchorCtr="1"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AND</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OR</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NOT</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XOR</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TEST</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SHL</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SAL</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SHR</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SAR</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ROL</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ROR</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RCL</a:t>
                      </a:r>
                      <a:r>
                        <a:rPr kumimoji="1" lang="zh-CN" altLang="en-US" sz="1800" b="1" i="0" u="none" strike="noStrike" cap="none" normalizeH="0" baseline="0" dirty="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dirty="0">
                          <a:ln>
                            <a:noFill/>
                          </a:ln>
                          <a:solidFill>
                            <a:schemeClr val="tx1"/>
                          </a:solidFill>
                          <a:effectLst/>
                          <a:latin typeface="Times New Roman" charset="0"/>
                          <a:ea typeface="宋体" charset="0"/>
                          <a:cs typeface="Times New Roman" charset="0"/>
                        </a:rPr>
                        <a:t>RCR</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0"/>
                  </a:ext>
                </a:extLst>
              </a:tr>
              <a:tr h="22860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2"/>
                          </a:solidFill>
                          <a:effectLst/>
                          <a:latin typeface="Times New Roman" charset="0"/>
                          <a:ea typeface="宋体" charset="0"/>
                          <a:cs typeface="Times New Roman" charset="0"/>
                        </a:rPr>
                        <a:t>串操作</a:t>
                      </a:r>
                    </a:p>
                  </a:txBody>
                  <a:tcPr anchor="ctr" anchorCtr="1"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MOVS</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CMPS</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SCAS</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LODS</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STOS</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1"/>
                  </a:ext>
                </a:extLst>
              </a:tr>
              <a:tr h="22860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2"/>
                          </a:solidFill>
                          <a:effectLst/>
                          <a:latin typeface="Times New Roman" charset="0"/>
                          <a:ea typeface="宋体" charset="0"/>
                          <a:cs typeface="Times New Roman" charset="0"/>
                        </a:rPr>
                        <a:t>控制转移</a:t>
                      </a:r>
                    </a:p>
                  </a:txBody>
                  <a:tcPr anchor="ctr" anchorCtr="1"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JMP</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CALL</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RET</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LOOP</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LOOPE</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LOOPNE</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INT</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INTO</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IRET</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，各类条件转移指令</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2"/>
                  </a:ext>
                </a:extLst>
              </a:tr>
              <a:tr h="228600">
                <a:tc gridSpan="2">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CN" altLang="en-US" sz="1800" b="1" i="0" u="none" strike="noStrike" cap="none" normalizeH="0" baseline="0">
                          <a:ln>
                            <a:noFill/>
                          </a:ln>
                          <a:solidFill>
                            <a:schemeClr val="tx2"/>
                          </a:solidFill>
                          <a:effectLst/>
                          <a:latin typeface="Times New Roman" charset="0"/>
                          <a:ea typeface="宋体" charset="0"/>
                          <a:cs typeface="Times New Roman" charset="0"/>
                        </a:rPr>
                        <a:t>处理器控制</a:t>
                      </a:r>
                    </a:p>
                  </a:txBody>
                  <a:tcPr anchor="ctr" anchorCtr="1"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CLC</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STC</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CMC</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CLD</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STD</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CLI</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STI</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HLT</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WAIT</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ESC</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LOCK</a:t>
                      </a:r>
                      <a:r>
                        <a:rPr kumimoji="1" lang="zh-CN" altLang="en-US" sz="1800" b="1" i="0" u="none" strike="noStrike" cap="none" normalizeH="0" baseline="0">
                          <a:ln>
                            <a:noFill/>
                          </a:ln>
                          <a:solidFill>
                            <a:schemeClr val="tx1"/>
                          </a:solidFill>
                          <a:effectLst/>
                          <a:latin typeface="Times New Roman" charset="0"/>
                          <a:ea typeface="宋体" charset="0"/>
                          <a:cs typeface="Times New Roman" charset="0"/>
                        </a:rPr>
                        <a:t>，</a:t>
                      </a:r>
                      <a:r>
                        <a:rPr kumimoji="1" lang="en-US" altLang="zh-CN" sz="1800" b="1" i="0" u="none" strike="noStrike" cap="none" normalizeH="0" baseline="0">
                          <a:ln>
                            <a:noFill/>
                          </a:ln>
                          <a:solidFill>
                            <a:schemeClr val="tx1"/>
                          </a:solidFill>
                          <a:effectLst/>
                          <a:latin typeface="Times New Roman" charset="0"/>
                          <a:ea typeface="宋体" charset="0"/>
                          <a:cs typeface="Times New Roman" charset="0"/>
                        </a:rPr>
                        <a:t>NOP</a:t>
                      </a:r>
                    </a:p>
                  </a:txBody>
                  <a:tcPr horzOverflow="overflow">
                    <a:lnL w="12700"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254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3"/>
                  </a:ext>
                </a:extLst>
              </a:tr>
            </a:tbl>
          </a:graphicData>
        </a:graphic>
      </p:graphicFrame>
      <p:sp>
        <p:nvSpPr>
          <p:cNvPr id="205881" name="幻灯片编号占位符 2">
            <a:extLst>
              <a:ext uri="{FF2B5EF4-FFF2-40B4-BE49-F238E27FC236}">
                <a16:creationId xmlns:a16="http://schemas.microsoft.com/office/drawing/2014/main" id="{58FF89CC-AA67-B44F-91CF-5172DA1FBB1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06D07A07-14A9-4743-96FB-D7A397C775A0}" type="slidenum">
              <a:rPr kumimoji="0" lang="en-US" altLang="zh-CN" sz="1400" smtClean="0"/>
              <a:pPr>
                <a:spcBef>
                  <a:spcPct val="0"/>
                </a:spcBef>
                <a:buClrTx/>
                <a:buSzTx/>
                <a:buFontTx/>
                <a:buNone/>
              </a:pPr>
              <a:t>96</a:t>
            </a:fld>
            <a:r>
              <a:rPr kumimoji="0" lang="en-US" altLang="zh-CN" sz="1400"/>
              <a:t>/201</a:t>
            </a:r>
          </a:p>
        </p:txBody>
      </p:sp>
      <p:sp>
        <p:nvSpPr>
          <p:cNvPr id="6" name="Text Box 5">
            <a:extLst>
              <a:ext uri="{FF2B5EF4-FFF2-40B4-BE49-F238E27FC236}">
                <a16:creationId xmlns:a16="http://schemas.microsoft.com/office/drawing/2014/main" id="{87CE8F33-4A1E-6F46-ADFA-95D073DD86A3}"/>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74644776" presetClass="entr" presetSubtype="0" fill="hold" nodeType="afterEffect">
                                  <p:stCondLst>
                                    <p:cond delay="0"/>
                                  </p:stCondLst>
                                  <p:childTnLst>
                                    <p:set>
                                      <p:cBhvr>
                                        <p:cTn id="6" dur="1" fill="hold">
                                          <p:stCondLst>
                                            <p:cond delay="499"/>
                                          </p:stCondLst>
                                        </p:cTn>
                                        <p:tgtEl>
                                          <p:spTgt spid="1229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3" name="日期占位符 3">
            <a:extLst>
              <a:ext uri="{FF2B5EF4-FFF2-40B4-BE49-F238E27FC236}">
                <a16:creationId xmlns:a16="http://schemas.microsoft.com/office/drawing/2014/main" id="{6FC1C36A-CF8D-924B-82DE-516CAD7B468C}"/>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C9F8CE21-0A3F-DD46-A91C-92ACFD6238D5}" type="datetime12">
              <a:rPr kumimoji="0" lang="zh-CN" altLang="en-US" sz="1400" smtClean="0"/>
              <a:pPr>
                <a:spcBef>
                  <a:spcPct val="0"/>
                </a:spcBef>
                <a:buClrTx/>
                <a:buSzTx/>
                <a:buFontTx/>
                <a:buNone/>
              </a:pPr>
              <a:t>下午8时26分</a:t>
            </a:fld>
            <a:endParaRPr kumimoji="0" lang="en-US" altLang="zh-CN" sz="1400"/>
          </a:p>
        </p:txBody>
      </p:sp>
      <p:sp>
        <p:nvSpPr>
          <p:cNvPr id="207874" name="Rectangle 2">
            <a:extLst>
              <a:ext uri="{FF2B5EF4-FFF2-40B4-BE49-F238E27FC236}">
                <a16:creationId xmlns:a16="http://schemas.microsoft.com/office/drawing/2014/main" id="{DEEC09FB-47E1-6D45-87DA-B864E3758A27}"/>
              </a:ext>
            </a:extLst>
          </p:cNvPr>
          <p:cNvSpPr>
            <a:spLocks noGrp="1" noChangeArrowheads="1"/>
          </p:cNvSpPr>
          <p:nvPr>
            <p:ph type="title"/>
          </p:nvPr>
        </p:nvSpPr>
        <p:spPr>
          <a:xfrm>
            <a:off x="250825" y="836613"/>
            <a:ext cx="3167063" cy="517525"/>
          </a:xfrm>
        </p:spPr>
        <p:txBody>
          <a:bodyPr anchor="ctr">
            <a:spAutoFit/>
          </a:bodyPr>
          <a:lstStyle/>
          <a:p>
            <a:pPr eaLnBrk="1" hangingPunct="1"/>
            <a:r>
              <a:rPr kumimoji="0" lang="en-US" altLang="zh-CN" sz="2800" b="1">
                <a:solidFill>
                  <a:schemeClr val="folHlink"/>
                </a:solidFill>
                <a:latin typeface="华文中宋" panose="02010600040101010101" pitchFamily="2" charset="-122"/>
                <a:ea typeface="华文中宋" panose="02010600040101010101" pitchFamily="2" charset="-122"/>
              </a:rPr>
              <a:t>1</a:t>
            </a:r>
            <a:r>
              <a:rPr kumimoji="0" lang="zh-CN" altLang="en-US" sz="2800" b="1">
                <a:solidFill>
                  <a:schemeClr val="folHlink"/>
                </a:solidFill>
                <a:latin typeface="华文中宋" panose="02010600040101010101" pitchFamily="2" charset="-122"/>
                <a:ea typeface="华文中宋" panose="02010600040101010101" pitchFamily="2" charset="-122"/>
              </a:rPr>
              <a:t>、数据传送指令</a:t>
            </a:r>
            <a:r>
              <a:rPr kumimoji="0" lang="zh-CN" altLang="en-US" sz="2800">
                <a:solidFill>
                  <a:schemeClr val="folHlink"/>
                </a:solidFill>
                <a:latin typeface="华文中宋" panose="02010600040101010101" pitchFamily="2" charset="-122"/>
                <a:ea typeface="华文中宋" panose="02010600040101010101" pitchFamily="2" charset="-122"/>
              </a:rPr>
              <a:t> </a:t>
            </a:r>
          </a:p>
        </p:txBody>
      </p:sp>
      <p:sp>
        <p:nvSpPr>
          <p:cNvPr id="207875" name="Text Box 3">
            <a:extLst>
              <a:ext uri="{FF2B5EF4-FFF2-40B4-BE49-F238E27FC236}">
                <a16:creationId xmlns:a16="http://schemas.microsoft.com/office/drawing/2014/main" id="{B56F5E8E-95CD-0541-8024-43956F020E86}"/>
              </a:ext>
            </a:extLst>
          </p:cNvPr>
          <p:cNvSpPr txBox="1">
            <a:spLocks noChangeArrowheads="1"/>
          </p:cNvSpPr>
          <p:nvPr/>
        </p:nvSpPr>
        <p:spPr bwMode="auto">
          <a:xfrm>
            <a:off x="838200" y="3573463"/>
            <a:ext cx="7694613" cy="180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ts val="600"/>
              </a:spcBef>
              <a:buClrTx/>
              <a:buSzTx/>
              <a:buFontTx/>
              <a:buNone/>
            </a:pPr>
            <a:r>
              <a:rPr lang="zh-CN" altLang="en-US" sz="2400" dirty="0">
                <a:latin typeface="华文中宋" panose="02010600040101010101" pitchFamily="2" charset="-122"/>
                <a:ea typeface="华文中宋" panose="02010600040101010101" pitchFamily="2" charset="-122"/>
              </a:rPr>
              <a:t>通用数据传送：    </a:t>
            </a:r>
            <a:r>
              <a:rPr lang="en-US" altLang="zh-CN" sz="2400" dirty="0">
                <a:latin typeface="华文中宋" panose="02010600040101010101" pitchFamily="2" charset="-122"/>
                <a:ea typeface="华文中宋" panose="02010600040101010101" pitchFamily="2" charset="-122"/>
              </a:rPr>
              <a:t>MOV, PUSH, POP, XCHG </a:t>
            </a:r>
          </a:p>
          <a:p>
            <a:pPr eaLnBrk="1" hangingPunct="1">
              <a:spcBef>
                <a:spcPts val="600"/>
              </a:spcBef>
              <a:buClrTx/>
              <a:buSzTx/>
              <a:buFontTx/>
              <a:buNone/>
            </a:pPr>
            <a:r>
              <a:rPr lang="zh-CN" altLang="en-US" sz="2400" dirty="0">
                <a:latin typeface="华文中宋" panose="02010600040101010101" pitchFamily="2" charset="-122"/>
                <a:ea typeface="华文中宋" panose="02010600040101010101" pitchFamily="2" charset="-122"/>
              </a:rPr>
              <a:t>累加器专用传送： </a:t>
            </a:r>
            <a:r>
              <a:rPr lang="en-US" altLang="zh-CN" sz="2400" dirty="0">
                <a:latin typeface="华文中宋" panose="02010600040101010101" pitchFamily="2" charset="-122"/>
                <a:ea typeface="华文中宋" panose="02010600040101010101" pitchFamily="2" charset="-122"/>
              </a:rPr>
              <a:t>IN, OUT, XLAT</a:t>
            </a:r>
          </a:p>
          <a:p>
            <a:pPr eaLnBrk="1" hangingPunct="1">
              <a:spcBef>
                <a:spcPts val="600"/>
              </a:spcBef>
              <a:buClrTx/>
              <a:buSzTx/>
              <a:buFontTx/>
              <a:buNone/>
            </a:pPr>
            <a:r>
              <a:rPr lang="zh-CN" altLang="en-US" sz="2400" dirty="0">
                <a:latin typeface="华文中宋" panose="02010600040101010101" pitchFamily="2" charset="-122"/>
                <a:ea typeface="华文中宋" panose="02010600040101010101" pitchFamily="2" charset="-122"/>
              </a:rPr>
              <a:t>目的地址传送：    </a:t>
            </a:r>
            <a:r>
              <a:rPr lang="en-US" altLang="zh-CN" sz="2400" dirty="0">
                <a:latin typeface="华文中宋" panose="02010600040101010101" pitchFamily="2" charset="-122"/>
                <a:ea typeface="华文中宋" panose="02010600040101010101" pitchFamily="2" charset="-122"/>
              </a:rPr>
              <a:t>LEA, LDS, LES</a:t>
            </a:r>
          </a:p>
          <a:p>
            <a:pPr eaLnBrk="1" hangingPunct="1">
              <a:spcBef>
                <a:spcPts val="600"/>
              </a:spcBef>
              <a:buClrTx/>
              <a:buSzTx/>
              <a:buFontTx/>
              <a:buNone/>
            </a:pPr>
            <a:r>
              <a:rPr lang="zh-CN" altLang="en-US" sz="2400" dirty="0">
                <a:latin typeface="华文中宋" panose="02010600040101010101" pitchFamily="2" charset="-122"/>
                <a:ea typeface="华文中宋" panose="02010600040101010101" pitchFamily="2" charset="-122"/>
              </a:rPr>
              <a:t>标志寄存器传送： </a:t>
            </a:r>
            <a:r>
              <a:rPr lang="en-US" altLang="zh-CN" sz="2400" dirty="0">
                <a:latin typeface="华文中宋" panose="02010600040101010101" pitchFamily="2" charset="-122"/>
                <a:ea typeface="华文中宋" panose="02010600040101010101" pitchFamily="2" charset="-122"/>
              </a:rPr>
              <a:t>LAHF, </a:t>
            </a:r>
            <a:r>
              <a:rPr lang="en-US" altLang="zh-CN" sz="2400" dirty="0">
                <a:solidFill>
                  <a:schemeClr val="hlink"/>
                </a:solidFill>
                <a:latin typeface="华文中宋" panose="02010600040101010101" pitchFamily="2" charset="-122"/>
                <a:ea typeface="华文中宋" panose="02010600040101010101" pitchFamily="2" charset="-122"/>
              </a:rPr>
              <a:t>SAHF,</a:t>
            </a:r>
            <a:r>
              <a:rPr lang="en-US" altLang="zh-CN" sz="2400" dirty="0">
                <a:latin typeface="华文中宋" panose="02010600040101010101" pitchFamily="2" charset="-122"/>
                <a:ea typeface="华文中宋" panose="02010600040101010101" pitchFamily="2" charset="-122"/>
              </a:rPr>
              <a:t> PUSHF,</a:t>
            </a:r>
            <a:r>
              <a:rPr lang="en-US" altLang="zh-CN" sz="2400" dirty="0">
                <a:solidFill>
                  <a:schemeClr val="hlink"/>
                </a:solidFill>
                <a:latin typeface="华文中宋" panose="02010600040101010101" pitchFamily="2" charset="-122"/>
                <a:ea typeface="华文中宋" panose="02010600040101010101" pitchFamily="2" charset="-122"/>
              </a:rPr>
              <a:t> POPF</a:t>
            </a:r>
            <a:r>
              <a:rPr lang="en-US" altLang="zh-CN" sz="2400" b="0" dirty="0">
                <a:latin typeface="华文中宋" panose="02010600040101010101" pitchFamily="2" charset="-122"/>
                <a:ea typeface="华文中宋" panose="02010600040101010101" pitchFamily="2" charset="-122"/>
              </a:rPr>
              <a:t> </a:t>
            </a:r>
          </a:p>
        </p:txBody>
      </p:sp>
      <p:sp>
        <p:nvSpPr>
          <p:cNvPr id="207876" name="AutoShape 4">
            <a:extLst>
              <a:ext uri="{FF2B5EF4-FFF2-40B4-BE49-F238E27FC236}">
                <a16:creationId xmlns:a16="http://schemas.microsoft.com/office/drawing/2014/main" id="{F479362B-F9BE-5B47-8B62-D1247C268FE7}"/>
              </a:ext>
            </a:extLst>
          </p:cNvPr>
          <p:cNvSpPr>
            <a:spLocks noChangeArrowheads="1"/>
          </p:cNvSpPr>
          <p:nvPr/>
        </p:nvSpPr>
        <p:spPr bwMode="auto">
          <a:xfrm>
            <a:off x="4572000" y="5949950"/>
            <a:ext cx="2879725" cy="576263"/>
          </a:xfrm>
          <a:prstGeom prst="wedgeRoundRectCallout">
            <a:avLst>
              <a:gd name="adj1" fmla="val -39426"/>
              <a:gd name="adj2" fmla="val -158319"/>
              <a:gd name="adj3" fmla="val 16667"/>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对标志位有影响</a:t>
            </a:r>
          </a:p>
        </p:txBody>
      </p:sp>
      <p:sp>
        <p:nvSpPr>
          <p:cNvPr id="207878" name="Text Box 3">
            <a:extLst>
              <a:ext uri="{FF2B5EF4-FFF2-40B4-BE49-F238E27FC236}">
                <a16:creationId xmlns:a16="http://schemas.microsoft.com/office/drawing/2014/main" id="{9A2BF336-A177-7E46-A488-37629BEF2D3D}"/>
              </a:ext>
            </a:extLst>
          </p:cNvPr>
          <p:cNvSpPr txBox="1">
            <a:spLocks noChangeArrowheads="1"/>
          </p:cNvSpPr>
          <p:nvPr/>
        </p:nvSpPr>
        <p:spPr bwMode="auto">
          <a:xfrm>
            <a:off x="838200" y="1412875"/>
            <a:ext cx="7766050" cy="193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lnSpc>
                <a:spcPct val="120000"/>
              </a:lnSpc>
              <a:spcBef>
                <a:spcPts val="600"/>
              </a:spcBef>
              <a:buClrTx/>
              <a:buSzTx/>
              <a:buFontTx/>
              <a:buNone/>
            </a:pPr>
            <a:r>
              <a:rPr lang="zh-CN" altLang="en-US" sz="2400">
                <a:latin typeface="Times New Roman" panose="02020603050405020304" pitchFamily="18" charset="0"/>
                <a:ea typeface="华文中宋" panose="02010600040101010101" pitchFamily="2" charset="-122"/>
              </a:rPr>
              <a:t>数据传送指令</a:t>
            </a:r>
            <a:r>
              <a:rPr lang="zh-CN" altLang="en-US" sz="2400" b="0">
                <a:latin typeface="Times New Roman" panose="02020603050405020304" pitchFamily="18" charset="0"/>
                <a:ea typeface="华文中宋" panose="02010600040101010101" pitchFamily="2" charset="-122"/>
              </a:rPr>
              <a:t>：是将数据、地址或立即数传送到寄存器或存储单元中。</a:t>
            </a:r>
          </a:p>
          <a:p>
            <a:pPr eaLnBrk="1" hangingPunct="1">
              <a:lnSpc>
                <a:spcPct val="120000"/>
              </a:lnSpc>
              <a:spcBef>
                <a:spcPts val="600"/>
              </a:spcBef>
              <a:buClrTx/>
              <a:buSzTx/>
              <a:buFontTx/>
              <a:buNone/>
            </a:pPr>
            <a:r>
              <a:rPr lang="zh-CN" altLang="en-US" sz="2400" b="0">
                <a:latin typeface="Times New Roman" panose="02020603050405020304" pitchFamily="18" charset="0"/>
                <a:ea typeface="华文中宋" panose="02010600040101010101" pitchFamily="2" charset="-122"/>
              </a:rPr>
              <a:t>又可分为通用</a:t>
            </a:r>
            <a:r>
              <a:rPr lang="zh-CN" altLang="en-US" sz="2400">
                <a:latin typeface="Times New Roman" panose="02020603050405020304" pitchFamily="18" charset="0"/>
                <a:ea typeface="华文中宋" panose="02010600040101010101" pitchFamily="2" charset="-122"/>
              </a:rPr>
              <a:t>数据传送指令</a:t>
            </a:r>
            <a:r>
              <a:rPr lang="zh-CN" altLang="en-US" sz="2400" b="0">
                <a:latin typeface="Times New Roman" panose="02020603050405020304" pitchFamily="18" charset="0"/>
                <a:ea typeface="华文中宋" panose="02010600040101010101" pitchFamily="2" charset="-122"/>
              </a:rPr>
              <a:t>、</a:t>
            </a:r>
            <a:r>
              <a:rPr lang="zh-CN" altLang="en-US" sz="2400">
                <a:latin typeface="Times New Roman" panose="02020603050405020304" pitchFamily="18" charset="0"/>
                <a:ea typeface="华文中宋" panose="02010600040101010101" pitchFamily="2" charset="-122"/>
              </a:rPr>
              <a:t>输入输出指令</a:t>
            </a:r>
            <a:r>
              <a:rPr lang="zh-CN" altLang="en-US" sz="2400" b="0">
                <a:latin typeface="Times New Roman" panose="02020603050405020304" pitchFamily="18" charset="0"/>
                <a:ea typeface="华文中宋" panose="02010600040101010101" pitchFamily="2" charset="-122"/>
              </a:rPr>
              <a:t>、</a:t>
            </a:r>
            <a:r>
              <a:rPr lang="zh-CN" altLang="en-US" sz="2400">
                <a:latin typeface="Times New Roman" panose="02020603050405020304" pitchFamily="18" charset="0"/>
                <a:ea typeface="华文中宋" panose="02010600040101010101" pitchFamily="2" charset="-122"/>
              </a:rPr>
              <a:t>目的地址传送指令</a:t>
            </a:r>
            <a:r>
              <a:rPr lang="zh-CN" altLang="en-US" sz="2400" b="0">
                <a:latin typeface="Times New Roman" panose="02020603050405020304" pitchFamily="18" charset="0"/>
                <a:ea typeface="华文中宋" panose="02010600040101010101" pitchFamily="2" charset="-122"/>
              </a:rPr>
              <a:t>和</a:t>
            </a:r>
            <a:r>
              <a:rPr lang="zh-CN" altLang="en-US" sz="2400">
                <a:latin typeface="Times New Roman" panose="02020603050405020304" pitchFamily="18" charset="0"/>
                <a:ea typeface="华文中宋" panose="02010600040101010101" pitchFamily="2" charset="-122"/>
              </a:rPr>
              <a:t>标志传送指令</a:t>
            </a:r>
            <a:r>
              <a:rPr lang="zh-CN" altLang="en-US" sz="2400" b="0">
                <a:latin typeface="Times New Roman" panose="02020603050405020304" pitchFamily="18" charset="0"/>
                <a:ea typeface="华文中宋" panose="02010600040101010101" pitchFamily="2" charset="-122"/>
              </a:rPr>
              <a:t>等四组。</a:t>
            </a:r>
            <a:endParaRPr lang="en-US" altLang="zh-CN" sz="2400" b="0">
              <a:latin typeface="华文中宋" panose="02010600040101010101" pitchFamily="2" charset="-122"/>
              <a:ea typeface="华文中宋" panose="02010600040101010101" pitchFamily="2" charset="-122"/>
            </a:endParaRPr>
          </a:p>
        </p:txBody>
      </p:sp>
      <p:sp>
        <p:nvSpPr>
          <p:cNvPr id="207879" name="幻灯片编号占位符 2">
            <a:extLst>
              <a:ext uri="{FF2B5EF4-FFF2-40B4-BE49-F238E27FC236}">
                <a16:creationId xmlns:a16="http://schemas.microsoft.com/office/drawing/2014/main" id="{35BBB76E-50B2-C146-8C9E-221F853C725C}"/>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616F0F0A-9E69-7B4B-BB91-1FADC01E671F}" type="slidenum">
              <a:rPr kumimoji="0" lang="en-US" altLang="zh-CN" sz="1400" smtClean="0"/>
              <a:pPr>
                <a:spcBef>
                  <a:spcPct val="0"/>
                </a:spcBef>
                <a:buClrTx/>
                <a:buSzTx/>
                <a:buFontTx/>
                <a:buNone/>
              </a:pPr>
              <a:t>97</a:t>
            </a:fld>
            <a:r>
              <a:rPr kumimoji="0" lang="en-US" altLang="zh-CN" sz="1400"/>
              <a:t>/201</a:t>
            </a:r>
          </a:p>
        </p:txBody>
      </p:sp>
      <p:sp>
        <p:nvSpPr>
          <p:cNvPr id="9" name="Text Box 5">
            <a:extLst>
              <a:ext uri="{FF2B5EF4-FFF2-40B4-BE49-F238E27FC236}">
                <a16:creationId xmlns:a16="http://schemas.microsoft.com/office/drawing/2014/main" id="{0607E1A0-E68A-C440-9922-ED0C54834386}"/>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1" name="日期占位符 3">
            <a:extLst>
              <a:ext uri="{FF2B5EF4-FFF2-40B4-BE49-F238E27FC236}">
                <a16:creationId xmlns:a16="http://schemas.microsoft.com/office/drawing/2014/main" id="{F6FA17D5-94DA-4B4F-A139-2380C4712993}"/>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2E08A64C-786B-E044-8005-BF8122488B39}" type="datetime12">
              <a:rPr kumimoji="0" lang="zh-CN" altLang="en-US" sz="1400" smtClean="0"/>
              <a:pPr>
                <a:spcBef>
                  <a:spcPct val="0"/>
                </a:spcBef>
                <a:buClrTx/>
                <a:buSzTx/>
                <a:buFontTx/>
                <a:buNone/>
              </a:pPr>
              <a:t>下午8时26分</a:t>
            </a:fld>
            <a:endParaRPr kumimoji="0" lang="en-US" altLang="zh-CN" sz="1400"/>
          </a:p>
        </p:txBody>
      </p:sp>
      <p:sp>
        <p:nvSpPr>
          <p:cNvPr id="209922" name="Text Box 2">
            <a:extLst>
              <a:ext uri="{FF2B5EF4-FFF2-40B4-BE49-F238E27FC236}">
                <a16:creationId xmlns:a16="http://schemas.microsoft.com/office/drawing/2014/main" id="{D7A52C0B-1B94-6440-9509-17FBF55802D5}"/>
              </a:ext>
            </a:extLst>
          </p:cNvPr>
          <p:cNvSpPr txBox="1">
            <a:spLocks noChangeArrowheads="1"/>
          </p:cNvSpPr>
          <p:nvPr/>
        </p:nvSpPr>
        <p:spPr bwMode="auto">
          <a:xfrm>
            <a:off x="381000" y="1481138"/>
            <a:ext cx="8475663"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1</a:t>
            </a:r>
            <a:r>
              <a:rPr lang="zh-CN" altLang="en-US" sz="2400">
                <a:latin typeface="华文中宋" panose="02010600040101010101" pitchFamily="2" charset="-122"/>
                <a:ea typeface="华文中宋" panose="02010600040101010101" pitchFamily="2" charset="-122"/>
              </a:rPr>
              <a:t>）格式：</a:t>
            </a:r>
            <a:r>
              <a:rPr lang="en-US" altLang="zh-CN" sz="2400">
                <a:latin typeface="华文中宋" panose="02010600040101010101" pitchFamily="2" charset="-122"/>
                <a:ea typeface="华文中宋" panose="02010600040101010101" pitchFamily="2" charset="-122"/>
              </a:rPr>
              <a:t>MOV	DST</a:t>
            </a:r>
            <a:r>
              <a:rPr lang="zh-CN" altLang="en-US" sz="2400">
                <a:latin typeface="华文中宋" panose="02010600040101010101" pitchFamily="2" charset="-122"/>
                <a:ea typeface="华文中宋" panose="02010600040101010101" pitchFamily="2" charset="-122"/>
              </a:rPr>
              <a:t>（目的操作数），</a:t>
            </a:r>
            <a:r>
              <a:rPr lang="en-US" altLang="zh-CN" sz="2400">
                <a:latin typeface="华文中宋" panose="02010600040101010101" pitchFamily="2" charset="-122"/>
                <a:ea typeface="华文中宋" panose="02010600040101010101" pitchFamily="2" charset="-122"/>
              </a:rPr>
              <a:t>SRC</a:t>
            </a:r>
            <a:r>
              <a:rPr lang="zh-CN" altLang="en-US" sz="2400">
                <a:latin typeface="华文中宋" panose="02010600040101010101" pitchFamily="2" charset="-122"/>
                <a:ea typeface="华文中宋" panose="02010600040101010101" pitchFamily="2" charset="-122"/>
              </a:rPr>
              <a:t>（源操作数）</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2</a:t>
            </a:r>
            <a:r>
              <a:rPr lang="zh-CN" altLang="en-US" sz="2400">
                <a:latin typeface="华文中宋" panose="02010600040101010101" pitchFamily="2" charset="-122"/>
                <a:ea typeface="华文中宋" panose="02010600040101010101" pitchFamily="2" charset="-122"/>
              </a:rPr>
              <a:t>）执行：</a:t>
            </a:r>
            <a:r>
              <a:rPr lang="en-US" altLang="zh-CN" sz="2400">
                <a:latin typeface="华文中宋" panose="02010600040101010101" pitchFamily="2" charset="-122"/>
                <a:ea typeface="华文中宋" panose="02010600040101010101" pitchFamily="2" charset="-122"/>
              </a:rPr>
              <a:t>DST</a:t>
            </a:r>
            <a:r>
              <a:rPr lang="en-US" altLang="zh-CN" sz="2400">
                <a:latin typeface="华文中宋" panose="02010600040101010101" pitchFamily="2" charset="-122"/>
                <a:ea typeface="华文中宋" panose="02010600040101010101" pitchFamily="2" charset="-122"/>
                <a:sym typeface="Wingdings" pitchFamily="2" charset="2"/>
              </a:rPr>
              <a:t></a:t>
            </a:r>
            <a:r>
              <a:rPr lang="en-US" altLang="zh-CN" sz="2400">
                <a:latin typeface="华文中宋" panose="02010600040101010101" pitchFamily="2" charset="-122"/>
                <a:ea typeface="华文中宋" panose="02010600040101010101" pitchFamily="2" charset="-122"/>
              </a:rPr>
              <a:t>SRC</a:t>
            </a:r>
          </a:p>
          <a:p>
            <a:pPr eaLnBrk="1" hangingPunct="1">
              <a:spcBef>
                <a:spcPct val="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3</a:t>
            </a:r>
            <a:r>
              <a:rPr lang="zh-CN" altLang="en-US" sz="2400">
                <a:latin typeface="华文中宋" panose="02010600040101010101" pitchFamily="2" charset="-122"/>
                <a:ea typeface="华文中宋" panose="02010600040101010101" pitchFamily="2" charset="-122"/>
              </a:rPr>
              <a:t>）操作数类型：立即数，寄存器操作数和存储器操作数</a:t>
            </a:r>
          </a:p>
        </p:txBody>
      </p:sp>
      <p:graphicFrame>
        <p:nvGraphicFramePr>
          <p:cNvPr id="698371" name="Object 3">
            <a:extLst>
              <a:ext uri="{FF2B5EF4-FFF2-40B4-BE49-F238E27FC236}">
                <a16:creationId xmlns:a16="http://schemas.microsoft.com/office/drawing/2014/main" id="{D48D01B9-1E00-954A-A592-D845CAF3DAE9}"/>
              </a:ext>
            </a:extLst>
          </p:cNvPr>
          <p:cNvGraphicFramePr>
            <a:graphicFrameLocks noChangeAspect="1"/>
          </p:cNvGraphicFramePr>
          <p:nvPr/>
        </p:nvGraphicFramePr>
        <p:xfrm>
          <a:off x="990600" y="2736850"/>
          <a:ext cx="7696200" cy="3860800"/>
        </p:xfrm>
        <a:graphic>
          <a:graphicData uri="http://schemas.openxmlformats.org/presentationml/2006/ole">
            <mc:AlternateContent xmlns:mc="http://schemas.openxmlformats.org/markup-compatibility/2006">
              <mc:Choice xmlns:v="urn:schemas-microsoft-com:vml" Requires="v">
                <p:oleObj spid="_x0000_s209953" name="Picture" r:id="rId4" imgW="1708150" imgH="977900" progId="Word.Picture.8">
                  <p:embed/>
                </p:oleObj>
              </mc:Choice>
              <mc:Fallback>
                <p:oleObj name="Picture" r:id="rId4" imgW="1708150" imgH="977900" progId="Word.Picture.8">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0600" y="2736850"/>
                        <a:ext cx="7696200" cy="3860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
        <p:nvSpPr>
          <p:cNvPr id="209924" name="Rectangle 4">
            <a:extLst>
              <a:ext uri="{FF2B5EF4-FFF2-40B4-BE49-F238E27FC236}">
                <a16:creationId xmlns:a16="http://schemas.microsoft.com/office/drawing/2014/main" id="{030C297A-CAC5-DA4D-B8DB-B884F3ED512C}"/>
              </a:ext>
            </a:extLst>
          </p:cNvPr>
          <p:cNvSpPr>
            <a:spLocks noGrp="1" noChangeArrowheads="1"/>
          </p:cNvSpPr>
          <p:nvPr>
            <p:ph type="title"/>
          </p:nvPr>
        </p:nvSpPr>
        <p:spPr>
          <a:xfrm>
            <a:off x="228600" y="893763"/>
            <a:ext cx="5351463" cy="519112"/>
          </a:xfrm>
        </p:spPr>
        <p:txBody>
          <a:bodyPr anchor="ctr">
            <a:spAutoFit/>
          </a:bodyPr>
          <a:lstStyle/>
          <a:p>
            <a:pPr eaLnBrk="1" hangingPunct="1"/>
            <a:r>
              <a:rPr kumimoji="0" lang="en-US" altLang="zh-CN" sz="2800">
                <a:solidFill>
                  <a:schemeClr val="folHlink"/>
                </a:solidFill>
                <a:latin typeface="华文中宋" panose="02010600040101010101" pitchFamily="2" charset="-122"/>
                <a:ea typeface="华文中宋" panose="02010600040101010101" pitchFamily="2" charset="-122"/>
              </a:rPr>
              <a:t> </a:t>
            </a:r>
            <a:r>
              <a:rPr kumimoji="0" lang="en-US" altLang="zh-CN" sz="2800" b="1">
                <a:solidFill>
                  <a:schemeClr val="folHlink"/>
                </a:solidFill>
                <a:latin typeface="华文中宋" panose="02010600040101010101" pitchFamily="2" charset="-122"/>
                <a:ea typeface="华文中宋" panose="02010600040101010101" pitchFamily="2" charset="-122"/>
              </a:rPr>
              <a:t>1</a:t>
            </a:r>
            <a:r>
              <a:rPr kumimoji="0" lang="zh-CN" altLang="en-US" sz="2800" b="1">
                <a:solidFill>
                  <a:schemeClr val="folHlink"/>
                </a:solidFill>
                <a:latin typeface="华文中宋" panose="02010600040101010101" pitchFamily="2" charset="-122"/>
                <a:ea typeface="华文中宋" panose="02010600040101010101" pitchFamily="2" charset="-122"/>
              </a:rPr>
              <a:t>）、</a:t>
            </a:r>
            <a:r>
              <a:rPr kumimoji="0" lang="en-US" altLang="zh-CN" sz="2800" b="1">
                <a:solidFill>
                  <a:schemeClr val="folHlink"/>
                </a:solidFill>
                <a:latin typeface="华文中宋" panose="02010600040101010101" pitchFamily="2" charset="-122"/>
                <a:ea typeface="华文中宋" panose="02010600040101010101" pitchFamily="2" charset="-122"/>
              </a:rPr>
              <a:t>MOV</a:t>
            </a:r>
            <a:r>
              <a:rPr kumimoji="0" lang="zh-CN" altLang="en-US" sz="2800" b="1">
                <a:solidFill>
                  <a:schemeClr val="folHlink"/>
                </a:solidFill>
                <a:latin typeface="华文中宋" panose="02010600040101010101" pitchFamily="2" charset="-122"/>
                <a:ea typeface="华文中宋" panose="02010600040101010101" pitchFamily="2" charset="-122"/>
              </a:rPr>
              <a:t>（数据传送指令）</a:t>
            </a:r>
          </a:p>
        </p:txBody>
      </p:sp>
      <p:sp>
        <p:nvSpPr>
          <p:cNvPr id="209926" name="幻灯片编号占位符 2">
            <a:extLst>
              <a:ext uri="{FF2B5EF4-FFF2-40B4-BE49-F238E27FC236}">
                <a16:creationId xmlns:a16="http://schemas.microsoft.com/office/drawing/2014/main" id="{4870CB6F-0776-1947-81EB-01CBD01777A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BA2F084C-652F-ED4B-B556-53407901F134}" type="slidenum">
              <a:rPr kumimoji="0" lang="en-US" altLang="zh-CN" sz="1400" smtClean="0"/>
              <a:pPr>
                <a:spcBef>
                  <a:spcPct val="0"/>
                </a:spcBef>
                <a:buClrTx/>
                <a:buSzTx/>
                <a:buFontTx/>
                <a:buNone/>
              </a:pPr>
              <a:t>98</a:t>
            </a:fld>
            <a:r>
              <a:rPr kumimoji="0" lang="en-US" altLang="zh-CN" sz="1400"/>
              <a:t>/201</a:t>
            </a:r>
          </a:p>
        </p:txBody>
      </p:sp>
      <p:sp>
        <p:nvSpPr>
          <p:cNvPr id="8" name="Text Box 5">
            <a:extLst>
              <a:ext uri="{FF2B5EF4-FFF2-40B4-BE49-F238E27FC236}">
                <a16:creationId xmlns:a16="http://schemas.microsoft.com/office/drawing/2014/main" id="{D0EAF248-E7D7-5647-903D-178B7367D8AB}"/>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8" presetClass="entr" presetSubtype="16" fill="hold" nodeType="clickEffect">
                                  <p:stCondLst>
                                    <p:cond delay="0"/>
                                  </p:stCondLst>
                                  <p:childTnLst>
                                    <p:set>
                                      <p:cBhvr>
                                        <p:cTn id="6" dur="1" fill="hold">
                                          <p:stCondLst>
                                            <p:cond delay="0"/>
                                          </p:stCondLst>
                                        </p:cTn>
                                        <p:tgtEl>
                                          <p:spTgt spid="698371"/>
                                        </p:tgtEl>
                                        <p:attrNameLst>
                                          <p:attrName>style.visibility</p:attrName>
                                        </p:attrNameLst>
                                      </p:cBhvr>
                                      <p:to>
                                        <p:strVal val="visible"/>
                                      </p:to>
                                    </p:set>
                                    <p:animEffect transition="in" filter="diamond(in)">
                                      <p:cBhvr>
                                        <p:cTn id="7" dur="2000"/>
                                        <p:tgtEl>
                                          <p:spTgt spid="6983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9" name="日期占位符 1">
            <a:extLst>
              <a:ext uri="{FF2B5EF4-FFF2-40B4-BE49-F238E27FC236}">
                <a16:creationId xmlns:a16="http://schemas.microsoft.com/office/drawing/2014/main" id="{713C13D6-8724-034F-8159-7B750275C40B}"/>
              </a:ext>
            </a:extLst>
          </p:cNvPr>
          <p:cNvSpPr>
            <a:spLocks noGrp="1"/>
          </p:cNvSpPr>
          <p:nvPr>
            <p:ph type="dt" sz="quarter" idx="10"/>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7F970A8B-890F-D148-9CAE-264068BA2E4D}" type="datetime12">
              <a:rPr kumimoji="0" lang="zh-CN" altLang="en-US" sz="1400" smtClean="0"/>
              <a:pPr>
                <a:spcBef>
                  <a:spcPct val="0"/>
                </a:spcBef>
                <a:buClrTx/>
                <a:buSzTx/>
                <a:buFontTx/>
                <a:buNone/>
              </a:pPr>
              <a:t>下午8时26分</a:t>
            </a:fld>
            <a:endParaRPr kumimoji="0" lang="en-US" altLang="zh-CN" sz="1400"/>
          </a:p>
        </p:txBody>
      </p:sp>
      <p:sp>
        <p:nvSpPr>
          <p:cNvPr id="211970" name="Rectangle 2">
            <a:extLst>
              <a:ext uri="{FF2B5EF4-FFF2-40B4-BE49-F238E27FC236}">
                <a16:creationId xmlns:a16="http://schemas.microsoft.com/office/drawing/2014/main" id="{FDD9F245-9609-2843-9C42-77C021C99B3D}"/>
              </a:ext>
            </a:extLst>
          </p:cNvPr>
          <p:cNvSpPr>
            <a:spLocks noChangeArrowheads="1"/>
          </p:cNvSpPr>
          <p:nvPr/>
        </p:nvSpPr>
        <p:spPr bwMode="auto">
          <a:xfrm>
            <a:off x="179388" y="908050"/>
            <a:ext cx="8763000" cy="483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4</a:t>
            </a:r>
            <a:r>
              <a:rPr lang="zh-CN" altLang="en-US" sz="2400">
                <a:latin typeface="华文中宋" panose="02010600040101010101" pitchFamily="2" charset="-122"/>
                <a:ea typeface="华文中宋" panose="02010600040101010101" pitchFamily="2" charset="-122"/>
              </a:rPr>
              <a:t>）</a:t>
            </a:r>
            <a:r>
              <a:rPr lang="zh-CN" altLang="en-US" sz="2400">
                <a:solidFill>
                  <a:srgbClr val="FF0000"/>
                </a:solidFill>
                <a:latin typeface="华文中宋" panose="02010600040101010101" pitchFamily="2" charset="-122"/>
                <a:ea typeface="华文中宋" panose="02010600040101010101" pitchFamily="2" charset="-122"/>
              </a:rPr>
              <a:t>注意</a:t>
            </a:r>
            <a:r>
              <a:rPr lang="zh-CN" altLang="en-US" sz="2400">
                <a:latin typeface="华文中宋" panose="02010600040101010101" pitchFamily="2" charset="-122"/>
                <a:ea typeface="华文中宋" panose="02010600040101010101" pitchFamily="2" charset="-122"/>
              </a:rPr>
              <a:t>： </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A</a:t>
            </a:r>
            <a:r>
              <a:rPr lang="zh-CN" altLang="en-US" sz="2400">
                <a:latin typeface="华文中宋" panose="02010600040101010101" pitchFamily="2" charset="-122"/>
                <a:ea typeface="华文中宋" panose="02010600040101010101" pitchFamily="2" charset="-122"/>
              </a:rPr>
              <a:t>）两个操作数不能全为存储器；</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B</a:t>
            </a:r>
            <a:r>
              <a:rPr lang="zh-CN" altLang="en-US" sz="2400">
                <a:latin typeface="华文中宋" panose="02010600040101010101" pitchFamily="2" charset="-122"/>
                <a:ea typeface="华文中宋" panose="02010600040101010101" pitchFamily="2" charset="-122"/>
              </a:rPr>
              <a:t>）两个操作数不能全为段寄存器；</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	（</a:t>
            </a:r>
            <a:r>
              <a:rPr lang="en-US" altLang="zh-CN" sz="2400">
                <a:latin typeface="华文中宋" panose="02010600040101010101" pitchFamily="2" charset="-122"/>
                <a:ea typeface="华文中宋" panose="02010600040101010101" pitchFamily="2" charset="-122"/>
              </a:rPr>
              <a:t>C</a:t>
            </a:r>
            <a:r>
              <a:rPr lang="zh-CN" altLang="en-US" sz="2400">
                <a:latin typeface="华文中宋" panose="02010600040101010101" pitchFamily="2" charset="-122"/>
                <a:ea typeface="华文中宋" panose="02010600040101010101" pitchFamily="2" charset="-122"/>
              </a:rPr>
              <a:t>）目的操作数不能为</a:t>
            </a:r>
            <a:r>
              <a:rPr lang="en-US" altLang="zh-CN" sz="2400">
                <a:latin typeface="华文中宋" panose="02010600040101010101" pitchFamily="2" charset="-122"/>
                <a:ea typeface="华文中宋" panose="02010600040101010101" pitchFamily="2" charset="-122"/>
              </a:rPr>
              <a:t>IP</a:t>
            </a:r>
            <a:r>
              <a:rPr lang="zh-CN" altLang="en-US" sz="2400">
                <a:latin typeface="华文中宋" panose="02010600040101010101" pitchFamily="2" charset="-122"/>
                <a:ea typeface="华文中宋" panose="02010600040101010101" pitchFamily="2" charset="-122"/>
              </a:rPr>
              <a:t>，段寄存器不能为</a:t>
            </a:r>
            <a:r>
              <a:rPr lang="en-US" altLang="zh-CN" sz="2400">
                <a:latin typeface="华文中宋" panose="02010600040101010101" pitchFamily="2" charset="-122"/>
                <a:ea typeface="华文中宋" panose="02010600040101010101" pitchFamily="2" charset="-122"/>
              </a:rPr>
              <a:t>CS</a:t>
            </a:r>
            <a:r>
              <a:rPr lang="zh-CN" altLang="en-US" sz="2400">
                <a:latin typeface="华文中宋" panose="02010600040101010101" pitchFamily="2" charset="-122"/>
                <a:ea typeface="华文中宋" panose="02010600040101010101" pitchFamily="2" charset="-122"/>
              </a:rPr>
              <a:t>；</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	（Ｄ）</a:t>
            </a:r>
            <a:r>
              <a:rPr lang="en-US" altLang="zh-CN" sz="2400">
                <a:latin typeface="华文中宋" panose="02010600040101010101" pitchFamily="2" charset="-122"/>
                <a:ea typeface="华文中宋" panose="02010600040101010101" pitchFamily="2" charset="-122"/>
              </a:rPr>
              <a:t>DST</a:t>
            </a:r>
            <a:r>
              <a:rPr lang="zh-CN" altLang="en-US" sz="2400">
                <a:latin typeface="华文中宋" panose="02010600040101010101" pitchFamily="2" charset="-122"/>
                <a:ea typeface="华文中宋" panose="02010600040101010101" pitchFamily="2" charset="-122"/>
              </a:rPr>
              <a:t>不能是立即数；</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	（Ｅ）不能将</a:t>
            </a:r>
            <a:r>
              <a:rPr lang="zh-CN" altLang="en-US" sz="2400">
                <a:solidFill>
                  <a:schemeClr val="hlink"/>
                </a:solidFill>
                <a:latin typeface="华文中宋" panose="02010600040101010101" pitchFamily="2" charset="-122"/>
                <a:ea typeface="华文中宋" panose="02010600040101010101" pitchFamily="2" charset="-122"/>
              </a:rPr>
              <a:t>立即数</a:t>
            </a:r>
            <a:r>
              <a:rPr lang="zh-CN" altLang="en-US" sz="2400">
                <a:latin typeface="华文中宋" panose="02010600040101010101" pitchFamily="2" charset="-122"/>
                <a:ea typeface="华文中宋" panose="02010600040101010101" pitchFamily="2" charset="-122"/>
              </a:rPr>
              <a:t>直接传送给</a:t>
            </a:r>
            <a:r>
              <a:rPr lang="zh-CN" altLang="en-US" sz="2400">
                <a:solidFill>
                  <a:schemeClr val="hlink"/>
                </a:solidFill>
                <a:latin typeface="华文中宋" panose="02010600040101010101" pitchFamily="2" charset="-122"/>
                <a:ea typeface="华文中宋" panose="02010600040101010101" pitchFamily="2" charset="-122"/>
              </a:rPr>
              <a:t>段寄存器</a:t>
            </a:r>
            <a:r>
              <a:rPr lang="zh-CN" altLang="en-US" sz="2400">
                <a:latin typeface="华文中宋" panose="02010600040101010101" pitchFamily="2" charset="-122"/>
                <a:ea typeface="华文中宋" panose="02010600040101010101" pitchFamily="2" charset="-122"/>
              </a:rPr>
              <a:t>，段地址必须通</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		过通用寄存器赋值； </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          （Ｆ）源和目的类型必须一致。</a:t>
            </a:r>
          </a:p>
          <a:p>
            <a:pPr eaLnBrk="1" hangingPunct="1">
              <a:spcBef>
                <a:spcPct val="50000"/>
              </a:spcBef>
              <a:buClrTx/>
              <a:buSzTx/>
              <a:buFontTx/>
              <a:buNone/>
            </a:pPr>
            <a:r>
              <a:rPr lang="zh-CN" altLang="en-US" sz="2400">
                <a:latin typeface="华文中宋" panose="02010600040101010101" pitchFamily="2" charset="-122"/>
                <a:ea typeface="华文中宋" panose="02010600040101010101" pitchFamily="2" charset="-122"/>
              </a:rPr>
              <a:t>（</a:t>
            </a:r>
            <a:r>
              <a:rPr lang="en-US" altLang="zh-CN" sz="2400">
                <a:latin typeface="华文中宋" panose="02010600040101010101" pitchFamily="2" charset="-122"/>
                <a:ea typeface="华文中宋" panose="02010600040101010101" pitchFamily="2" charset="-122"/>
              </a:rPr>
              <a:t>5</a:t>
            </a:r>
            <a:r>
              <a:rPr lang="zh-CN" altLang="en-US" sz="2400">
                <a:latin typeface="华文中宋" panose="02010600040101010101" pitchFamily="2" charset="-122"/>
                <a:ea typeface="华文中宋" panose="02010600040101010101" pitchFamily="2" charset="-122"/>
              </a:rPr>
              <a:t>）不影响标志位</a:t>
            </a:r>
          </a:p>
        </p:txBody>
      </p:sp>
      <p:sp>
        <p:nvSpPr>
          <p:cNvPr id="211972" name="幻灯片编号占位符 2">
            <a:extLst>
              <a:ext uri="{FF2B5EF4-FFF2-40B4-BE49-F238E27FC236}">
                <a16:creationId xmlns:a16="http://schemas.microsoft.com/office/drawing/2014/main" id="{F0006EFD-66E1-2548-874C-FE80E26B011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8D482C96-C26C-E846-906F-BF4D9F6C4B6A}" type="slidenum">
              <a:rPr kumimoji="0" lang="en-US" altLang="zh-CN" sz="1400" smtClean="0"/>
              <a:pPr>
                <a:spcBef>
                  <a:spcPct val="0"/>
                </a:spcBef>
                <a:buClrTx/>
                <a:buSzTx/>
                <a:buFontTx/>
                <a:buNone/>
              </a:pPr>
              <a:t>99</a:t>
            </a:fld>
            <a:r>
              <a:rPr kumimoji="0" lang="en-US" altLang="zh-CN" sz="1400"/>
              <a:t>/201</a:t>
            </a:r>
          </a:p>
        </p:txBody>
      </p:sp>
      <p:sp>
        <p:nvSpPr>
          <p:cNvPr id="6" name="Text Box 5">
            <a:extLst>
              <a:ext uri="{FF2B5EF4-FFF2-40B4-BE49-F238E27FC236}">
                <a16:creationId xmlns:a16="http://schemas.microsoft.com/office/drawing/2014/main" id="{BED63C4D-662E-6D4F-97D0-56B270EDD715}"/>
              </a:ext>
            </a:extLst>
          </p:cNvPr>
          <p:cNvSpPr txBox="1">
            <a:spLocks noChangeArrowheads="1"/>
          </p:cNvSpPr>
          <p:nvPr/>
        </p:nvSpPr>
        <p:spPr bwMode="auto">
          <a:xfrm>
            <a:off x="1042988" y="115888"/>
            <a:ext cx="792150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tIns="0" bIns="0" anchor="ctr">
            <a:spAutoFit/>
          </a:bodyPr>
          <a:lstStyle>
            <a:lvl1pPr>
              <a:spcBef>
                <a:spcPct val="20000"/>
              </a:spcBef>
              <a:buClr>
                <a:schemeClr val="folHlink"/>
              </a:buClr>
              <a:buSzPct val="60000"/>
              <a:buFont typeface="Wingdings" pitchFamily="2" charset="2"/>
              <a:buChar char="n"/>
              <a:defRPr kumimoji="1"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itchFamily="2" charset="2"/>
              <a:buChar char="n"/>
              <a:defRPr kumimoji="1"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r>
              <a:rPr lang="en-US" altLang="zh-CN" sz="3600" dirty="0">
                <a:latin typeface="隶书" pitchFamily="49" charset="-122"/>
                <a:ea typeface="隶书" pitchFamily="49" charset="-122"/>
              </a:rPr>
              <a:t>5.5	 8086 CPU</a:t>
            </a:r>
            <a:r>
              <a:rPr lang="zh-CN" altLang="en-US" sz="3600" dirty="0">
                <a:latin typeface="隶书" pitchFamily="49" charset="-122"/>
                <a:ea typeface="隶书" pitchFamily="49" charset="-122"/>
              </a:rPr>
              <a:t>寻址方式和指令系统</a:t>
            </a:r>
          </a:p>
        </p:txBody>
      </p:sp>
    </p:spTree>
  </p:cSld>
  <p:clrMapOvr>
    <a:masterClrMapping/>
  </p:clrMapOvr>
</p:sld>
</file>

<file path=ppt/theme/theme1.xml><?xml version="1.0" encoding="utf-8"?>
<a:theme xmlns:a="http://schemas.openxmlformats.org/drawingml/2006/main" name="Blends">
  <a:themeElements>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Blends">
      <a:majorFont>
        <a:latin typeface="Tahoma"/>
        <a:ea typeface="宋体"/>
        <a:cs typeface=""/>
      </a:majorFont>
      <a:minorFont>
        <a:latin typeface="Tahom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800" b="1" i="0" u="none" strike="noStrike" cap="none" normalizeH="0" baseline="0" smtClean="0">
            <a:ln>
              <a:noFill/>
            </a:ln>
            <a:solidFill>
              <a:schemeClr val="tx1"/>
            </a:solidFill>
            <a:effectLst/>
            <a:latin typeface="Times New Roman" pitchFamily="18" charset="0"/>
            <a:ea typeface="华文中宋"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1" lang="zh-CN" altLang="en-US" sz="2800" b="1" i="0" u="none" strike="noStrike" cap="none" normalizeH="0" baseline="0" smtClean="0">
            <a:ln>
              <a:noFill/>
            </a:ln>
            <a:solidFill>
              <a:schemeClr val="tx1"/>
            </a:solidFill>
            <a:effectLst/>
            <a:latin typeface="Times New Roman" pitchFamily="18" charset="0"/>
            <a:ea typeface="华文中宋" pitchFamily="2" charset="-122"/>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Blends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Blends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10448</TotalTime>
  <Words>16438</Words>
  <Application>Microsoft Macintosh PowerPoint</Application>
  <PresentationFormat>全屏显示(4:3)</PresentationFormat>
  <Paragraphs>2862</Paragraphs>
  <Slides>201</Slides>
  <Notes>201</Notes>
  <HiddenSlides>2</HiddenSlides>
  <MMClips>0</MMClips>
  <ScaleCrop>false</ScaleCrop>
  <HeadingPairs>
    <vt:vector size="8" baseType="variant">
      <vt:variant>
        <vt:lpstr>已用的字体</vt:lpstr>
      </vt:variant>
      <vt:variant>
        <vt:i4>15</vt:i4>
      </vt:variant>
      <vt:variant>
        <vt:lpstr>主题</vt:lpstr>
      </vt:variant>
      <vt:variant>
        <vt:i4>1</vt:i4>
      </vt:variant>
      <vt:variant>
        <vt:lpstr>嵌入 OLE 服务器</vt:lpstr>
      </vt:variant>
      <vt:variant>
        <vt:i4>5</vt:i4>
      </vt:variant>
      <vt:variant>
        <vt:lpstr>幻灯片标题</vt:lpstr>
      </vt:variant>
      <vt:variant>
        <vt:i4>201</vt:i4>
      </vt:variant>
    </vt:vector>
  </HeadingPairs>
  <TitlesOfParts>
    <vt:vector size="222" baseType="lpstr">
      <vt:lpstr>黑体</vt:lpstr>
      <vt:lpstr>华文仿宋</vt:lpstr>
      <vt:lpstr>华文中宋</vt:lpstr>
      <vt:lpstr>楷体_GB2312</vt:lpstr>
      <vt:lpstr>隶书</vt:lpstr>
      <vt:lpstr>宋体</vt:lpstr>
      <vt:lpstr>Arial Unicode MS</vt:lpstr>
      <vt:lpstr>FangSong</vt:lpstr>
      <vt:lpstr>Arial</vt:lpstr>
      <vt:lpstr>Monotype Corsiva</vt:lpstr>
      <vt:lpstr>Symbol</vt:lpstr>
      <vt:lpstr>Tahoma</vt:lpstr>
      <vt:lpstr>Times New Roman</vt:lpstr>
      <vt:lpstr>Webdings</vt:lpstr>
      <vt:lpstr>Wingdings</vt:lpstr>
      <vt:lpstr>Blends</vt:lpstr>
      <vt:lpstr>演示文稿</vt:lpstr>
      <vt:lpstr>Visio</vt:lpstr>
      <vt:lpstr>Picture</vt:lpstr>
      <vt:lpstr>Picture2</vt:lpstr>
      <vt:lpstr>Equation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二、  8086系统配置</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注:目前为了表示数据的方便，常把2个字节称为一个字，双字即为32位。</vt:lpstr>
      <vt:lpstr>数据存放规律:</vt:lpstr>
      <vt:lpstr>二、存储器的分段结构</vt:lpstr>
      <vt:lpstr>PowerPoint 演示文稿</vt:lpstr>
      <vt:lpstr>三、逻辑地址、物理地址及物理地址的形成</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二、  操作数寻址方式</vt:lpstr>
      <vt:lpstr>1．立即寻址 </vt:lpstr>
      <vt:lpstr>PowerPoint 演示文稿</vt:lpstr>
      <vt:lpstr>2．寄存器寻址</vt:lpstr>
      <vt:lpstr>PowerPoint 演示文稿</vt:lpstr>
      <vt:lpstr>存储器寻址：</vt:lpstr>
      <vt:lpstr>3. 直接寻址</vt:lpstr>
      <vt:lpstr>PowerPoint 演示文稿</vt:lpstr>
      <vt:lpstr>4.  寄存器间接寻址</vt:lpstr>
      <vt:lpstr>PowerPoint 演示文稿</vt:lpstr>
      <vt:lpstr>5.  寄存器相对寻址</vt:lpstr>
      <vt:lpstr>PowerPoint 演示文稿</vt:lpstr>
      <vt:lpstr>6.  基址变址寻址</vt:lpstr>
      <vt:lpstr>PowerPoint 演示文稿</vt:lpstr>
      <vt:lpstr>7. 基址-变址-相对寻址</vt:lpstr>
      <vt:lpstr>PowerPoint 演示文稿</vt:lpstr>
      <vt:lpstr>8．I/O端口寻址</vt:lpstr>
      <vt:lpstr>9．隐含寻址</vt:lpstr>
      <vt:lpstr>PowerPoint 演示文稿</vt:lpstr>
      <vt:lpstr>PowerPoint 演示文稿</vt:lpstr>
      <vt:lpstr>PowerPoint 演示文稿</vt:lpstr>
      <vt:lpstr>三、  转移地址寻址</vt:lpstr>
      <vt:lpstr>PowerPoint 演示文稿</vt:lpstr>
      <vt:lpstr>PowerPoint 演示文稿</vt:lpstr>
      <vt:lpstr>PowerPoint 演示文稿</vt:lpstr>
      <vt:lpstr>PowerPoint 演示文稿</vt:lpstr>
      <vt:lpstr>四、  指令的格式与编码</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五、  指令介绍</vt:lpstr>
      <vt:lpstr>PowerPoint 演示文稿</vt:lpstr>
      <vt:lpstr>1、数据传送指令 </vt:lpstr>
      <vt:lpstr> 1）、MOV（数据传送指令）</vt:lpstr>
      <vt:lpstr>PowerPoint 演示文稿</vt:lpstr>
      <vt:lpstr>PowerPoint 演示文稿</vt:lpstr>
      <vt:lpstr>PowerPoint 演示文稿</vt:lpstr>
      <vt:lpstr>3）、XCHG（数据交换指令）</vt:lpstr>
      <vt:lpstr>4）、XLAT（换码或查表指令）</vt:lpstr>
      <vt:lpstr>5）、IN和OUT（输入输出指令）</vt:lpstr>
      <vt:lpstr>6）、LEA（取有效地址）</vt:lpstr>
      <vt:lpstr>7）、LDS和LES </vt:lpstr>
      <vt:lpstr>8）、LAHF和SAHF（字节） </vt:lpstr>
      <vt:lpstr>9）、PUSHF和POPF（字） </vt:lpstr>
      <vt:lpstr>2、算术运算指令</vt:lpstr>
      <vt:lpstr>1）、ADD和ADC</vt:lpstr>
      <vt:lpstr>PowerPoint 演示文稿</vt:lpstr>
      <vt:lpstr>2）、SUB和SBB</vt:lpstr>
      <vt:lpstr>3）、CMP</vt:lpstr>
      <vt:lpstr>4）、INC和DEC</vt:lpstr>
      <vt:lpstr>5）、NEG（取补，符号取反） </vt:lpstr>
      <vt:lpstr>6）、DAA（加法的BCD码调整）</vt:lpstr>
      <vt:lpstr>7）、AAA（加法的ASCII码调整）</vt:lpstr>
      <vt:lpstr>8）、DAS（减法的十进制调整）</vt:lpstr>
      <vt:lpstr>9）、AAS（减法的ASCII码调整）</vt:lpstr>
      <vt:lpstr>10）、MUL（无符号乘）和IMUL（有符号乘）</vt:lpstr>
      <vt:lpstr>11）、DIV（无符号除）和IDIV（有符号除）</vt:lpstr>
      <vt:lpstr>12）、CBW和CWD（字节/字扩展指令）</vt:lpstr>
      <vt:lpstr>13）、AAM（乘法的ASCII码调整）</vt:lpstr>
      <vt:lpstr>14）、AAD（除法的ASCII码调整）</vt:lpstr>
      <vt:lpstr>3、逻辑操作指令</vt:lpstr>
      <vt:lpstr>1）、AND、OR和XOR</vt:lpstr>
      <vt:lpstr>PowerPoint 演示文稿</vt:lpstr>
      <vt:lpstr>2）、TEST</vt:lpstr>
      <vt:lpstr>3）、NOT</vt:lpstr>
      <vt:lpstr>4）、SAL，SAR，SHL，SHR，ROL，ROR，RCL和RCR</vt:lpstr>
      <vt:lpstr>4、串操作指令</vt:lpstr>
      <vt:lpstr>1）、MOVS</vt:lpstr>
      <vt:lpstr>PowerPoint 演示文稿</vt:lpstr>
      <vt:lpstr>2）、CMPS</vt:lpstr>
      <vt:lpstr>PowerPoint 演示文稿</vt:lpstr>
      <vt:lpstr>3）、LODS</vt:lpstr>
      <vt:lpstr>4）、STOS</vt:lpstr>
      <vt:lpstr>5）、SCAS </vt:lpstr>
      <vt:lpstr>PowerPoint 演示文稿</vt:lpstr>
      <vt:lpstr>5、控制转移指令</vt:lpstr>
      <vt:lpstr>1）、JMP</vt:lpstr>
      <vt:lpstr>PowerPoint 演示文稿</vt:lpstr>
      <vt:lpstr>PowerPoint 演示文稿</vt:lpstr>
      <vt:lpstr>2）、 条件转移</vt:lpstr>
      <vt:lpstr>PowerPoint 演示文稿</vt:lpstr>
      <vt:lpstr>PowerPoint 演示文稿</vt:lpstr>
      <vt:lpstr>PowerPoint 演示文稿</vt:lpstr>
      <vt:lpstr>3）、LOOP，LOOPZ/LOOPE，LOOPNZ/LOOPNE</vt:lpstr>
      <vt:lpstr>4）、CALL (过程调用指令)</vt:lpstr>
      <vt:lpstr>5）、RET (过程返回指令)</vt:lpstr>
      <vt:lpstr>6）、INT</vt:lpstr>
      <vt:lpstr>PowerPoint 演示文稿</vt:lpstr>
      <vt:lpstr>PowerPoint 演示文稿</vt:lpstr>
      <vt:lpstr>PowerPoint 演示文稿</vt:lpstr>
      <vt:lpstr>PowerPoint 演示文稿</vt:lpstr>
      <vt:lpstr>7）、IRET (中断返回指令)</vt:lpstr>
      <vt:lpstr>6、处理器控制指令</vt:lpstr>
      <vt:lpstr>7、 指令周期 </vt:lpstr>
      <vt:lpstr>PowerPoint 演示文稿</vt:lpstr>
      <vt:lpstr>1. 线性选择方式</vt:lpstr>
      <vt:lpstr>PowerPoint 演示文稿</vt:lpstr>
      <vt:lpstr>2. 全译码</vt:lpstr>
      <vt:lpstr>译码和译码器</vt:lpstr>
      <vt:lpstr>PowerPoint 演示文稿</vt:lpstr>
      <vt:lpstr>部分译码</vt:lpstr>
      <vt:lpstr>例：1#~7#接存储器，试确定寻址范围。</vt:lpstr>
      <vt:lpstr>片选端译码小结:</vt:lpstr>
      <vt:lpstr>存储芯片数据线的处理</vt:lpstr>
      <vt:lpstr>存储芯片的读写控制</vt:lpstr>
      <vt:lpstr>PowerPoint 演示文稿</vt:lpstr>
      <vt:lpstr>PowerPoint 演示文稿</vt:lpstr>
      <vt:lpstr>PowerPoint 演示文稿</vt:lpstr>
      <vt:lpstr>中断的分类</vt:lpstr>
      <vt:lpstr>PowerPoint 演示文稿</vt:lpstr>
      <vt:lpstr>外部中断</vt:lpstr>
      <vt:lpstr>PowerPoint 演示文稿</vt:lpstr>
      <vt:lpstr>内部中断</vt:lpstr>
      <vt:lpstr>内部中断（续）</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中断向量表</vt:lpstr>
      <vt:lpstr>8086/8088中断向量表</vt:lpstr>
      <vt:lpstr>中断操作过程示例</vt:lpstr>
      <vt:lpstr>中断类型号的获取</vt:lpstr>
      <vt:lpstr>主程序的编程</vt:lpstr>
      <vt:lpstr>PowerPoint 演示文稿</vt:lpstr>
      <vt:lpstr>中断服务子程序</vt:lpstr>
      <vt:lpstr>中断响应时序</vt:lpstr>
      <vt:lpstr>三、中断优先级和中断嵌套</vt:lpstr>
      <vt:lpstr>1. 中断优先级</vt:lpstr>
      <vt:lpstr>可屏蔽中断的优先级设定</vt:lpstr>
      <vt:lpstr>PowerPoint 演示文稿</vt:lpstr>
      <vt:lpstr>PowerPoint 演示文稿</vt:lpstr>
      <vt:lpstr>2. 中断嵌套</vt:lpstr>
      <vt:lpstr>PowerPoint 演示文稿</vt:lpstr>
      <vt:lpstr>PowerPoint 演示文稿</vt:lpstr>
    </vt:vector>
  </TitlesOfParts>
  <Company>SJTU</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第一章 集总参数电路中电压电流的约束关系</dc:title>
  <dc:creator>Tian Sheping</dc:creator>
  <cp:lastModifiedBy>zhaozh</cp:lastModifiedBy>
  <cp:revision>521</cp:revision>
  <dcterms:created xsi:type="dcterms:W3CDTF">2003-11-11T00:31:19Z</dcterms:created>
  <dcterms:modified xsi:type="dcterms:W3CDTF">2019-02-23T12:26:19Z</dcterms:modified>
</cp:coreProperties>
</file>

<file path=docProps/thumbnail.jpeg>
</file>